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7" r:id="rId6"/>
  </p:sldMasterIdLst>
  <p:notesMasterIdLst>
    <p:notesMasterId r:id="rId78"/>
  </p:notesMasterIdLst>
  <p:sldIdLst>
    <p:sldId id="308" r:id="rId7"/>
    <p:sldId id="334" r:id="rId8"/>
    <p:sldId id="340" r:id="rId9"/>
    <p:sldId id="257" r:id="rId10"/>
    <p:sldId id="258" r:id="rId11"/>
    <p:sldId id="341" r:id="rId12"/>
    <p:sldId id="342" r:id="rId13"/>
    <p:sldId id="343" r:id="rId14"/>
    <p:sldId id="344" r:id="rId15"/>
    <p:sldId id="345" r:id="rId16"/>
    <p:sldId id="346" r:id="rId17"/>
    <p:sldId id="347" r:id="rId18"/>
    <p:sldId id="348" r:id="rId19"/>
    <p:sldId id="349" r:id="rId20"/>
    <p:sldId id="350" r:id="rId21"/>
    <p:sldId id="351" r:id="rId22"/>
    <p:sldId id="352" r:id="rId23"/>
    <p:sldId id="353" r:id="rId24"/>
    <p:sldId id="354" r:id="rId25"/>
    <p:sldId id="360" r:id="rId26"/>
    <p:sldId id="366" r:id="rId27"/>
    <p:sldId id="371" r:id="rId28"/>
    <p:sldId id="376" r:id="rId29"/>
    <p:sldId id="377" r:id="rId30"/>
    <p:sldId id="378" r:id="rId31"/>
    <p:sldId id="379" r:id="rId32"/>
    <p:sldId id="380" r:id="rId33"/>
    <p:sldId id="381" r:id="rId34"/>
    <p:sldId id="386" r:id="rId35"/>
    <p:sldId id="387" r:id="rId36"/>
    <p:sldId id="388" r:id="rId37"/>
    <p:sldId id="389" r:id="rId38"/>
    <p:sldId id="390" r:id="rId39"/>
    <p:sldId id="391" r:id="rId40"/>
    <p:sldId id="392" r:id="rId41"/>
    <p:sldId id="393" r:id="rId42"/>
    <p:sldId id="394" r:id="rId43"/>
    <p:sldId id="395" r:id="rId44"/>
    <p:sldId id="396" r:id="rId45"/>
    <p:sldId id="397" r:id="rId46"/>
    <p:sldId id="398" r:id="rId47"/>
    <p:sldId id="399" r:id="rId48"/>
    <p:sldId id="400" r:id="rId49"/>
    <p:sldId id="401" r:id="rId50"/>
    <p:sldId id="402" r:id="rId51"/>
    <p:sldId id="403" r:id="rId52"/>
    <p:sldId id="404" r:id="rId53"/>
    <p:sldId id="405" r:id="rId54"/>
    <p:sldId id="406" r:id="rId55"/>
    <p:sldId id="408" r:id="rId56"/>
    <p:sldId id="410" r:id="rId57"/>
    <p:sldId id="412" r:id="rId58"/>
    <p:sldId id="414" r:id="rId59"/>
    <p:sldId id="417" r:id="rId60"/>
    <p:sldId id="418" r:id="rId61"/>
    <p:sldId id="419" r:id="rId62"/>
    <p:sldId id="420" r:id="rId63"/>
    <p:sldId id="421" r:id="rId64"/>
    <p:sldId id="422" r:id="rId65"/>
    <p:sldId id="423" r:id="rId66"/>
    <p:sldId id="424" r:id="rId67"/>
    <p:sldId id="436" r:id="rId68"/>
    <p:sldId id="291" r:id="rId69"/>
    <p:sldId id="434" r:id="rId70"/>
    <p:sldId id="427" r:id="rId71"/>
    <p:sldId id="428" r:id="rId72"/>
    <p:sldId id="429" r:id="rId73"/>
    <p:sldId id="430" r:id="rId74"/>
    <p:sldId id="431" r:id="rId75"/>
    <p:sldId id="432" r:id="rId76"/>
    <p:sldId id="433" r:id="rId7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D38A6C-CD31-4E83-99CE-AA57FDF4B6E0}" v="1" dt="2025-09-24T13:57:34.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86320" autoAdjust="0"/>
  </p:normalViewPr>
  <p:slideViewPr>
    <p:cSldViewPr snapToGrid="0">
      <p:cViewPr varScale="1">
        <p:scale>
          <a:sx n="51" d="100"/>
          <a:sy n="51" d="100"/>
        </p:scale>
        <p:origin x="1288" y="40"/>
      </p:cViewPr>
      <p:guideLst/>
    </p:cSldViewPr>
  </p:slideViewPr>
  <p:outlineViewPr>
    <p:cViewPr>
      <p:scale>
        <a:sx n="33" d="100"/>
        <a:sy n="33" d="100"/>
      </p:scale>
      <p:origin x="0" y="-4932"/>
    </p:cViewPr>
  </p:outlineViewPr>
  <p:notesTextViewPr>
    <p:cViewPr>
      <p:scale>
        <a:sx n="1" d="1"/>
        <a:sy n="1" d="1"/>
      </p:scale>
      <p:origin x="0" y="0"/>
    </p:cViewPr>
  </p:notesTextViewPr>
  <p:sorterViewPr>
    <p:cViewPr>
      <p:scale>
        <a:sx n="100" d="100"/>
        <a:sy n="100" d="100"/>
      </p:scale>
      <p:origin x="0" y="-2160"/>
    </p:cViewPr>
  </p:sorterViewPr>
  <p:notesViewPr>
    <p:cSldViewPr snapToGrid="0">
      <p:cViewPr varScale="1">
        <p:scale>
          <a:sx n="111" d="100"/>
          <a:sy n="111" d="100"/>
        </p:scale>
        <p:origin x="25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81951" y="472677"/>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4356339" y="472677"/>
            <a:ext cx="4705709" cy="597125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6F4B371-4ACA-4869-BFD6-D9FE3A03D2CE}" type="slidenum">
              <a:rPr lang="en-GB" smtClean="0"/>
              <a:t>‹#›</a:t>
            </a:fld>
            <a:endParaRPr lang="en-GB"/>
          </a:p>
        </p:txBody>
      </p:sp>
    </p:spTree>
    <p:extLst>
      <p:ext uri="{BB962C8B-B14F-4D97-AF65-F5344CB8AC3E}">
        <p14:creationId xmlns:p14="http://schemas.microsoft.com/office/powerpoint/2010/main" val="3860602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26D75BAA-3BC3-06E7-B3CD-8E89805CC649}"/>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7B8AB6EB-9A64-23D9-7EDC-68BC6CF1011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7707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Culturally or religiously motivated domestic abuse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Domestic abuse is included in the broader category of Violence Against Women and Girls (VAWG).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VAWG is an umbrella term used to describe acts of violence that are primarily - though not exclusively - committed against women and girls because of their gender.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includes a wide range of abuse, including forms of family violence found within the UK’s definition of domestic abuse, such as:</a:t>
            </a:r>
          </a:p>
          <a:p>
            <a:r>
              <a:rPr lang="en-GB" sz="1050" b="0" i="0" kern="1200" dirty="0">
                <a:solidFill>
                  <a:schemeClr val="tx1"/>
                </a:solidFill>
                <a:effectLst/>
                <a:latin typeface="Arial" panose="020B0604020202020204" pitchFamily="34" charset="0"/>
                <a:cs typeface="Arial" panose="020B0604020202020204" pitchFamily="34" charset="0"/>
              </a:rPr>
              <a:t>· Forced marriage</a:t>
            </a:r>
          </a:p>
          <a:p>
            <a:r>
              <a:rPr lang="en-GB" sz="1050" b="0" i="0" kern="1200" dirty="0">
                <a:solidFill>
                  <a:schemeClr val="tx1"/>
                </a:solidFill>
                <a:effectLst/>
                <a:latin typeface="Arial" panose="020B0604020202020204" pitchFamily="34" charset="0"/>
                <a:cs typeface="Arial" panose="020B0604020202020204" pitchFamily="34" charset="0"/>
              </a:rPr>
              <a:t>· Female genital mutilation (FGM)</a:t>
            </a:r>
          </a:p>
          <a:p>
            <a:r>
              <a:rPr lang="en-GB" sz="1050" b="0" i="0" kern="1200" dirty="0">
                <a:solidFill>
                  <a:schemeClr val="tx1"/>
                </a:solidFill>
                <a:effectLst/>
                <a:latin typeface="Arial" panose="020B0604020202020204" pitchFamily="34" charset="0"/>
                <a:cs typeface="Arial" panose="020B0604020202020204" pitchFamily="34" charset="0"/>
              </a:rPr>
              <a:t>· So-called “honour-based" abuse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is important to note that men can also be victims of honour-based abuse and forced marriage, although the majority of cases involve women and girls.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These acts are usually committed by family members.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 perpetrators - and sometimes even the victims - may not recognise or accept that these actions are crimes, but UK law is very clear: all of these are criminal offences.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These forms of abuse may be unfamiliar to many of us. Let’s now explore them in more detail.</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10</a:t>
            </a:fld>
            <a:endParaRPr lang="en-GB" dirty="0"/>
          </a:p>
        </p:txBody>
      </p:sp>
    </p:spTree>
    <p:extLst>
      <p:ext uri="{BB962C8B-B14F-4D97-AF65-F5344CB8AC3E}">
        <p14:creationId xmlns:p14="http://schemas.microsoft.com/office/powerpoint/2010/main" val="186879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Forced Marriage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Forced marriage occurs when someone is made to marry against their will, usually by parents, family members, or religious leaders. If they resist, victims may be subjected to threats, physical or sexual violence, and emotional or psychological coercion.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Forced marriage is distinct from arranged marriage. In an arranged marriage, family members may suggest a partner, but both individuals have the autonomy and right to consent. Arranged marriages occur in many cultures.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Forced marriage is not limited to a single country or culture.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 Forced Marriage Unit (FMU) has dealt with cases connected to over 100 countries across Asia, the Middle East, Africa, Europe, and North America.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Most forced marriages involving British nationals occur abroad.</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2022, the Marriage and Civil Partnership (Minimum Age) Act came into force, raising the minimum legal age for marriage in England and Wales to 18 and making it a crime to facilitate the marriage of anyone under that age.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2023, there were 280 confirmed cases of forced marriage and 519 enquiries to the FMU.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Most victims were under the age of 25, however, forced marriage is often referred to as a “hidden crime” meaning that the true number of victims is likely much higher than reported.</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Men can also be victims of forced marriage, although this is less common.</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11</a:t>
            </a:fld>
            <a:endParaRPr lang="en-GB" dirty="0"/>
          </a:p>
        </p:txBody>
      </p:sp>
    </p:spTree>
    <p:extLst>
      <p:ext uri="{BB962C8B-B14F-4D97-AF65-F5344CB8AC3E}">
        <p14:creationId xmlns:p14="http://schemas.microsoft.com/office/powerpoint/2010/main" val="2612048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Female Genital Mutilation (FGM)</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FGM involves the deliberate cutting of female genitals for non-medical reasons.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Justifications often include beliefs about cleanliness, religious obligation, maintaining chastity, protecting family honour, or improving marriage prospects.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FGM is often performed in secret, in unsterile conditions, and can lead to serious health issues - even death.</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When performed on girls, it is a form of child abuse. It has been illegal in the UK since 1985, and offenders can face up to 14 years in prison. There are no health benefits, and the practice is recognised internationally as a violation of human rights.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FGM is practiced in at least 29 countries across West, East, and North-East Africa, as well as in some parts of the Middle East and Asia. It is also present among diaspora communities in Europe, including the UK.</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According to NHS data, 37,615 cases of FGM were identified between April 2015 and March 2024.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2023–24 alone, 6,655 individual women and girls accessed NHS services where FGM was identified. Over three-quarters of these cases involved girls aged 10 or under, and the vast majority involved victims being taken overseas to undergo the procedure.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An estimated 60,000 girls under the age of 15 in the UK are at risk of this type of family violence.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2023, the FMU received 802 contacts related to possible forced marriage and/or FGM, indicating a strong link between the two practices.</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12</a:t>
            </a:fld>
            <a:endParaRPr lang="en-GB" dirty="0"/>
          </a:p>
        </p:txBody>
      </p:sp>
    </p:spTree>
    <p:extLst>
      <p:ext uri="{BB962C8B-B14F-4D97-AF65-F5344CB8AC3E}">
        <p14:creationId xmlns:p14="http://schemas.microsoft.com/office/powerpoint/2010/main" val="1511172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174C6-3899-AC66-7F38-3AD38CB71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88D058-BC07-459C-E0B5-1F0E37DD4C4F}"/>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CB11AD55-16EB-C091-304E-227DA8C472E1}"/>
              </a:ext>
            </a:extLst>
          </p:cNvPr>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So-called “Honour-Based” Abuse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'Honour-based' abuse is a form of domestic abuse carried out to protect the so-called “honour” of a family or community.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This “honour” is typically defined by male family members, and those - often</a:t>
            </a:r>
          </a:p>
          <a:p>
            <a:r>
              <a:rPr lang="en-GB" sz="1050" b="0" i="0" kern="1200" dirty="0">
                <a:solidFill>
                  <a:schemeClr val="tx1"/>
                </a:solidFill>
                <a:effectLst/>
                <a:latin typeface="Arial" panose="020B0604020202020204" pitchFamily="34" charset="0"/>
                <a:cs typeface="Arial" panose="020B0604020202020204" pitchFamily="34" charset="0"/>
              </a:rPr>
              <a:t>women or girls - who violate these unwritten rules are punished for allegedly bringing shame upon the family.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‘Honour-based’ crimes are most prevalent within diaspora communities from South Asia, the Middle East, and North and East Africa, and may include:</a:t>
            </a:r>
          </a:p>
          <a:p>
            <a:endParaRPr lang="en-GB" sz="1050"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Murder</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Forced marriage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Domestic violence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Sexual violence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Threats to kill</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Pressure to travel or move abroad</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House arrest and restricted freedom</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Isolation from family and friends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People may be targeted for honour-based punishment for:</a:t>
            </a:r>
          </a:p>
          <a:p>
            <a:endParaRPr lang="en-GB" sz="1050"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Seeking a divorce or separation</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Starting a new relationship</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Talking to or socialising with members of the opposite sex</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Having relationships or marrying outside their religion</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Engaging in sex before marriage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Choosing their own marriage partner</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Attending college or university</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Expressing a sexual identity deemed culturally unacceptable</a:t>
            </a:r>
          </a:p>
          <a:p>
            <a:endParaRPr lang="en-GB" sz="1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E57E32-6CD3-CBED-4B29-FD1427695806}"/>
              </a:ext>
            </a:extLst>
          </p:cNvPr>
          <p:cNvSpPr>
            <a:spLocks noGrp="1"/>
          </p:cNvSpPr>
          <p:nvPr>
            <p:ph type="sldNum" sz="quarter" idx="5"/>
          </p:nvPr>
        </p:nvSpPr>
        <p:spPr/>
        <p:txBody>
          <a:bodyPr/>
          <a:lstStyle/>
          <a:p>
            <a:fld id="{66F4B371-4ACA-4869-BFD6-D9FE3A03D2CE}" type="slidenum">
              <a:rPr lang="en-GB" smtClean="0"/>
              <a:t>13</a:t>
            </a:fld>
            <a:endParaRPr lang="en-GB" dirty="0"/>
          </a:p>
        </p:txBody>
      </p:sp>
    </p:spTree>
    <p:extLst>
      <p:ext uri="{BB962C8B-B14F-4D97-AF65-F5344CB8AC3E}">
        <p14:creationId xmlns:p14="http://schemas.microsoft.com/office/powerpoint/2010/main" val="726647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652C6-1533-0E6E-687C-BB509976D5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0AACD-0090-B263-C599-811ED1B132A7}"/>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536E6E58-BDB9-C790-BD94-BA3211D22F79}"/>
              </a:ext>
            </a:extLst>
          </p:cNvPr>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Summing Up</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Domestic abuse refers to a relational context in which abusive behaviour takes place in one or more forms.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However, it is important to recognise that domestic abuse also involves specific dynamics of power and control, which we will explore further in this course.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Additionally, some cultural or religious practices are considered criminal offences under UK law and are included within the legal definition of domestic abuse</a:t>
            </a:r>
          </a:p>
          <a:p>
            <a:endParaRPr lang="en-GB" sz="1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DE238BD-7BCB-A50C-8989-A99B744079CF}"/>
              </a:ext>
            </a:extLst>
          </p:cNvPr>
          <p:cNvSpPr>
            <a:spLocks noGrp="1"/>
          </p:cNvSpPr>
          <p:nvPr>
            <p:ph type="sldNum" sz="quarter" idx="5"/>
          </p:nvPr>
        </p:nvSpPr>
        <p:spPr/>
        <p:txBody>
          <a:bodyPr/>
          <a:lstStyle/>
          <a:p>
            <a:fld id="{66F4B371-4ACA-4869-BFD6-D9FE3A03D2CE}" type="slidenum">
              <a:rPr lang="en-GB" smtClean="0"/>
              <a:t>14</a:t>
            </a:fld>
            <a:endParaRPr lang="en-GB" dirty="0"/>
          </a:p>
        </p:txBody>
      </p:sp>
    </p:spTree>
    <p:extLst>
      <p:ext uri="{BB962C8B-B14F-4D97-AF65-F5344CB8AC3E}">
        <p14:creationId xmlns:p14="http://schemas.microsoft.com/office/powerpoint/2010/main" val="1253612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2A4A6-A15B-E960-D944-1614C5FB4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86CC98-06DD-B37C-DFDB-1801168714D9}"/>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F65D7CCB-3B49-42F0-57D6-3A79256492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dirty="0">
                <a:latin typeface="Arial" panose="020B0604020202020204" pitchFamily="34" charset="0"/>
                <a:cs typeface="Arial" panose="020B0604020202020204" pitchFamily="34" charset="0"/>
              </a:rPr>
              <a:t>Correct answers will be displayed on 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B7D0457-67D2-5969-84E6-B87700326F1D}"/>
              </a:ext>
            </a:extLst>
          </p:cNvPr>
          <p:cNvSpPr>
            <a:spLocks noGrp="1"/>
          </p:cNvSpPr>
          <p:nvPr>
            <p:ph type="sldNum" sz="quarter" idx="5"/>
          </p:nvPr>
        </p:nvSpPr>
        <p:spPr/>
        <p:txBody>
          <a:bodyPr/>
          <a:lstStyle/>
          <a:p>
            <a:fld id="{66F4B371-4ACA-4869-BFD6-D9FE3A03D2CE}" type="slidenum">
              <a:rPr lang="en-GB" smtClean="0"/>
              <a:t>15</a:t>
            </a:fld>
            <a:endParaRPr lang="en-GB" dirty="0"/>
          </a:p>
        </p:txBody>
      </p:sp>
    </p:spTree>
    <p:extLst>
      <p:ext uri="{BB962C8B-B14F-4D97-AF65-F5344CB8AC3E}">
        <p14:creationId xmlns:p14="http://schemas.microsoft.com/office/powerpoint/2010/main" val="1983237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7A5EF-9FEF-0A12-98C6-C484A1831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9486D-5A3E-B6FC-E94C-B1AFC1A0331A}"/>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35D1B62B-F4E1-A725-201C-7AADE39DAC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dirty="0">
                <a:latin typeface="Arial" panose="020B0604020202020204" pitchFamily="34" charset="0"/>
                <a:cs typeface="Arial" panose="020B0604020202020204" pitchFamily="34" charset="0"/>
              </a:rPr>
              <a:t>Correct answers will be displayed on click. </a:t>
            </a:r>
          </a:p>
          <a:p>
            <a:endParaRPr lang="en-GB" sz="1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D7DE704-E8FC-2167-345F-3009F2A3A75E}"/>
              </a:ext>
            </a:extLst>
          </p:cNvPr>
          <p:cNvSpPr>
            <a:spLocks noGrp="1"/>
          </p:cNvSpPr>
          <p:nvPr>
            <p:ph type="sldNum" sz="quarter" idx="5"/>
          </p:nvPr>
        </p:nvSpPr>
        <p:spPr/>
        <p:txBody>
          <a:bodyPr/>
          <a:lstStyle/>
          <a:p>
            <a:fld id="{66F4B371-4ACA-4869-BFD6-D9FE3A03D2CE}" type="slidenum">
              <a:rPr lang="en-GB" smtClean="0"/>
              <a:t>16</a:t>
            </a:fld>
            <a:endParaRPr lang="en-GB" dirty="0"/>
          </a:p>
        </p:txBody>
      </p:sp>
    </p:spTree>
    <p:extLst>
      <p:ext uri="{BB962C8B-B14F-4D97-AF65-F5344CB8AC3E}">
        <p14:creationId xmlns:p14="http://schemas.microsoft.com/office/powerpoint/2010/main" val="2943978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6B371-3316-45DB-45E6-6D2E1CED9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6A26C-1BEC-008B-86C7-38896A9F2124}"/>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BDA4DA10-C3A3-A736-8A20-DFBE7EAC0B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dirty="0">
                <a:latin typeface="Arial" panose="020B0604020202020204" pitchFamily="34" charset="0"/>
                <a:cs typeface="Arial" panose="020B0604020202020204" pitchFamily="34" charset="0"/>
              </a:rPr>
              <a:t>Correct answers will be displayed on click. </a:t>
            </a:r>
          </a:p>
          <a:p>
            <a:endParaRPr lang="en-GB" sz="1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FEC1608-5403-702E-3557-FFC729602E39}"/>
              </a:ext>
            </a:extLst>
          </p:cNvPr>
          <p:cNvSpPr>
            <a:spLocks noGrp="1"/>
          </p:cNvSpPr>
          <p:nvPr>
            <p:ph type="sldNum" sz="quarter" idx="5"/>
          </p:nvPr>
        </p:nvSpPr>
        <p:spPr/>
        <p:txBody>
          <a:bodyPr/>
          <a:lstStyle/>
          <a:p>
            <a:fld id="{66F4B371-4ACA-4869-BFD6-D9FE3A03D2CE}" type="slidenum">
              <a:rPr lang="en-GB" smtClean="0"/>
              <a:t>17</a:t>
            </a:fld>
            <a:endParaRPr lang="en-GB" dirty="0"/>
          </a:p>
        </p:txBody>
      </p:sp>
    </p:spTree>
    <p:extLst>
      <p:ext uri="{BB962C8B-B14F-4D97-AF65-F5344CB8AC3E}">
        <p14:creationId xmlns:p14="http://schemas.microsoft.com/office/powerpoint/2010/main" val="3006540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The Statistical Picture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We know that domestic abuse is widespread in society.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is not limited to a particular section of the population, nor determined by gender, ethnicity or religion.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We will spend some time now looking at the statistical picture around domestic abuse.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This will provide an understanding about its prevalence and widespread nature.</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18</a:t>
            </a:fld>
            <a:endParaRPr lang="en-GB" dirty="0"/>
          </a:p>
        </p:txBody>
      </p:sp>
    </p:spTree>
    <p:extLst>
      <p:ext uri="{BB962C8B-B14F-4D97-AF65-F5344CB8AC3E}">
        <p14:creationId xmlns:p14="http://schemas.microsoft.com/office/powerpoint/2010/main" val="1814420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Those Aged 16+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Approximately 1 in 5 adults experience domestic abuse over their lifetime.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Over the past 15 years, the prevalence of domestic abuse for those aged 16+ in England and Wales has remained around the same percentage.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England and Wales during the year ending March 2024, approximately 1 in 20 people aged 16+ experienced domestic abuse. That’s an estimated 2.3 million people: 1.6 million women and 0.7 million men.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England and Wales during the year ending March 2024, the police recorded 851,062 domestic abuse related crimes. This included 45,310 coercion and control offences and resulted in 51,183 domestic abuse related prosecutions. Between the year ending March 2021 and the year ending March 2023, there were 353 domestic homicides recorded by police in England and Wales.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Of the domestic abuse related crimes recorded during the year ending March 2024, 72.5% of victims were female and 27.5% were male. Between March 2021 and March 2023, 65.4% of domestic homicide victims were female. Of the 231 domestic homicides with a female victim, 97% had a male suspect; 74.9% of which were a male partner or ex-partner. Of the 122 domestic homicides with a male victim, 32% had a female suspect.</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These statistics show that domestic abuse is a widespread and persistent problem in the UK. Domestic abuse disproportionately affects women and carries serious consequences including a high number of crimes, low prosecution rates, and a troubling rate of domestic homicides. This all highlights an urgent need for stronger prevention, protection, and justice measures.</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19</a:t>
            </a:fld>
            <a:endParaRPr lang="en-GB" dirty="0"/>
          </a:p>
        </p:txBody>
      </p:sp>
    </p:spTree>
    <p:extLst>
      <p:ext uri="{BB962C8B-B14F-4D97-AF65-F5344CB8AC3E}">
        <p14:creationId xmlns:p14="http://schemas.microsoft.com/office/powerpoint/2010/main" val="381291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1999" y="80320"/>
            <a:ext cx="4454611" cy="5466466"/>
          </a:xfrm>
        </p:spPr>
        <p:txBody>
          <a:bodyPr/>
          <a:lstStyle/>
          <a:p>
            <a:r>
              <a:rPr lang="en-GB" sz="1050" b="1" dirty="0">
                <a:latin typeface="Arial" panose="020B0604020202020204" pitchFamily="34" charset="0"/>
                <a:cs typeface="Arial" panose="020B0604020202020204" pitchFamily="34" charset="0"/>
              </a:rPr>
              <a:t>Some starting points:</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Go through the domestic information </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Introduce some simple rules for the event - ask people agree and add as others as required.</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Balanced participation</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Speaking for ourselves</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Switch off mobiles and iPads (unless these are being used directly in the sessions)</a:t>
            </a:r>
          </a:p>
          <a:p>
            <a:endParaRPr lang="en-GB" sz="1050" dirty="0">
              <a:latin typeface="Arial" panose="020B0604020202020204" pitchFamily="34" charset="0"/>
              <a:cs typeface="Arial" panose="020B0604020202020204" pitchFamily="34" charset="0"/>
            </a:endParaRPr>
          </a:p>
          <a:p>
            <a:pPr lvl="0"/>
            <a:r>
              <a:rPr lang="en-GB" sz="1050" dirty="0">
                <a:latin typeface="Arial" panose="020B0604020202020204" pitchFamily="34" charset="0"/>
                <a:cs typeface="Arial" panose="020B0604020202020204" pitchFamily="34" charset="0"/>
              </a:rPr>
              <a:t>Confidentiality - Explain that we will not be sharing confidential material, though all of the stories and studies are based on real situations.  There is no expectation that they will share anything personal to them or to others, but some may choose to in the course of the session.  In that event, ensure an agreement of confidentiality.</a:t>
            </a:r>
          </a:p>
          <a:p>
            <a:endParaRPr lang="en-GB" sz="1050" dirty="0">
              <a:latin typeface="Arial" panose="020B0604020202020204" pitchFamily="34" charset="0"/>
              <a:cs typeface="Arial" panose="020B0604020202020204" pitchFamily="34" charset="0"/>
            </a:endParaRPr>
          </a:p>
          <a:p>
            <a:pPr lvl="0"/>
            <a:endParaRPr lang="en-GB" sz="1050" dirty="0">
              <a:latin typeface="Arial" panose="020B0604020202020204" pitchFamily="34" charset="0"/>
              <a:cs typeface="Arial" panose="020B0604020202020204" pitchFamily="34" charset="0"/>
            </a:endParaRP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5216525" y="7070725"/>
            <a:ext cx="3927475" cy="374650"/>
          </a:xfrm>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fld id="{CEDF5289-35DC-2B4E-9E70-DA1B7734894F}" type="slidenum">
              <a:rPr kumimoji="0" lang="en-US" sz="2400" b="0" i="0" u="none" strike="noStrike" kern="0" cap="none" spc="0" normalizeH="0" baseline="0" noProof="0" smtClean="0">
                <a:ln>
                  <a:noFill/>
                </a:ln>
                <a:solidFill>
                  <a:srgbClr val="5E5E5E"/>
                </a:solidFill>
                <a:effectLst/>
                <a:uLnTx/>
                <a:uFillTx/>
                <a:latin typeface="Helvetica Neue"/>
                <a:sym typeface="Helvetica Neue"/>
              </a:rPr>
              <a:pPr marL="0" marR="0" lvl="0" indent="0" algn="ctr" defTabSz="2438338" rtl="0" eaLnBrk="1" fontAlgn="auto" latinLnBrk="0" hangingPunct="0">
                <a:lnSpc>
                  <a:spcPct val="100000"/>
                </a:lnSpc>
                <a:spcBef>
                  <a:spcPts val="0"/>
                </a:spcBef>
                <a:spcAft>
                  <a:spcPts val="0"/>
                </a:spcAft>
                <a:buClrTx/>
                <a:buSzTx/>
                <a:buFontTx/>
                <a:buNone/>
                <a:tabLst/>
                <a:defRPr/>
              </a:pPr>
              <a:t>2</a:t>
            </a:fld>
            <a:endParaRPr kumimoji="0" lang="en-US" sz="2400" b="0" i="0" u="none" strike="noStrike" kern="0" cap="none" spc="0" normalizeH="0" baseline="0" noProof="0" dirty="0">
              <a:ln>
                <a:noFill/>
              </a:ln>
              <a:solidFill>
                <a:srgbClr val="5E5E5E"/>
              </a:solidFill>
              <a:effectLst/>
              <a:uLnTx/>
              <a:uFillTx/>
              <a:latin typeface="Helvetica Neue"/>
              <a:sym typeface="Helvetica Neue"/>
            </a:endParaRPr>
          </a:p>
        </p:txBody>
      </p:sp>
      <p:sp>
        <p:nvSpPr>
          <p:cNvPr id="5" name="Slide Image Placeholder 4">
            <a:extLst>
              <a:ext uri="{FF2B5EF4-FFF2-40B4-BE49-F238E27FC236}">
                <a16:creationId xmlns:a16="http://schemas.microsoft.com/office/drawing/2014/main" id="{3A87527E-8D3F-6C02-1BD2-1C2FBB471A2F}"/>
              </a:ext>
            </a:extLst>
          </p:cNvPr>
          <p:cNvSpPr>
            <a:spLocks noGrp="1" noRot="1" noChangeAspect="1"/>
          </p:cNvSpPr>
          <p:nvPr>
            <p:ph type="sldImg"/>
          </p:nvPr>
        </p:nvSpPr>
        <p:spPr>
          <a:xfrm>
            <a:off x="290513" y="282575"/>
            <a:ext cx="4114800" cy="2314575"/>
          </a:xfrm>
        </p:spPr>
      </p:sp>
    </p:spTree>
    <p:extLst>
      <p:ext uri="{BB962C8B-B14F-4D97-AF65-F5344CB8AC3E}">
        <p14:creationId xmlns:p14="http://schemas.microsoft.com/office/powerpoint/2010/main" val="2338122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Children and Young People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Across the UK, 20% of children have lived with an adult perpetrator of domestic abuse.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Approximately two-thirds of children living with an adult perpetrator of domestic abuse are directly harmed by the perpetrator, in addition to the harm caused by witnessing the abuse of others.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Over 105,000 children live in homes affected by what would be considered high-risk domestic abuse.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Within their own romantic relationships, 1 in 5 teenagers have been physically abused by their boyfriend or girlfriend.</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For young women (aged over 13), 25% experience physical violence and 72% experience emotional abuse within their own romantic relationships. Statistically, boys are much more likely to be the abuser.</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These statistics highlight how domestic abuse is a problem that affects children and young people in line with its effect on adults. Domestic abuse has a profound impact on children’s lives, both physically and emotionally. The trauma they experience can affect their mental health, well-being, and future.</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20</a:t>
            </a:fld>
            <a:endParaRPr lang="en-GB" dirty="0"/>
          </a:p>
        </p:txBody>
      </p:sp>
    </p:spTree>
    <p:extLst>
      <p:ext uri="{BB962C8B-B14F-4D97-AF65-F5344CB8AC3E}">
        <p14:creationId xmlns:p14="http://schemas.microsoft.com/office/powerpoint/2010/main" val="2493168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LGBT+ Communities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25% of lesbian and bisexual women have faced domestic abuse in a relationship - which suggests lesbian and bisexual women are approximately 7 times more likely to be the victim of domestic abuse than heterosexual women.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49% of gay and bisexual men have experienced at least one incident of domestic abuse from a family member or partner since the age of 16 - which suggests gay and bisexual men are approximately 16 times more likely to be the victim of domestic abuse than heterosexual men.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One study showed that 80% of trans individuals had experienced domestic abuse from a partner or ex-partner. Another study found that over the course of a year, 28% of trans people in relationships faced abuse from their partner.</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Despite these higher than average levels of abuse, one study showed 61% of LGBT+ victims of domestic abuse don’t seek support from services or report the abuse to police.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These statistics suggest that LGBT+ individuals are more likely to experience domestic abuse than those who don't identify as LGBT+. This is important to bear in mind as we seek to support all members of our communities.</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21</a:t>
            </a:fld>
            <a:endParaRPr lang="en-GB" dirty="0"/>
          </a:p>
        </p:txBody>
      </p:sp>
    </p:spTree>
    <p:extLst>
      <p:ext uri="{BB962C8B-B14F-4D97-AF65-F5344CB8AC3E}">
        <p14:creationId xmlns:p14="http://schemas.microsoft.com/office/powerpoint/2010/main" val="521926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9A53-7535-707A-856C-D84857CD9A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BD5203-7288-03F5-FCB5-1348BC202E0E}"/>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C0C95CBA-AE0E-121E-B6BF-568DED821764}"/>
              </a:ext>
            </a:extLst>
          </p:cNvPr>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Church Research data - a case study in Cumbria (2018)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2018, researchers surveyed churchgoers and church leaders in Cumbria with the aims to understand the rates, impacts and levels of awareness of domestic abuse as well as to gauge the church’s response and experiences of seeking support.</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 ‘Churches Responses to Domestic Abuse’ report highlights the need to recognise that Christian communities are not somehow immune to the experience of domestic abuse. The authors of the report also stress, however, that this data cannot be taken as representative of the country or the church as a whole.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42.2% had experienced at least one abusive behaviour in a current or previous relationship. For 1 in 4 of respondents, this was in their current relationship.</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12 women had experienced 10-20 different abusive behaviours. 6 women feared for their life in their current relationship.</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71.3% of church-goers were aware of domestic abuse in their community; only 37.6% thought it was a problem in church.</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Just 2 in 7 churchgoers thought their church was equipped to deal with disclosures of domestic abuse.</a:t>
            </a:r>
          </a:p>
          <a:p>
            <a:endParaRPr lang="en-GB" sz="1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8201888-1D0D-5998-BC2A-6ED466F31AF3}"/>
              </a:ext>
            </a:extLst>
          </p:cNvPr>
          <p:cNvSpPr>
            <a:spLocks noGrp="1"/>
          </p:cNvSpPr>
          <p:nvPr>
            <p:ph type="sldNum" sz="quarter" idx="5"/>
          </p:nvPr>
        </p:nvSpPr>
        <p:spPr/>
        <p:txBody>
          <a:bodyPr/>
          <a:lstStyle/>
          <a:p>
            <a:fld id="{66F4B371-4ACA-4869-BFD6-D9FE3A03D2CE}" type="slidenum">
              <a:rPr lang="en-GB" smtClean="0"/>
              <a:t>22</a:t>
            </a:fld>
            <a:endParaRPr lang="en-GB" dirty="0"/>
          </a:p>
        </p:txBody>
      </p:sp>
    </p:spTree>
    <p:extLst>
      <p:ext uri="{BB962C8B-B14F-4D97-AF65-F5344CB8AC3E}">
        <p14:creationId xmlns:p14="http://schemas.microsoft.com/office/powerpoint/2010/main" val="3839328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Conclusions to Part 2</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Through these broader statistics and more specific surveys, we can see that domestic abuse is a deeply pervasive issue, affecting all corners of society - including the church.</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doesn’t discriminate by age, race, class, or community: no demographic is immune.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There are those who are particularly at risk of experiencing domestic abuse though:</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Those already marginalised or who hold less power within social structures.</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Women, with men more frequently the perpetrators.</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Members of the LGBT+ community.</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 true scale of domestic abuse remains obscured, as many cases go unreported due to fear, shame, or lack of support. This means what is visible may only be a fraction of the reality.</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Recognising this hidden crisis is the first step toward addressing it with honesty and compassion - both within society and the church.</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23</a:t>
            </a:fld>
            <a:endParaRPr lang="en-GB" dirty="0"/>
          </a:p>
        </p:txBody>
      </p:sp>
    </p:spTree>
    <p:extLst>
      <p:ext uri="{BB962C8B-B14F-4D97-AF65-F5344CB8AC3E}">
        <p14:creationId xmlns:p14="http://schemas.microsoft.com/office/powerpoint/2010/main" val="2314061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A720A-F8BB-BCCE-DED3-26FE92A39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EC0A6-2CA7-BEF1-3963-0BE19562A100}"/>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B90F0E7F-85F2-BCE7-DD90-2B714362ECED}"/>
              </a:ext>
            </a:extLst>
          </p:cNvPr>
          <p:cNvSpPr>
            <a:spLocks noGrp="1"/>
          </p:cNvSpPr>
          <p:nvPr>
            <p:ph type="body" idx="1"/>
          </p:nvPr>
        </p:nvSpPr>
        <p:spPr/>
        <p:txBody>
          <a:bodyPr/>
          <a:lstStyle/>
          <a:p>
            <a:r>
              <a:rPr lang="en-GB" sz="1050" dirty="0">
                <a:latin typeface="Arial" panose="020B0604020202020204" pitchFamily="34" charset="0"/>
                <a:cs typeface="Arial" panose="020B0604020202020204" pitchFamily="34" charset="0"/>
              </a:rPr>
              <a:t>Correct answer appears on click</a:t>
            </a:r>
          </a:p>
        </p:txBody>
      </p:sp>
      <p:sp>
        <p:nvSpPr>
          <p:cNvPr id="4" name="Slide Number Placeholder 3">
            <a:extLst>
              <a:ext uri="{FF2B5EF4-FFF2-40B4-BE49-F238E27FC236}">
                <a16:creationId xmlns:a16="http://schemas.microsoft.com/office/drawing/2014/main" id="{BBDAFB39-792F-1954-A44D-514282ECD225}"/>
              </a:ext>
            </a:extLst>
          </p:cNvPr>
          <p:cNvSpPr>
            <a:spLocks noGrp="1"/>
          </p:cNvSpPr>
          <p:nvPr>
            <p:ph type="sldNum" sz="quarter" idx="5"/>
          </p:nvPr>
        </p:nvSpPr>
        <p:spPr/>
        <p:txBody>
          <a:bodyPr/>
          <a:lstStyle/>
          <a:p>
            <a:fld id="{66F4B371-4ACA-4869-BFD6-D9FE3A03D2CE}" type="slidenum">
              <a:rPr lang="en-GB" smtClean="0"/>
              <a:t>24</a:t>
            </a:fld>
            <a:endParaRPr lang="en-GB" dirty="0"/>
          </a:p>
        </p:txBody>
      </p:sp>
    </p:spTree>
    <p:extLst>
      <p:ext uri="{BB962C8B-B14F-4D97-AF65-F5344CB8AC3E}">
        <p14:creationId xmlns:p14="http://schemas.microsoft.com/office/powerpoint/2010/main" val="461610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478E3-ADC7-5D03-0460-21B91BF06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FBF49-3F80-46F3-4B79-5594BD15F12C}"/>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4230A8AB-0BBA-5A37-0DC4-69332FC1C7E6}"/>
              </a:ext>
            </a:extLst>
          </p:cNvPr>
          <p:cNvSpPr>
            <a:spLocks noGrp="1"/>
          </p:cNvSpPr>
          <p:nvPr>
            <p:ph type="body" idx="1"/>
          </p:nvPr>
        </p:nvSpPr>
        <p:spPr/>
        <p:txBody>
          <a:bodyPr/>
          <a:lstStyle/>
          <a:p>
            <a:r>
              <a:rPr lang="en-GB" sz="1050" dirty="0">
                <a:latin typeface="Arial" panose="020B0604020202020204" pitchFamily="34" charset="0"/>
                <a:cs typeface="Arial" panose="020B0604020202020204" pitchFamily="34" charset="0"/>
              </a:rPr>
              <a:t>Correct answer appears on click</a:t>
            </a:r>
          </a:p>
        </p:txBody>
      </p:sp>
      <p:sp>
        <p:nvSpPr>
          <p:cNvPr id="4" name="Slide Number Placeholder 3">
            <a:extLst>
              <a:ext uri="{FF2B5EF4-FFF2-40B4-BE49-F238E27FC236}">
                <a16:creationId xmlns:a16="http://schemas.microsoft.com/office/drawing/2014/main" id="{35F08F17-B7B0-71A5-70A0-A510BFEAC80B}"/>
              </a:ext>
            </a:extLst>
          </p:cNvPr>
          <p:cNvSpPr>
            <a:spLocks noGrp="1"/>
          </p:cNvSpPr>
          <p:nvPr>
            <p:ph type="sldNum" sz="quarter" idx="5"/>
          </p:nvPr>
        </p:nvSpPr>
        <p:spPr/>
        <p:txBody>
          <a:bodyPr/>
          <a:lstStyle/>
          <a:p>
            <a:fld id="{66F4B371-4ACA-4869-BFD6-D9FE3A03D2CE}" type="slidenum">
              <a:rPr lang="en-GB" smtClean="0"/>
              <a:t>25</a:t>
            </a:fld>
            <a:endParaRPr lang="en-GB" dirty="0"/>
          </a:p>
        </p:txBody>
      </p:sp>
    </p:spTree>
    <p:extLst>
      <p:ext uri="{BB962C8B-B14F-4D97-AF65-F5344CB8AC3E}">
        <p14:creationId xmlns:p14="http://schemas.microsoft.com/office/powerpoint/2010/main" val="256960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EAA0C-5855-39C9-9D23-C0535C4CB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31AE88-FD39-2CA4-A97A-F3A884E9106C}"/>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79EEE989-70FE-69DF-EF3A-F8EA68738C3F}"/>
              </a:ext>
            </a:extLst>
          </p:cNvPr>
          <p:cNvSpPr>
            <a:spLocks noGrp="1"/>
          </p:cNvSpPr>
          <p:nvPr>
            <p:ph type="body" idx="1"/>
          </p:nvPr>
        </p:nvSpPr>
        <p:spPr/>
        <p:txBody>
          <a:bodyPr/>
          <a:lstStyle/>
          <a:p>
            <a:r>
              <a:rPr lang="en-GB" sz="1050" dirty="0">
                <a:latin typeface="Arial" panose="020B0604020202020204" pitchFamily="34" charset="0"/>
                <a:cs typeface="Arial" panose="020B0604020202020204" pitchFamily="34" charset="0"/>
              </a:rPr>
              <a:t>Correct answer appears on click</a:t>
            </a:r>
          </a:p>
          <a:p>
            <a:endParaRPr lang="en-GB" sz="1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463D4CE-C38C-ADB2-0717-9F5F2DE60396}"/>
              </a:ext>
            </a:extLst>
          </p:cNvPr>
          <p:cNvSpPr>
            <a:spLocks noGrp="1"/>
          </p:cNvSpPr>
          <p:nvPr>
            <p:ph type="sldNum" sz="quarter" idx="5"/>
          </p:nvPr>
        </p:nvSpPr>
        <p:spPr/>
        <p:txBody>
          <a:bodyPr/>
          <a:lstStyle/>
          <a:p>
            <a:fld id="{66F4B371-4ACA-4869-BFD6-D9FE3A03D2CE}" type="slidenum">
              <a:rPr lang="en-GB" smtClean="0"/>
              <a:t>26</a:t>
            </a:fld>
            <a:endParaRPr lang="en-GB" dirty="0"/>
          </a:p>
        </p:txBody>
      </p:sp>
    </p:spTree>
    <p:extLst>
      <p:ext uri="{BB962C8B-B14F-4D97-AF65-F5344CB8AC3E}">
        <p14:creationId xmlns:p14="http://schemas.microsoft.com/office/powerpoint/2010/main" val="170732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Introduction to Part 3</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What are the signs of domestic abuse?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this part of the course, we aim to raise your awareness of domestic abuse by exploring the signs and patterns in both victims and perpetrators that may indicate that domestic abuse is present.</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27</a:t>
            </a:fld>
            <a:endParaRPr lang="en-GB" dirty="0"/>
          </a:p>
        </p:txBody>
      </p:sp>
    </p:spTree>
    <p:extLst>
      <p:ext uri="{BB962C8B-B14F-4D97-AF65-F5344CB8AC3E}">
        <p14:creationId xmlns:p14="http://schemas.microsoft.com/office/powerpoint/2010/main" val="2254659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a:xfrm>
            <a:off x="4356339" y="472678"/>
            <a:ext cx="4705709" cy="2314576"/>
          </a:xfrm>
        </p:spPr>
        <p:txBody>
          <a:bodyPr/>
          <a:lstStyle/>
          <a:p>
            <a:r>
              <a:rPr lang="en-GB" sz="1050" b="1" dirty="0">
                <a:latin typeface="Arial" panose="020B0604020202020204" pitchFamily="34" charset="0"/>
                <a:cs typeface="Arial" panose="020B0604020202020204" pitchFamily="34" charset="0"/>
              </a:rPr>
              <a:t>EXERCISE - Signs of domestic abuse</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Ask participants to come up with: </a:t>
            </a:r>
          </a:p>
          <a:p>
            <a:endParaRPr lang="en-GB" sz="1050"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Signs of emotional or psychological abuse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Signs of physical abuse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Signs of financial abuse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Signs of spiritual abuse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Signs of online abuse</a:t>
            </a:r>
          </a:p>
          <a:p>
            <a:endParaRPr lang="en-GB" sz="1050" dirty="0">
              <a:latin typeface="Arial" panose="020B0604020202020204" pitchFamily="34" charset="0"/>
              <a:cs typeface="Arial" panose="020B0604020202020204" pitchFamily="34" charset="0"/>
            </a:endParaRP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28</a:t>
            </a:fld>
            <a:endParaRPr lang="en-GB" dirty="0"/>
          </a:p>
        </p:txBody>
      </p:sp>
      <p:sp>
        <p:nvSpPr>
          <p:cNvPr id="5" name="TextBox 4">
            <a:extLst>
              <a:ext uri="{FF2B5EF4-FFF2-40B4-BE49-F238E27FC236}">
                <a16:creationId xmlns:a16="http://schemas.microsoft.com/office/drawing/2014/main" id="{A9ABCA7D-1437-CEE3-9E64-13CAC88CC32B}"/>
              </a:ext>
            </a:extLst>
          </p:cNvPr>
          <p:cNvSpPr txBox="1"/>
          <p:nvPr/>
        </p:nvSpPr>
        <p:spPr>
          <a:xfrm>
            <a:off x="22167" y="2873829"/>
            <a:ext cx="1944659" cy="3970318"/>
          </a:xfrm>
          <a:prstGeom prst="rect">
            <a:avLst/>
          </a:prstGeom>
          <a:noFill/>
          <a:ln>
            <a:solidFill>
              <a:schemeClr val="tx1"/>
            </a:solidFill>
          </a:ln>
        </p:spPr>
        <p:txBody>
          <a:bodyPr wrap="square" rtlCol="0">
            <a:spAutoFit/>
          </a:bodyPr>
          <a:lstStyle/>
          <a:p>
            <a:r>
              <a:rPr lang="en-GB" sz="1050" b="1" dirty="0"/>
              <a:t>Signs of emotional or psychological abuse:</a:t>
            </a:r>
          </a:p>
          <a:p>
            <a:pPr marL="171450" indent="-171450">
              <a:buFont typeface="Arial" panose="020B0604020202020204" pitchFamily="34" charset="0"/>
              <a:buChar char="•"/>
            </a:pPr>
            <a:r>
              <a:rPr lang="en-GB" sz="1050" dirty="0"/>
              <a:t>Hyper-vigilance/exaggerated startle response</a:t>
            </a:r>
          </a:p>
          <a:p>
            <a:pPr marL="171450" indent="-171450">
              <a:buFont typeface="Arial" panose="020B0604020202020204" pitchFamily="34" charset="0"/>
              <a:buChar char="•"/>
            </a:pPr>
            <a:r>
              <a:rPr lang="en-GB" sz="1050" dirty="0"/>
              <a:t>Agitation, anxiety and fearfulness</a:t>
            </a:r>
          </a:p>
          <a:p>
            <a:pPr marL="171450" indent="-171450">
              <a:buFont typeface="Arial" panose="020B0604020202020204" pitchFamily="34" charset="0"/>
              <a:buChar char="•"/>
            </a:pPr>
            <a:r>
              <a:rPr lang="en-GB" sz="1050" dirty="0"/>
              <a:t>Wanting to please all the time</a:t>
            </a:r>
          </a:p>
          <a:p>
            <a:pPr marL="171450" indent="-171450">
              <a:buFont typeface="Arial" panose="020B0604020202020204" pitchFamily="34" charset="0"/>
              <a:buChar char="•"/>
            </a:pPr>
            <a:r>
              <a:rPr lang="en-GB" sz="1050" dirty="0"/>
              <a:t>Loss of interest in daily activities, work or social life</a:t>
            </a:r>
          </a:p>
          <a:p>
            <a:pPr marL="171450" indent="-171450">
              <a:buFont typeface="Arial" panose="020B0604020202020204" pitchFamily="34" charset="0"/>
              <a:buChar char="•"/>
            </a:pPr>
            <a:r>
              <a:rPr lang="en-GB" sz="1050" dirty="0"/>
              <a:t>Changes in sleep (too little or too much)</a:t>
            </a:r>
          </a:p>
          <a:p>
            <a:pPr marL="171450" indent="-171450">
              <a:buFont typeface="Arial" panose="020B0604020202020204" pitchFamily="34" charset="0"/>
              <a:buChar char="•"/>
            </a:pPr>
            <a:r>
              <a:rPr lang="en-GB" sz="1050" dirty="0"/>
              <a:t>Developing drug or alcohol or food problems</a:t>
            </a:r>
          </a:p>
          <a:p>
            <a:pPr marL="171450" indent="-171450">
              <a:buFont typeface="Arial" panose="020B0604020202020204" pitchFamily="34" charset="0"/>
              <a:buChar char="•"/>
            </a:pPr>
            <a:r>
              <a:rPr lang="en-GB" sz="1050" dirty="0"/>
              <a:t>Self-harm</a:t>
            </a:r>
          </a:p>
          <a:p>
            <a:pPr marL="171450" indent="-171450">
              <a:buFont typeface="Arial" panose="020B0604020202020204" pitchFamily="34" charset="0"/>
              <a:buChar char="•"/>
            </a:pPr>
            <a:r>
              <a:rPr lang="en-GB" sz="1050" dirty="0"/>
              <a:t>Avoiding eye contact – ‘cowed’ stance</a:t>
            </a:r>
          </a:p>
          <a:p>
            <a:pPr marL="171450" indent="-171450">
              <a:buFont typeface="Arial" panose="020B0604020202020204" pitchFamily="34" charset="0"/>
              <a:buChar char="•"/>
            </a:pPr>
            <a:r>
              <a:rPr lang="en-GB" sz="1050" dirty="0"/>
              <a:t>Very apologetic/meek/indecisive</a:t>
            </a:r>
          </a:p>
          <a:p>
            <a:pPr marL="171450" indent="-171450">
              <a:buFont typeface="Arial" panose="020B0604020202020204" pitchFamily="34" charset="0"/>
              <a:buChar char="•"/>
            </a:pPr>
            <a:r>
              <a:rPr lang="en-GB" sz="1050" dirty="0"/>
              <a:t>Low self-esteem / loss of confidence</a:t>
            </a:r>
          </a:p>
          <a:p>
            <a:pPr marL="171450" indent="-171450">
              <a:buFont typeface="Arial" panose="020B0604020202020204" pitchFamily="34" charset="0"/>
              <a:buChar char="•"/>
            </a:pPr>
            <a:r>
              <a:rPr lang="en-GB" sz="1050" dirty="0"/>
              <a:t>Symptoms of depression</a:t>
            </a:r>
          </a:p>
          <a:p>
            <a:pPr marL="171450" indent="-171450">
              <a:buFont typeface="Arial" panose="020B0604020202020204" pitchFamily="34" charset="0"/>
              <a:buChar char="•"/>
            </a:pPr>
            <a:r>
              <a:rPr lang="en-GB" sz="1050" dirty="0"/>
              <a:t>Talking about/attempting suicide</a:t>
            </a:r>
          </a:p>
        </p:txBody>
      </p:sp>
      <p:sp>
        <p:nvSpPr>
          <p:cNvPr id="6" name="TextBox 5">
            <a:extLst>
              <a:ext uri="{FF2B5EF4-FFF2-40B4-BE49-F238E27FC236}">
                <a16:creationId xmlns:a16="http://schemas.microsoft.com/office/drawing/2014/main" id="{88943ED4-DB75-B504-8200-82DB2AEE40BE}"/>
              </a:ext>
            </a:extLst>
          </p:cNvPr>
          <p:cNvSpPr txBox="1"/>
          <p:nvPr/>
        </p:nvSpPr>
        <p:spPr>
          <a:xfrm>
            <a:off x="6231484" y="4238415"/>
            <a:ext cx="1944659" cy="2516073"/>
          </a:xfrm>
          <a:prstGeom prst="rect">
            <a:avLst/>
          </a:prstGeom>
          <a:noFill/>
          <a:ln>
            <a:solidFill>
              <a:schemeClr val="tx1"/>
            </a:solidFill>
          </a:ln>
        </p:spPr>
        <p:txBody>
          <a:bodyPr wrap="square" rtlCol="0">
            <a:spAutoFit/>
          </a:bodyPr>
          <a:lstStyle/>
          <a:p>
            <a:r>
              <a:rPr lang="en-GB" sz="1050" b="1" dirty="0"/>
              <a:t>Signs of physical abuse:</a:t>
            </a:r>
          </a:p>
          <a:p>
            <a:pPr marL="171450" indent="-171450">
              <a:buFont typeface="Arial" panose="020B0604020202020204" pitchFamily="34" charset="0"/>
              <a:buChar char="•"/>
            </a:pPr>
            <a:r>
              <a:rPr lang="en-GB" sz="1050" dirty="0"/>
              <a:t>Black eyes</a:t>
            </a:r>
          </a:p>
          <a:p>
            <a:pPr marL="171450" indent="-171450">
              <a:buFont typeface="Arial" panose="020B0604020202020204" pitchFamily="34" charset="0"/>
              <a:buChar char="•"/>
            </a:pPr>
            <a:r>
              <a:rPr lang="en-GB" sz="1050" dirty="0"/>
              <a:t>Bruises on arms/inner thigh/unusual places – bilateral/finger marks</a:t>
            </a:r>
          </a:p>
          <a:p>
            <a:pPr marL="171450" indent="-171450">
              <a:buFont typeface="Arial" panose="020B0604020202020204" pitchFamily="34" charset="0"/>
              <a:buChar char="•"/>
            </a:pPr>
            <a:r>
              <a:rPr lang="en-GB" sz="1050" dirty="0"/>
              <a:t>Split lips</a:t>
            </a:r>
          </a:p>
          <a:p>
            <a:pPr marL="171450" indent="-171450">
              <a:buFont typeface="Arial" panose="020B0604020202020204" pitchFamily="34" charset="0"/>
              <a:buChar char="•"/>
            </a:pPr>
            <a:r>
              <a:rPr lang="en-GB" sz="1050" dirty="0"/>
              <a:t>Red or purple marks on neck</a:t>
            </a:r>
          </a:p>
          <a:p>
            <a:pPr marL="171450" indent="-171450">
              <a:buFont typeface="Arial" panose="020B0604020202020204" pitchFamily="34" charset="0"/>
              <a:buChar char="•"/>
            </a:pPr>
            <a:r>
              <a:rPr lang="en-GB" sz="1050" dirty="0"/>
              <a:t>Sprained wrists</a:t>
            </a:r>
          </a:p>
          <a:p>
            <a:pPr marL="171450" indent="-171450">
              <a:buFont typeface="Arial" panose="020B0604020202020204" pitchFamily="34" charset="0"/>
              <a:buChar char="•"/>
            </a:pPr>
            <a:r>
              <a:rPr lang="en-GB" sz="1050" dirty="0"/>
              <a:t>Cut/missing hair</a:t>
            </a:r>
          </a:p>
          <a:p>
            <a:pPr marL="171450" indent="-171450">
              <a:buFont typeface="Arial" panose="020B0604020202020204" pitchFamily="34" charset="0"/>
              <a:buChar char="•"/>
            </a:pPr>
            <a:r>
              <a:rPr lang="en-GB" sz="1050" dirty="0"/>
              <a:t>Covering up with clothing</a:t>
            </a:r>
          </a:p>
          <a:p>
            <a:pPr marL="171450" indent="-171450">
              <a:buFont typeface="Arial" panose="020B0604020202020204" pitchFamily="34" charset="0"/>
              <a:buChar char="•"/>
            </a:pPr>
            <a:r>
              <a:rPr lang="en-GB" sz="1050" dirty="0"/>
              <a:t>Wearing heavy make-up or sunglasses</a:t>
            </a:r>
          </a:p>
          <a:p>
            <a:pPr marL="171450" indent="-171450">
              <a:buFont typeface="Arial" panose="020B0604020202020204" pitchFamily="34" charset="0"/>
              <a:buChar char="•"/>
            </a:pPr>
            <a:r>
              <a:rPr lang="en-GB" sz="1050" dirty="0"/>
              <a:t>Unconvincing explanations</a:t>
            </a:r>
          </a:p>
          <a:p>
            <a:pPr marL="171450" indent="-171450">
              <a:buFont typeface="Arial" panose="020B0604020202020204" pitchFamily="34" charset="0"/>
              <a:buChar char="•"/>
            </a:pPr>
            <a:r>
              <a:rPr lang="en-GB" sz="1050" dirty="0"/>
              <a:t>Burns</a:t>
            </a:r>
          </a:p>
          <a:p>
            <a:endParaRPr lang="en-GB" sz="1050" dirty="0"/>
          </a:p>
        </p:txBody>
      </p:sp>
      <p:sp>
        <p:nvSpPr>
          <p:cNvPr id="7" name="TextBox 6">
            <a:extLst>
              <a:ext uri="{FF2B5EF4-FFF2-40B4-BE49-F238E27FC236}">
                <a16:creationId xmlns:a16="http://schemas.microsoft.com/office/drawing/2014/main" id="{D8B2C315-71F5-6AED-5AD4-44D91CD69BB9}"/>
              </a:ext>
            </a:extLst>
          </p:cNvPr>
          <p:cNvSpPr txBox="1"/>
          <p:nvPr/>
        </p:nvSpPr>
        <p:spPr>
          <a:xfrm>
            <a:off x="2076609" y="2873829"/>
            <a:ext cx="1944659" cy="3647152"/>
          </a:xfrm>
          <a:prstGeom prst="rect">
            <a:avLst/>
          </a:prstGeom>
          <a:noFill/>
          <a:ln>
            <a:solidFill>
              <a:schemeClr val="tx1"/>
            </a:solidFill>
          </a:ln>
        </p:spPr>
        <p:txBody>
          <a:bodyPr wrap="square" rtlCol="0">
            <a:spAutoFit/>
          </a:bodyPr>
          <a:lstStyle/>
          <a:p>
            <a:r>
              <a:rPr lang="en-GB" sz="1050" b="1" dirty="0"/>
              <a:t>Signs of financial abuse:</a:t>
            </a:r>
          </a:p>
          <a:p>
            <a:pPr marL="171450" indent="-171450">
              <a:buFont typeface="Arial" panose="020B0604020202020204" pitchFamily="34" charset="0"/>
              <a:buChar char="•"/>
            </a:pPr>
            <a:r>
              <a:rPr lang="en-GB" sz="1050" dirty="0"/>
              <a:t>Spending someone’s money or property without their consent, or borrowing money and never repaying it</a:t>
            </a:r>
          </a:p>
          <a:p>
            <a:pPr marL="171450" indent="-171450">
              <a:buFont typeface="Arial" panose="020B0604020202020204" pitchFamily="34" charset="0"/>
              <a:buChar char="•"/>
            </a:pPr>
            <a:r>
              <a:rPr lang="en-GB" sz="1050" dirty="0"/>
              <a:t>Controlling how much money someone is given, such as giving them a small allowance and making them beg for more</a:t>
            </a:r>
          </a:p>
          <a:p>
            <a:pPr marL="171450" indent="-171450">
              <a:buFont typeface="Arial" panose="020B0604020202020204" pitchFamily="34" charset="0"/>
              <a:buChar char="•"/>
            </a:pPr>
            <a:r>
              <a:rPr lang="en-GB" sz="1050" dirty="0"/>
              <a:t>Forbidding someone from having a bank account</a:t>
            </a:r>
          </a:p>
          <a:p>
            <a:pPr marL="171450" indent="-171450">
              <a:buFont typeface="Arial" panose="020B0604020202020204" pitchFamily="34" charset="0"/>
              <a:buChar char="•"/>
            </a:pPr>
            <a:r>
              <a:rPr lang="en-GB" sz="1050" dirty="0"/>
              <a:t>Forcing someone to take out a loan, or taking out a loan or credit card in someone’s name and racking up debts or deliberately ruining their credit rating</a:t>
            </a:r>
          </a:p>
          <a:p>
            <a:pPr marL="171450" indent="-171450">
              <a:buFont typeface="Arial" panose="020B0604020202020204" pitchFamily="34" charset="0"/>
              <a:buChar char="•"/>
            </a:pPr>
            <a:r>
              <a:rPr lang="en-GB" sz="1050" dirty="0"/>
              <a:t>Squandering or gambling away family resources</a:t>
            </a:r>
          </a:p>
          <a:p>
            <a:pPr marL="171450" indent="-171450">
              <a:buFont typeface="Arial" panose="020B0604020202020204" pitchFamily="34" charset="0"/>
              <a:buChar char="•"/>
            </a:pPr>
            <a:r>
              <a:rPr lang="en-GB" sz="1050" dirty="0"/>
              <a:t>Preventing someone from getting a job or education.</a:t>
            </a:r>
          </a:p>
        </p:txBody>
      </p:sp>
      <p:sp>
        <p:nvSpPr>
          <p:cNvPr id="8" name="TextBox 7">
            <a:extLst>
              <a:ext uri="{FF2B5EF4-FFF2-40B4-BE49-F238E27FC236}">
                <a16:creationId xmlns:a16="http://schemas.microsoft.com/office/drawing/2014/main" id="{265A42D4-CC83-77AA-9F37-6E9C1A15F637}"/>
              </a:ext>
            </a:extLst>
          </p:cNvPr>
          <p:cNvSpPr txBox="1"/>
          <p:nvPr/>
        </p:nvSpPr>
        <p:spPr>
          <a:xfrm>
            <a:off x="4131051" y="2873829"/>
            <a:ext cx="1944659" cy="3485570"/>
          </a:xfrm>
          <a:prstGeom prst="rect">
            <a:avLst/>
          </a:prstGeom>
          <a:noFill/>
          <a:ln>
            <a:solidFill>
              <a:schemeClr val="tx1"/>
            </a:solidFill>
          </a:ln>
        </p:spPr>
        <p:txBody>
          <a:bodyPr wrap="square" rtlCol="0">
            <a:spAutoFit/>
          </a:bodyPr>
          <a:lstStyle/>
          <a:p>
            <a:r>
              <a:rPr lang="en-GB" sz="1050" b="1" dirty="0"/>
              <a:t>Signs of Spiritual Abuse between intimate partners include:</a:t>
            </a:r>
          </a:p>
          <a:p>
            <a:pPr marL="171450" indent="-171450">
              <a:buFont typeface="Arial" panose="020B0604020202020204" pitchFamily="34" charset="0"/>
              <a:buChar char="•"/>
            </a:pPr>
            <a:r>
              <a:rPr lang="en-GB" sz="1050" dirty="0"/>
              <a:t>Ridicules or insults the other person’s religious or spiritual beliefs</a:t>
            </a:r>
          </a:p>
          <a:p>
            <a:pPr marL="171450" indent="-171450">
              <a:buFont typeface="Arial" panose="020B0604020202020204" pitchFamily="34" charset="0"/>
              <a:buChar char="•"/>
            </a:pPr>
            <a:r>
              <a:rPr lang="en-GB" sz="1050" dirty="0"/>
              <a:t>Prevents the other partner from practicing their religious or spiritual beliefs</a:t>
            </a:r>
          </a:p>
          <a:p>
            <a:pPr marL="171450" indent="-171450">
              <a:buFont typeface="Arial" panose="020B0604020202020204" pitchFamily="34" charset="0"/>
              <a:buChar char="•"/>
            </a:pPr>
            <a:r>
              <a:rPr lang="en-GB" sz="1050" dirty="0"/>
              <a:t>Uses their partner’s religious or spiritual beliefs to manipulate or shame them</a:t>
            </a:r>
          </a:p>
          <a:p>
            <a:pPr marL="171450" indent="-171450">
              <a:buFont typeface="Arial" panose="020B0604020202020204" pitchFamily="34" charset="0"/>
              <a:buChar char="•"/>
            </a:pPr>
            <a:r>
              <a:rPr lang="en-GB" sz="1050" dirty="0"/>
              <a:t>Forces the children to be raised in a faith that the other partner has not agreed to</a:t>
            </a:r>
          </a:p>
          <a:p>
            <a:pPr marL="171450" indent="-171450">
              <a:buFont typeface="Arial" panose="020B0604020202020204" pitchFamily="34" charset="0"/>
              <a:buChar char="•"/>
            </a:pPr>
            <a:r>
              <a:rPr lang="en-GB" sz="1050" dirty="0"/>
              <a:t>Uses religious texts or beliefs to minimise or rationalise abusive behaviours (such as physical, financial, emotional or sexual abuse/marital rape)</a:t>
            </a:r>
          </a:p>
        </p:txBody>
      </p:sp>
      <p:sp>
        <p:nvSpPr>
          <p:cNvPr id="9" name="TextBox 8">
            <a:extLst>
              <a:ext uri="{FF2B5EF4-FFF2-40B4-BE49-F238E27FC236}">
                <a16:creationId xmlns:a16="http://schemas.microsoft.com/office/drawing/2014/main" id="{81CAD233-4403-9E57-52F1-EA30C3B31825}"/>
              </a:ext>
            </a:extLst>
          </p:cNvPr>
          <p:cNvSpPr txBox="1"/>
          <p:nvPr/>
        </p:nvSpPr>
        <p:spPr>
          <a:xfrm>
            <a:off x="6231485" y="1825854"/>
            <a:ext cx="1947874" cy="2354491"/>
          </a:xfrm>
          <a:prstGeom prst="rect">
            <a:avLst/>
          </a:prstGeom>
          <a:noFill/>
          <a:ln>
            <a:solidFill>
              <a:schemeClr val="tx1"/>
            </a:solidFill>
          </a:ln>
        </p:spPr>
        <p:txBody>
          <a:bodyPr wrap="square" rtlCol="0">
            <a:spAutoFit/>
          </a:bodyPr>
          <a:lstStyle/>
          <a:p>
            <a:r>
              <a:rPr lang="en-GB" sz="1050" b="1" dirty="0"/>
              <a:t>Online abuse means the use of digital or online tools to torment someone, for example:</a:t>
            </a:r>
          </a:p>
          <a:p>
            <a:pPr marL="171450" indent="-171450">
              <a:buFont typeface="Arial" panose="020B0604020202020204" pitchFamily="34" charset="0"/>
              <a:buChar char="•"/>
            </a:pPr>
            <a:r>
              <a:rPr lang="en-GB" sz="1050" dirty="0"/>
              <a:t>Monitoring or controlling someone’s Social Media accounts</a:t>
            </a:r>
          </a:p>
          <a:p>
            <a:pPr marL="171450" indent="-171450">
              <a:buFont typeface="Arial" panose="020B0604020202020204" pitchFamily="34" charset="0"/>
              <a:buChar char="•"/>
            </a:pPr>
            <a:r>
              <a:rPr lang="en-GB" sz="1050" dirty="0"/>
              <a:t>Abusing someone via Social Media accounts</a:t>
            </a:r>
          </a:p>
          <a:p>
            <a:pPr marL="171450" indent="-171450">
              <a:buFont typeface="Arial" panose="020B0604020202020204" pitchFamily="34" charset="0"/>
              <a:buChar char="•"/>
            </a:pPr>
            <a:r>
              <a:rPr lang="en-GB" sz="1050" dirty="0"/>
              <a:t>Using spyware or GPS on someone’s phone or computer to track their whereabouts</a:t>
            </a:r>
          </a:p>
          <a:p>
            <a:pPr marL="171450" indent="-171450">
              <a:buFont typeface="Arial" panose="020B0604020202020204" pitchFamily="34" charset="0"/>
              <a:buChar char="•"/>
            </a:pPr>
            <a:r>
              <a:rPr lang="en-GB" sz="1050" dirty="0"/>
              <a:t>Revenge porn.</a:t>
            </a:r>
          </a:p>
          <a:p>
            <a:endParaRPr lang="en-GB" sz="1050" dirty="0"/>
          </a:p>
        </p:txBody>
      </p:sp>
    </p:spTree>
    <p:extLst>
      <p:ext uri="{BB962C8B-B14F-4D97-AF65-F5344CB8AC3E}">
        <p14:creationId xmlns:p14="http://schemas.microsoft.com/office/powerpoint/2010/main" val="1051460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Victims of Forced Marriage, FGM and “Honour based” abuse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Some of the indicators that may combine to indicate someone is at risk from these types of abuse include:</a:t>
            </a:r>
          </a:p>
          <a:p>
            <a:endParaRPr lang="en-GB" sz="1050"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Withdrawing from their friends, not returning texts or messages, and disengaging from work or school</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Evidence of being subject to excessive surveillance or control</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Going abroad on holiday, especially for long periods in the summer or (for children) requiring a long absence from school</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Having siblings who were forced to marry or were married very young</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Withdrawal or drastic change in behaviour: a sudden withdrawal from social circles, becoming unusually anxious, scared, or depressed, or showing signs of distress when discussing personal matters</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Inability or no permission to make independent decisions (e.g., career, relationships, personal choices)</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Reluctance to seek help due to potential repercussions, family </a:t>
            </a:r>
            <a:r>
              <a:rPr lang="en-GB" sz="1050" dirty="0">
                <a:latin typeface="Arial" panose="020B0604020202020204" pitchFamily="34" charset="0"/>
                <a:cs typeface="Arial" panose="020B0604020202020204" pitchFamily="34" charset="0"/>
              </a:rPr>
              <a:t>l</a:t>
            </a:r>
            <a:r>
              <a:rPr lang="en-GB" sz="1050" b="0" i="0" kern="1200" dirty="0">
                <a:solidFill>
                  <a:schemeClr val="tx1"/>
                </a:solidFill>
                <a:effectLst/>
                <a:latin typeface="Arial" panose="020B0604020202020204" pitchFamily="34" charset="0"/>
                <a:cs typeface="Arial" panose="020B0604020202020204" pitchFamily="34" charset="0"/>
              </a:rPr>
              <a:t>oyalty, or fear of further harm</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Excessive concern with issues of “family honour” or “reputation” and often being forced to adhere to strict codes of behaviour, dress, or conduct.</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29</a:t>
            </a:fld>
            <a:endParaRPr lang="en-GB" dirty="0"/>
          </a:p>
        </p:txBody>
      </p:sp>
    </p:spTree>
    <p:extLst>
      <p:ext uri="{BB962C8B-B14F-4D97-AF65-F5344CB8AC3E}">
        <p14:creationId xmlns:p14="http://schemas.microsoft.com/office/powerpoint/2010/main" val="3660848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Advance Warning and Guidance</a:t>
            </a:r>
          </a:p>
          <a:p>
            <a:endParaRPr lang="en-GB" sz="1050" b="0" i="0" kern="1200" dirty="0">
              <a:solidFill>
                <a:schemeClr val="tx1"/>
              </a:solidFill>
              <a:effectLst/>
              <a:latin typeface="Arial" panose="020B0604020202020204" pitchFamily="34" charset="0"/>
              <a:cs typeface="Arial" panose="020B0604020202020204" pitchFamily="34" charset="0"/>
            </a:endParaRPr>
          </a:p>
          <a:p>
            <a:pPr lvl="0"/>
            <a:r>
              <a:rPr lang="en-GB" sz="1050" dirty="0">
                <a:latin typeface="Arial" panose="020B0604020202020204" pitchFamily="34" charset="0"/>
                <a:cs typeface="Arial" panose="020B0604020202020204" pitchFamily="34" charset="0"/>
              </a:rPr>
              <a:t>Difficult material - if you are uncomfortable, let the trainer know that you need a moment etc.  Explain that any of us may find the material covered upsetting– if that is the case for you…. </a:t>
            </a:r>
            <a:r>
              <a:rPr lang="en-GB" sz="1050" dirty="0">
                <a:solidFill>
                  <a:srgbClr val="FF0000"/>
                </a:solidFill>
                <a:latin typeface="Arial" panose="020B0604020202020204" pitchFamily="34" charset="0"/>
                <a:cs typeface="Arial" panose="020B0604020202020204" pitchFamily="34" charset="0"/>
              </a:rPr>
              <a:t>Trainer will need to add in detail of the arrangements for dealing with any disclosure during the event.</a:t>
            </a:r>
          </a:p>
          <a:p>
            <a:pPr lvl="0"/>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The subject matter of this course may cause you to feel upset or distressed. If this happens, you can take a break and (if needed) seek support from someone you trust.</a:t>
            </a:r>
          </a:p>
          <a:p>
            <a:r>
              <a:rPr lang="en-GB" sz="1050" dirty="0">
                <a:latin typeface="Arial" panose="020B0604020202020204" pitchFamily="34" charset="0"/>
                <a:cs typeface="Arial" panose="020B0604020202020204" pitchFamily="34" charset="0"/>
              </a:rPr>
              <a:t> </a:t>
            </a:r>
          </a:p>
          <a:p>
            <a:r>
              <a:rPr lang="en-GB" sz="1050" dirty="0">
                <a:latin typeface="Arial" panose="020B0604020202020204" pitchFamily="34" charset="0"/>
                <a:cs typeface="Arial" panose="020B0604020202020204" pitchFamily="34" charset="0"/>
              </a:rPr>
              <a:t>If you have concerns about someone you know, please speak to the trainers after the session or contact your local church’s designated Safeguarding Officer, Coordinator or other Designated Person. If you believe someone is in immediate danger, dial 999 and ask for the Police.</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6F4B371-4ACA-4869-BFD6-D9FE3A03D2CE}" type="slidenum">
              <a:rPr lang="en-GB" smtClean="0"/>
              <a:t>3</a:t>
            </a:fld>
            <a:endParaRPr lang="en-GB" dirty="0"/>
          </a:p>
        </p:txBody>
      </p:sp>
    </p:spTree>
    <p:extLst>
      <p:ext uri="{BB962C8B-B14F-4D97-AF65-F5344CB8AC3E}">
        <p14:creationId xmlns:p14="http://schemas.microsoft.com/office/powerpoint/2010/main" val="2073348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Signs and impacts of domestic abuse (Perpetrators)</a:t>
            </a:r>
          </a:p>
          <a:p>
            <a:endParaRPr lang="en-GB" sz="1050"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Treats partner as slave/servant</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Puts partner down and uses constant derogatory comments</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Minimises and reduces their own behaviour (e.g. ’only a joke’)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Says they are the 'bread winner' and their partner has no need to work</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Controls all the money</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Tires victim out by constantly changing their demands as to how to keep them happy</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Doesn’t accept no as an answer</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Stalks victim, keeps check on everything, isolates victim and is rude to family and friends so they stop coming round</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Threats and intimidation (e.g. suicide, taking children away, to kill)</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Always forgets when people are coming over, then moans and is verbally abusive when people are invited round</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30</a:t>
            </a:fld>
            <a:endParaRPr lang="en-GB" dirty="0"/>
          </a:p>
        </p:txBody>
      </p:sp>
    </p:spTree>
    <p:extLst>
      <p:ext uri="{BB962C8B-B14F-4D97-AF65-F5344CB8AC3E}">
        <p14:creationId xmlns:p14="http://schemas.microsoft.com/office/powerpoint/2010/main" val="1763553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The Cycle of Abuse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 Cycle of Abuse in domestic abuse follows a recurring pattern that traps victims in a loop of fear, manipulation, and hopelessness.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typically </a:t>
            </a:r>
            <a:r>
              <a:rPr lang="en-GB" sz="1050" i="0" kern="1200" dirty="0">
                <a:solidFill>
                  <a:schemeClr val="tx1"/>
                </a:solidFill>
                <a:effectLst/>
                <a:latin typeface="Arial" panose="020B0604020202020204" pitchFamily="34" charset="0"/>
                <a:cs typeface="Arial" panose="020B0604020202020204" pitchFamily="34" charset="0"/>
              </a:rPr>
              <a:t>begins with the </a:t>
            </a:r>
            <a:r>
              <a:rPr lang="en-GB" sz="1050" b="1" i="0" kern="1200" dirty="0">
                <a:solidFill>
                  <a:schemeClr val="tx1"/>
                </a:solidFill>
                <a:effectLst/>
                <a:latin typeface="Arial" panose="020B0604020202020204" pitchFamily="34" charset="0"/>
                <a:cs typeface="Arial" panose="020B0604020202020204" pitchFamily="34" charset="0"/>
              </a:rPr>
              <a:t>tension-building </a:t>
            </a:r>
            <a:r>
              <a:rPr lang="en-GB" sz="1050" b="0" i="0" kern="1200" dirty="0">
                <a:solidFill>
                  <a:schemeClr val="tx1"/>
                </a:solidFill>
                <a:effectLst/>
                <a:latin typeface="Arial" panose="020B0604020202020204" pitchFamily="34" charset="0"/>
                <a:cs typeface="Arial" panose="020B0604020202020204" pitchFamily="34" charset="0"/>
              </a:rPr>
              <a:t>phase, where stress and strain escalate - arguments, verbal threats, and emotional manipulation create a hostile environment. Victims may feel like they're "walking on eggshells," trying to prevent the situation from boiling over.</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This is </a:t>
            </a:r>
            <a:r>
              <a:rPr lang="en-GB" sz="1050" i="0" kern="1200" dirty="0">
                <a:solidFill>
                  <a:schemeClr val="tx1"/>
                </a:solidFill>
                <a:effectLst/>
                <a:latin typeface="Arial" panose="020B0604020202020204" pitchFamily="34" charset="0"/>
                <a:cs typeface="Arial" panose="020B0604020202020204" pitchFamily="34" charset="0"/>
              </a:rPr>
              <a:t>followed by the </a:t>
            </a:r>
            <a:r>
              <a:rPr lang="en-GB" sz="1050" b="1" i="0" kern="1200" dirty="0">
                <a:solidFill>
                  <a:schemeClr val="tx1"/>
                </a:solidFill>
                <a:effectLst/>
                <a:latin typeface="Arial" panose="020B0604020202020204" pitchFamily="34" charset="0"/>
                <a:cs typeface="Arial" panose="020B0604020202020204" pitchFamily="34" charset="0"/>
              </a:rPr>
              <a:t>abusive incident</a:t>
            </a:r>
            <a:r>
              <a:rPr lang="en-GB" sz="1050" b="0" i="0" kern="1200" dirty="0">
                <a:solidFill>
                  <a:schemeClr val="tx1"/>
                </a:solidFill>
                <a:effectLst/>
                <a:latin typeface="Arial" panose="020B0604020202020204" pitchFamily="34" charset="0"/>
                <a:cs typeface="Arial" panose="020B0604020202020204" pitchFamily="34" charset="0"/>
              </a:rPr>
              <a:t>, where the tension erupts into physical violence, emotional abuse, or sexual assault. This is the most dangerous phase and often leaves the victim traumatised and fearful.</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i="0" kern="1200" dirty="0">
                <a:solidFill>
                  <a:schemeClr val="tx1"/>
                </a:solidFill>
                <a:effectLst/>
                <a:latin typeface="Arial" panose="020B0604020202020204" pitchFamily="34" charset="0"/>
                <a:cs typeface="Arial" panose="020B0604020202020204" pitchFamily="34" charset="0"/>
              </a:rPr>
              <a:t>Next comes the </a:t>
            </a:r>
            <a:r>
              <a:rPr lang="en-GB" sz="1050" b="1" i="0" kern="1200" dirty="0">
                <a:solidFill>
                  <a:schemeClr val="tx1"/>
                </a:solidFill>
                <a:effectLst/>
                <a:latin typeface="Arial" panose="020B0604020202020204" pitchFamily="34" charset="0"/>
                <a:cs typeface="Arial" panose="020B0604020202020204" pitchFamily="34" charset="0"/>
              </a:rPr>
              <a:t>honeymoon phase</a:t>
            </a:r>
            <a:r>
              <a:rPr lang="en-GB" sz="1050" b="0" i="0" kern="1200" dirty="0">
                <a:solidFill>
                  <a:schemeClr val="tx1"/>
                </a:solidFill>
                <a:effectLst/>
                <a:latin typeface="Arial" panose="020B0604020202020204" pitchFamily="34" charset="0"/>
                <a:cs typeface="Arial" panose="020B0604020202020204" pitchFamily="34" charset="0"/>
              </a:rPr>
              <a:t>, where the abuser may show remorse, apologise, or promise change. They might be affectionate and attentive, using gifts or emotional appeals to regain control. This phase gives the victim hope that the abuse will stop, deepening emotional ties and making it harder to leave.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Finally, there's a </a:t>
            </a:r>
            <a:r>
              <a:rPr lang="en-GB" sz="1050" b="1" i="0" kern="1200" dirty="0">
                <a:solidFill>
                  <a:schemeClr val="tx1"/>
                </a:solidFill>
                <a:effectLst/>
                <a:latin typeface="Arial" panose="020B0604020202020204" pitchFamily="34" charset="0"/>
                <a:cs typeface="Arial" panose="020B0604020202020204" pitchFamily="34" charset="0"/>
              </a:rPr>
              <a:t>period of calm</a:t>
            </a:r>
            <a:r>
              <a:rPr lang="en-GB" sz="1050" b="0" i="0" kern="1200" dirty="0">
                <a:solidFill>
                  <a:schemeClr val="tx1"/>
                </a:solidFill>
                <a:effectLst/>
                <a:latin typeface="Arial" panose="020B0604020202020204" pitchFamily="34" charset="0"/>
                <a:cs typeface="Arial" panose="020B0604020202020204" pitchFamily="34" charset="0"/>
              </a:rPr>
              <a:t>, where things seem stable, but the underlying issues remain unresolved. Over time, the tension starts to build again, and the cycle repeats.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This predictable yet manipulative cycle can keep victims emotionally entangled and confused, often blaming themselves or believing things will improve - making it incredibly difficult to break free without support.</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31</a:t>
            </a:fld>
            <a:endParaRPr lang="en-GB"/>
          </a:p>
        </p:txBody>
      </p:sp>
    </p:spTree>
    <p:extLst>
      <p:ext uri="{BB962C8B-B14F-4D97-AF65-F5344CB8AC3E}">
        <p14:creationId xmlns:p14="http://schemas.microsoft.com/office/powerpoint/2010/main" val="83806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56A80-324E-4A7F-42FD-613BE6AE6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F501B-1635-9C3D-9B43-DE3952BDFD21}"/>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6DAF4BEF-0B87-5188-F8DA-20790647A7C7}"/>
              </a:ext>
            </a:extLst>
          </p:cNvPr>
          <p:cNvSpPr>
            <a:spLocks noGrp="1"/>
          </p:cNvSpPr>
          <p:nvPr>
            <p:ph type="body" idx="1"/>
          </p:nvPr>
        </p:nvSpPr>
        <p:spPr>
          <a:xfrm>
            <a:off x="4356339" y="472677"/>
            <a:ext cx="4705709" cy="6041233"/>
          </a:xfrm>
        </p:spPr>
        <p:txBody>
          <a:bodyPr/>
          <a:lstStyle/>
          <a:p>
            <a:r>
              <a:rPr lang="en-GB" sz="1050" b="1" i="0" kern="1200" dirty="0">
                <a:solidFill>
                  <a:schemeClr val="tx1"/>
                </a:solidFill>
                <a:effectLst/>
                <a:latin typeface="Arial" panose="020B0604020202020204" pitchFamily="34" charset="0"/>
                <a:cs typeface="Arial" panose="020B0604020202020204" pitchFamily="34" charset="0"/>
              </a:rPr>
              <a:t>Gaslighting</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Gaslighting is a term used to describe a form of emotional abuse that makes somebody question their beliefs and perception of reality. Over time, this type of manipulation can wear down self-esteem and self-confidence, leaving the victim dependent on the person who is gaslighting.</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 term comes from a 1938 stage play Gas Light in which a husband attempts to convince his wife and others that she is insane. When he dims the gas lights, he insists she's imagining it.</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addition to the signs that someone is experiencing emotional and psychological abuse, those experiencing gaslighting also may:</a:t>
            </a:r>
            <a:endParaRPr lang="en-GB" sz="1050" dirty="0">
              <a:latin typeface="Arial" panose="020B0604020202020204" pitchFamily="34" charset="0"/>
              <a:cs typeface="Arial" panose="020B0604020202020204" pitchFamily="34" charset="0"/>
            </a:endParaRPr>
          </a:p>
          <a:p>
            <a:endParaRPr lang="en-GB" sz="1050"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Believe they can’t do anything right</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Have a lingering sense of hopelessness, frustration, or emotional numbness</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Be constantly wondering if they’re too sensitive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Believe they’re to blame when things go wrong</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Have a persistent sense that something isn’t right, though they can’t identify exactly what’s wrong</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Feel disconnected from their sense of self, as if they’re losing their identity</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There are three stages to gaslighting in a relationship: idealisation, devaluation and discard.</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the idealisation stage, the victim is whisked off their feet as the ‘</a:t>
            </a:r>
            <a:r>
              <a:rPr lang="en-GB" sz="1050" b="0" i="0" kern="1200" dirty="0" err="1">
                <a:solidFill>
                  <a:schemeClr val="tx1"/>
                </a:solidFill>
                <a:effectLst/>
                <a:latin typeface="Arial" panose="020B0604020202020204" pitchFamily="34" charset="0"/>
                <a:cs typeface="Arial" panose="020B0604020202020204" pitchFamily="34" charset="0"/>
              </a:rPr>
              <a:t>gaslighter</a:t>
            </a:r>
            <a:r>
              <a:rPr lang="en-GB" sz="1050" b="0" i="0" kern="1200" dirty="0">
                <a:solidFill>
                  <a:schemeClr val="tx1"/>
                </a:solidFill>
                <a:effectLst/>
                <a:latin typeface="Arial" panose="020B0604020202020204" pitchFamily="34" charset="0"/>
                <a:cs typeface="Arial" panose="020B0604020202020204" pitchFamily="34" charset="0"/>
              </a:rPr>
              <a:t>’ projects an image of themselves as the perfect partner. This resonates with the honeymoon phase of the cycle of abuse.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 devaluation stage hits hard: the victim goes from being adored to being incapable of doing anything right but having tasted the ideal they are desperate to put things right.</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Then comes the discard stage where the victim is dropped, ready for the next one. This often happens simultaneously with the idealisation or grooming of the next victim.</a:t>
            </a:r>
          </a:p>
          <a:p>
            <a:endParaRPr lang="en-GB" sz="1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59ADA5F-E359-4AD1-4BFF-DEC9B1E55489}"/>
              </a:ext>
            </a:extLst>
          </p:cNvPr>
          <p:cNvSpPr>
            <a:spLocks noGrp="1"/>
          </p:cNvSpPr>
          <p:nvPr>
            <p:ph type="sldNum" sz="quarter" idx="5"/>
          </p:nvPr>
        </p:nvSpPr>
        <p:spPr/>
        <p:txBody>
          <a:bodyPr/>
          <a:lstStyle/>
          <a:p>
            <a:endParaRPr lang="en-GB" dirty="0"/>
          </a:p>
          <a:p>
            <a:fld id="{66F4B371-4ACA-4869-BFD6-D9FE3A03D2CE}" type="slidenum">
              <a:rPr lang="en-GB" smtClean="0"/>
              <a:t>32</a:t>
            </a:fld>
            <a:endParaRPr lang="en-GB" dirty="0"/>
          </a:p>
        </p:txBody>
      </p:sp>
    </p:spTree>
    <p:extLst>
      <p:ext uri="{BB962C8B-B14F-4D97-AF65-F5344CB8AC3E}">
        <p14:creationId xmlns:p14="http://schemas.microsoft.com/office/powerpoint/2010/main" val="2960732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7CD20-9E5D-7625-C01B-121258BAF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7B32D-7C92-1FFD-021D-0E6445A08D68}"/>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DFCCB9CB-3CF7-D30B-CF3F-7A23F7D224B0}"/>
              </a:ext>
            </a:extLst>
          </p:cNvPr>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The Impact on Children – ACEs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Adverse Childhood Experiences (ACEs) refer to potentially traumatic events that occur in childhood, such as abuse, neglect, or household dysfunction (for example, parental separation, or substance misuse). This also includes domestic abuse; either as a recipient or as a witness.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These experiences can have a profound and lasting impact on a child's development, health, and wellbeing. It is widely documented that individuals exposed to multiple ACEs are at significantly higher risk for mental health issues, substance abuse, chronic disease, and involvement with the criminal justice system.</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ACEs can also impair emotional regulation, learning, and the ability to form healthy relationships. Importantly, the effects of ACEs are not inevitable - early intervention, supportive relationships, and trauma-informed care can help mitigate their impact.</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Recognising and addressing ACEs is vital for breaking cycles of trauma and improving long-term outcomes for individuals and communities.</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Prevention through education, stable home environments, and access to mental health services plays a key role in reducing the prevalence and effects of ACEs. More information and resources about ACEs can be found at the end of this course.</a:t>
            </a:r>
          </a:p>
          <a:p>
            <a:endParaRPr lang="en-GB" sz="1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0908632-986F-1912-AFFD-F6E7597A0E11}"/>
              </a:ext>
            </a:extLst>
          </p:cNvPr>
          <p:cNvSpPr>
            <a:spLocks noGrp="1"/>
          </p:cNvSpPr>
          <p:nvPr>
            <p:ph type="sldNum" sz="quarter" idx="5"/>
          </p:nvPr>
        </p:nvSpPr>
        <p:spPr/>
        <p:txBody>
          <a:bodyPr/>
          <a:lstStyle/>
          <a:p>
            <a:fld id="{66F4B371-4ACA-4869-BFD6-D9FE3A03D2CE}" type="slidenum">
              <a:rPr lang="en-GB" smtClean="0"/>
              <a:t>33</a:t>
            </a:fld>
            <a:endParaRPr lang="en-GB"/>
          </a:p>
        </p:txBody>
      </p:sp>
    </p:spTree>
    <p:extLst>
      <p:ext uri="{BB962C8B-B14F-4D97-AF65-F5344CB8AC3E}">
        <p14:creationId xmlns:p14="http://schemas.microsoft.com/office/powerpoint/2010/main" val="37469875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6A39D-84CB-F931-4CCF-B5B4430A5911}"/>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2F6156CB-FE2F-171F-21E0-0E25C38F6429}"/>
              </a:ext>
            </a:extLst>
          </p:cNvPr>
          <p:cNvSpPr>
            <a:spLocks noGrp="1"/>
          </p:cNvSpPr>
          <p:nvPr>
            <p:ph type="body" idx="1"/>
          </p:nvPr>
        </p:nvSpPr>
        <p:spPr/>
        <p:txBody>
          <a:bodyPr/>
          <a:lstStyle/>
          <a:p>
            <a:r>
              <a:rPr lang="en-GB" sz="1050" dirty="0">
                <a:latin typeface="Arial" panose="020B0604020202020204" pitchFamily="34" charset="0"/>
                <a:cs typeface="Arial" panose="020B0604020202020204" pitchFamily="34" charset="0"/>
              </a:rPr>
              <a:t>Correct </a:t>
            </a:r>
            <a:r>
              <a:rPr lang="en-GB" sz="1050" noProof="0" dirty="0">
                <a:latin typeface="Arial" panose="020B0604020202020204" pitchFamily="34" charset="0"/>
                <a:cs typeface="Arial" panose="020B0604020202020204" pitchFamily="34" charset="0"/>
              </a:rPr>
              <a:t>answer appears on click</a:t>
            </a:r>
          </a:p>
        </p:txBody>
      </p:sp>
      <p:sp>
        <p:nvSpPr>
          <p:cNvPr id="4" name="Slide Number Placeholder 3">
            <a:extLst>
              <a:ext uri="{FF2B5EF4-FFF2-40B4-BE49-F238E27FC236}">
                <a16:creationId xmlns:a16="http://schemas.microsoft.com/office/drawing/2014/main" id="{4B735FF6-59AB-6118-691F-ED79DAB92F64}"/>
              </a:ext>
            </a:extLst>
          </p:cNvPr>
          <p:cNvSpPr>
            <a:spLocks noGrp="1"/>
          </p:cNvSpPr>
          <p:nvPr>
            <p:ph type="sldNum" sz="quarter" idx="5"/>
          </p:nvPr>
        </p:nvSpPr>
        <p:spPr/>
        <p:txBody>
          <a:bodyPr/>
          <a:lstStyle/>
          <a:p>
            <a:fld id="{66F4B371-4ACA-4869-BFD6-D9FE3A03D2CE}" type="slidenum">
              <a:rPr lang="en-GB" smtClean="0"/>
              <a:pPr/>
              <a:t>34</a:t>
            </a:fld>
            <a:endParaRPr lang="en-GB"/>
          </a:p>
        </p:txBody>
      </p:sp>
      <p:sp>
        <p:nvSpPr>
          <p:cNvPr id="7" name="Slide Image Placeholder 6">
            <a:extLst>
              <a:ext uri="{FF2B5EF4-FFF2-40B4-BE49-F238E27FC236}">
                <a16:creationId xmlns:a16="http://schemas.microsoft.com/office/drawing/2014/main" id="{39AC388E-AD25-259B-63E4-33189931A64D}"/>
              </a:ext>
            </a:extLst>
          </p:cNvPr>
          <p:cNvSpPr>
            <a:spLocks noGrp="1" noRot="1" noChangeAspect="1"/>
          </p:cNvSpPr>
          <p:nvPr>
            <p:ph type="sldImg"/>
          </p:nvPr>
        </p:nvSpPr>
        <p:spPr>
          <a:xfrm>
            <a:off x="82550" y="473075"/>
            <a:ext cx="4114800" cy="2314575"/>
          </a:xfrm>
        </p:spPr>
      </p:sp>
    </p:spTree>
    <p:extLst>
      <p:ext uri="{BB962C8B-B14F-4D97-AF65-F5344CB8AC3E}">
        <p14:creationId xmlns:p14="http://schemas.microsoft.com/office/powerpoint/2010/main" val="3648000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6CC89-1191-73D6-D8A8-9F037C34EC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EB336-3DC4-A0F6-3567-F2DC64988D2C}"/>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52A2FCB7-F7CC-0BF4-C726-DE18F05EC918}"/>
              </a:ext>
            </a:extLst>
          </p:cNvPr>
          <p:cNvSpPr>
            <a:spLocks noGrp="1"/>
          </p:cNvSpPr>
          <p:nvPr>
            <p:ph type="body" idx="1"/>
          </p:nvPr>
        </p:nvSpPr>
        <p:spPr/>
        <p:txBody>
          <a:bodyPr/>
          <a:lstStyle/>
          <a:p>
            <a:r>
              <a:rPr lang="en-US" sz="1050" b="0" dirty="0">
                <a:latin typeface="Arial" panose="020B0604020202020204" pitchFamily="34" charset="0"/>
                <a:cs typeface="Arial" panose="020B0604020202020204" pitchFamily="34" charset="0"/>
              </a:rPr>
              <a:t>Correct answer appears on click</a:t>
            </a:r>
          </a:p>
        </p:txBody>
      </p:sp>
      <p:sp>
        <p:nvSpPr>
          <p:cNvPr id="4" name="Slide Number Placeholder 3">
            <a:extLst>
              <a:ext uri="{FF2B5EF4-FFF2-40B4-BE49-F238E27FC236}">
                <a16:creationId xmlns:a16="http://schemas.microsoft.com/office/drawing/2014/main" id="{5D2CA653-3CC2-ECC4-FB76-D70052CF34FB}"/>
              </a:ext>
            </a:extLst>
          </p:cNvPr>
          <p:cNvSpPr>
            <a:spLocks noGrp="1"/>
          </p:cNvSpPr>
          <p:nvPr>
            <p:ph type="sldNum" sz="quarter" idx="5"/>
          </p:nvPr>
        </p:nvSpPr>
        <p:spPr/>
        <p:txBody>
          <a:bodyPr/>
          <a:lstStyle/>
          <a:p>
            <a:fld id="{66F4B371-4ACA-4869-BFD6-D9FE3A03D2CE}" type="slidenum">
              <a:rPr lang="en-GB" smtClean="0"/>
              <a:t>35</a:t>
            </a:fld>
            <a:endParaRPr lang="en-GB"/>
          </a:p>
        </p:txBody>
      </p:sp>
    </p:spTree>
    <p:extLst>
      <p:ext uri="{BB962C8B-B14F-4D97-AF65-F5344CB8AC3E}">
        <p14:creationId xmlns:p14="http://schemas.microsoft.com/office/powerpoint/2010/main" val="1323937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DF2DC-8B1C-A44A-B86A-475BCD2B3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AB3D2-2651-E980-0833-AF535F7F4429}"/>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627FC443-7934-3863-35E8-FC4B1F52C4AF}"/>
              </a:ext>
            </a:extLst>
          </p:cNvPr>
          <p:cNvSpPr>
            <a:spLocks noGrp="1"/>
          </p:cNvSpPr>
          <p:nvPr>
            <p:ph type="body" idx="1"/>
          </p:nvPr>
        </p:nvSpPr>
        <p:spPr/>
        <p:txBody>
          <a:bodyPr/>
          <a:lstStyle/>
          <a:p>
            <a:r>
              <a:rPr lang="en-US" sz="1050" b="0" noProof="0" dirty="0">
                <a:latin typeface="Arial" panose="020B0604020202020204" pitchFamily="34" charset="0"/>
                <a:cs typeface="Arial" panose="020B0604020202020204" pitchFamily="34" charset="0"/>
              </a:rPr>
              <a:t>Correct answer appears on click</a:t>
            </a:r>
          </a:p>
          <a:p>
            <a:pPr marL="0" indent="0">
              <a:buFont typeface="Arial" panose="020B0604020202020204" pitchFamily="34" charset="0"/>
              <a:buNone/>
            </a:pPr>
            <a:endParaRPr lang="en-GB" sz="1050"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0B74157-59C4-C3C9-6D2E-455CE4168802}"/>
              </a:ext>
            </a:extLst>
          </p:cNvPr>
          <p:cNvSpPr>
            <a:spLocks noGrp="1"/>
          </p:cNvSpPr>
          <p:nvPr>
            <p:ph type="sldNum" sz="quarter" idx="5"/>
          </p:nvPr>
        </p:nvSpPr>
        <p:spPr/>
        <p:txBody>
          <a:bodyPr/>
          <a:lstStyle/>
          <a:p>
            <a:fld id="{66F4B371-4ACA-4869-BFD6-D9FE3A03D2CE}" type="slidenum">
              <a:rPr lang="en-GB" smtClean="0"/>
              <a:t>36</a:t>
            </a:fld>
            <a:endParaRPr lang="en-GB"/>
          </a:p>
        </p:txBody>
      </p:sp>
    </p:spTree>
    <p:extLst>
      <p:ext uri="{BB962C8B-B14F-4D97-AF65-F5344CB8AC3E}">
        <p14:creationId xmlns:p14="http://schemas.microsoft.com/office/powerpoint/2010/main" val="26215992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F4B371-4ACA-4869-BFD6-D9FE3A03D2CE}" type="slidenum">
              <a:rPr lang="en-GB" smtClean="0"/>
              <a:t>37</a:t>
            </a:fld>
            <a:endParaRPr lang="en-GB"/>
          </a:p>
        </p:txBody>
      </p:sp>
    </p:spTree>
    <p:extLst>
      <p:ext uri="{BB962C8B-B14F-4D97-AF65-F5344CB8AC3E}">
        <p14:creationId xmlns:p14="http://schemas.microsoft.com/office/powerpoint/2010/main" val="475408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Introduction to Part 4</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Why does domestic abuse happen?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this part, we explore the reasons why domestic abuse happens, considering insights from the Christian faith and those drawn from social psychology.</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We will also reflect on how domestic abuse is handled in Christian communities, and the added complexities for victim/survivors in these settings.</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38</a:t>
            </a:fld>
            <a:endParaRPr lang="en-GB"/>
          </a:p>
        </p:txBody>
      </p:sp>
    </p:spTree>
    <p:extLst>
      <p:ext uri="{BB962C8B-B14F-4D97-AF65-F5344CB8AC3E}">
        <p14:creationId xmlns:p14="http://schemas.microsoft.com/office/powerpoint/2010/main" val="3996784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Fractured Images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From a Christian perspective, human nature is understood as being created in the image of God (Genesis 1:27).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This imparts inherent dignity, worth, and the capacity for love, creativity, reason, and moral choice.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This divine image reflects God's character and purpose for humanity - to live in relationship with Him and with one another in love and harmony.</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However, Christianity also teaches that human nature has been deeply affected by sin, as presented in the Fall of Adam and Eve in the Garden of Eden (Genesis 3).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There is brokenness in the human condition - and this distorts our desires, inclinations, and behaviour.</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As a result, human behaviour is marked by a struggle between good and evil. While people are capable of great kindness, compassion, and self-sacrifice, they are also prone to selfishness, pride and violence.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Sadly, this can express itself in destructive patterns like domestic abuse.</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39</a:t>
            </a:fld>
            <a:endParaRPr lang="en-GB"/>
          </a:p>
        </p:txBody>
      </p:sp>
    </p:spTree>
    <p:extLst>
      <p:ext uri="{BB962C8B-B14F-4D97-AF65-F5344CB8AC3E}">
        <p14:creationId xmlns:p14="http://schemas.microsoft.com/office/powerpoint/2010/main" val="841114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dirty="0">
                <a:latin typeface="Arial" panose="020B0604020202020204" pitchFamily="34" charset="0"/>
                <a:cs typeface="Arial" panose="020B0604020202020204" pitchFamily="34" charset="0"/>
              </a:rPr>
              <a:t>Welcome from Bishop Robert: </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This video is downloadable so that it can be viewed offline. </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The video contains subtitles. </a:t>
            </a:r>
          </a:p>
          <a:p>
            <a:endParaRPr lang="en-GB" sz="1050" dirty="0">
              <a:latin typeface="Arial" panose="020B0604020202020204" pitchFamily="34" charset="0"/>
              <a:cs typeface="Arial" panose="020B0604020202020204" pitchFamily="34" charset="0"/>
            </a:endParaRPr>
          </a:p>
          <a:p>
            <a:r>
              <a:rPr lang="en-GB" sz="1050" b="1" dirty="0">
                <a:latin typeface="Arial" panose="020B0604020202020204" pitchFamily="34" charset="0"/>
                <a:cs typeface="Arial" panose="020B0604020202020204" pitchFamily="34" charset="0"/>
              </a:rPr>
              <a:t>TRANSCRIPT:</a:t>
            </a:r>
            <a:r>
              <a:rPr lang="en-GB" sz="1050" dirty="0">
                <a:latin typeface="Arial" panose="020B0604020202020204" pitchFamily="34" charset="0"/>
                <a:cs typeface="Arial" panose="020B0604020202020204" pitchFamily="34" charset="0"/>
              </a:rPr>
              <a:t> </a:t>
            </a:r>
          </a:p>
          <a:p>
            <a:r>
              <a:rPr lang="en-GB" sz="1050" b="0" i="0" kern="1200" dirty="0">
                <a:solidFill>
                  <a:schemeClr val="tx1"/>
                </a:solidFill>
                <a:effectLst/>
                <a:latin typeface="Arial" panose="020B0604020202020204" pitchFamily="34" charset="0"/>
                <a:cs typeface="Arial" panose="020B0604020202020204" pitchFamily="34" charset="0"/>
              </a:rPr>
              <a:t>Let me say, first of all, a huge thank you to you for giving your time to participate in this training on raising our awareness of domestic abuse.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 sad reality is that domestic abuse is to be found right across our society. It's in the communities that we serve and it's in our parishes and chaplaincies. Domestic abuse impacts us all, women, men and children, and it can be found in relationships, be those intimate partner relationships or wider family and friendship groups.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This training is about raising our awareness of domestic abuse, and it's part of an ongoing learning journey for the whole Church as we seek to be better equipped in caring for God's people. This training certainly won't make us experts, but it will help us both in our pastoral care and in knowing when and how to access help.</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So, thank you.</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Jesus promises a fullness of life, and that's something that we as a church are called to share. Domestic abuse mars that fullness of life. Domestic abuse destroys life. And you're playing your part, a gospel part in standing up against domestic abuse and in changing the culture of the Church and of society. It's a really important thing that you're doing today.</a:t>
            </a:r>
          </a:p>
          <a:p>
            <a:endParaRPr lang="en-GB" dirty="0"/>
          </a:p>
        </p:txBody>
      </p:sp>
      <p:sp>
        <p:nvSpPr>
          <p:cNvPr id="4" name="Slide Number Placeholder 3"/>
          <p:cNvSpPr>
            <a:spLocks noGrp="1"/>
          </p:cNvSpPr>
          <p:nvPr>
            <p:ph type="sldNum" sz="quarter" idx="5"/>
          </p:nvPr>
        </p:nvSpPr>
        <p:spPr/>
        <p:txBody>
          <a:bodyPr/>
          <a:lstStyle/>
          <a:p>
            <a:fld id="{66F4B371-4ACA-4869-BFD6-D9FE3A03D2CE}" type="slidenum">
              <a:rPr lang="en-GB" smtClean="0"/>
              <a:t>4</a:t>
            </a:fld>
            <a:endParaRPr lang="en-GB" dirty="0"/>
          </a:p>
        </p:txBody>
      </p:sp>
    </p:spTree>
    <p:extLst>
      <p:ext uri="{BB962C8B-B14F-4D97-AF65-F5344CB8AC3E}">
        <p14:creationId xmlns:p14="http://schemas.microsoft.com/office/powerpoint/2010/main" val="2921129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Power Differences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 common thread running through all forms of abuse is the misuse or abuse of power.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Victims of domestic abuse - like victims of other types of abuse - are often those who have less power in a given situation.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These power imbalances can arise from many factors, such as finances, education, gender, age, ethnicity, and more.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This is important on two levels.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First, power differences can increase or limit a person’s ability to make choices and take action in a situation.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Second, power difference (e.g. in gender expectations) are often rooted in cultural assumptions, beliefs, and values.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These ‘social norms’ play a major role in justifying or maintaining the actions of perpetrators and keeping individuals trapped in abusive situations.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Because of this, having an awareness of power dynamics and cultural assumptions is essential for identifying and understanding domestic abuse.</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40</a:t>
            </a:fld>
            <a:endParaRPr lang="en-GB"/>
          </a:p>
        </p:txBody>
      </p:sp>
    </p:spTree>
    <p:extLst>
      <p:ext uri="{BB962C8B-B14F-4D97-AF65-F5344CB8AC3E}">
        <p14:creationId xmlns:p14="http://schemas.microsoft.com/office/powerpoint/2010/main" val="41986892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Distorted beliefs and values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Abusive behaviour often stems from deeply rooted core beliefs that distort how individuals perceive themselves and others. Three such beliefs - ownership, entitlement, and superiority - play a significant role in justifying and sustaining abuse.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Ownership reflects the belief that another person is a possession. In relationships, this manifests as control over a partner’s actions, choices, and even thoughts. The abuser may feel justified in monitoring or restricting the victim, viewing them not as an autonomous individual but as someone to manage or command.</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Entitlement fuels the idea that the abuser deserves special treatment, regardless of others' needs or boundaries. They may believe they have the right to act out, demand obedience, or be prioritised, even at the expense of others' well-being. When expectations aren’t met, this perceived violation often triggers anger or retaliation.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Superiority reinforces the notion that the abuser is inherently better, smarter, or more important than others. This belief devalues the victim, allowing the abuser to dismiss their feelings, minimise harm, or blame them entirely.</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Together, these beliefs create a toxic framework where control and harm are rationalised. Challenging and dismantling these beliefs is essential to ending abuse and fostering respectful, equal relationships.</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41</a:t>
            </a:fld>
            <a:endParaRPr lang="en-GB"/>
          </a:p>
        </p:txBody>
      </p:sp>
    </p:spTree>
    <p:extLst>
      <p:ext uri="{BB962C8B-B14F-4D97-AF65-F5344CB8AC3E}">
        <p14:creationId xmlns:p14="http://schemas.microsoft.com/office/powerpoint/2010/main" val="21920788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a:xfrm>
            <a:off x="4355741" y="93114"/>
            <a:ext cx="4705709" cy="6531973"/>
          </a:xfrm>
        </p:spPr>
        <p:txBody>
          <a:bodyPr/>
          <a:lstStyle/>
          <a:p>
            <a:r>
              <a:rPr lang="en-GB" sz="1050" b="1" i="0" kern="1200" dirty="0">
                <a:solidFill>
                  <a:schemeClr val="tx1"/>
                </a:solidFill>
                <a:effectLst/>
                <a:latin typeface="Arial" panose="020B0604020202020204" pitchFamily="34" charset="0"/>
                <a:cs typeface="Arial" panose="020B0604020202020204" pitchFamily="34" charset="0"/>
              </a:rPr>
              <a:t>Domestic Abuse Within the Christian Community</a:t>
            </a:r>
          </a:p>
          <a:p>
            <a:endParaRPr lang="en-GB" sz="1050" b="1"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Christian communities, the experience of domestic abuse can be uniquely complex, shaped by deeply held theological beliefs, cultural norms, and social expectations. While faith can be a source of immense strength and healing, it can also – tragically</a:t>
            </a:r>
            <a:r>
              <a:rPr lang="en-GB" sz="1050" dirty="0">
                <a:latin typeface="Arial" panose="020B0604020202020204" pitchFamily="34" charset="0"/>
                <a:cs typeface="Arial" panose="020B0604020202020204" pitchFamily="34" charset="0"/>
              </a:rPr>
              <a:t> - </a:t>
            </a:r>
            <a:r>
              <a:rPr lang="en-GB" sz="1050" b="0" i="0" kern="1200" dirty="0">
                <a:solidFill>
                  <a:schemeClr val="tx1"/>
                </a:solidFill>
                <a:effectLst/>
                <a:latin typeface="Arial" panose="020B0604020202020204" pitchFamily="34" charset="0"/>
                <a:cs typeface="Arial" panose="020B0604020202020204" pitchFamily="34" charset="0"/>
              </a:rPr>
              <a:t>be misused in ways that deepen a survivor's suffering and delay their escape from harm.</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At the heart of many Christian teachings lies a profound emphasis on the sanctity of marriage, the importance of family, and the virtue of forgiveness. These values, while meaningful in healthy contexts, can inadvertently create an environment where abuse is hidden, minimised, or endured in silence. Survivors may internalise the belief that disclosing their abuse would be a betrayal—not only of their partner, but of their church, their community, and even God. They may feel as if they are “letting the church down” or failing in their spiritual duties, reinforcing a damaging sense of shame and isolation.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some cases, churches have communicated false or unrealistic hopes that abusive partners will change through prayer, repentance, or counselling. While transformation is always possible, these assurances can trap survivors in cycles of harm, fostering a dangerous optimism that delays necessary action. For many, the pressure to forgive, reconcile, or remain married - no matter the cost - overshadows the reality of ongoing violence and emotional harm.</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 misuse of scripture is a particularly harmful element in these dynamics. Christian teachings have, at times, been distorted to give perceived “permission to abuse,” suggesting, for instance, that a wife must submit to her husband unconditionally, or that suffering in marriage is a form of spiritual refinement. These interpretations are not only theologically unsound but profoundly damaging. Faith and scripture can never be used to justify, excuse, or deflect responsibility for abuse - under any circumstances.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Furthermore, the teachings surrounding divorce and re-marriage can intensify a survivor's dilemma. When divorce is framed as a moral or spiritual failure, those experiencing abuse may feel compelled to stay in toxic, dangerous relationships far longer than is safe or necessary. The weight of guilt - combined with fear of judgment or exclusion - can silence survivors and rob them of the support they need most.</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42</a:t>
            </a:fld>
            <a:endParaRPr lang="en-GB"/>
          </a:p>
        </p:txBody>
      </p:sp>
    </p:spTree>
    <p:extLst>
      <p:ext uri="{BB962C8B-B14F-4D97-AF65-F5344CB8AC3E}">
        <p14:creationId xmlns:p14="http://schemas.microsoft.com/office/powerpoint/2010/main" val="8280988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dirty="0">
                <a:latin typeface="Arial" panose="020B0604020202020204" pitchFamily="34" charset="0"/>
                <a:cs typeface="Arial" panose="020B0604020202020204" pitchFamily="34" charset="0"/>
              </a:rPr>
              <a:t>Slide should automatically play audio and advance through the quotes, adding speech balloons as the audio plays (8 balloons).</a:t>
            </a:r>
          </a:p>
          <a:p>
            <a:endParaRPr lang="en-GB" sz="1050" dirty="0">
              <a:latin typeface="Arial" panose="020B0604020202020204" pitchFamily="34" charset="0"/>
              <a:cs typeface="Arial" panose="020B0604020202020204" pitchFamily="34" charset="0"/>
            </a:endParaRP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43</a:t>
            </a:fld>
            <a:endParaRPr lang="en-GB"/>
          </a:p>
        </p:txBody>
      </p:sp>
    </p:spTree>
    <p:extLst>
      <p:ext uri="{BB962C8B-B14F-4D97-AF65-F5344CB8AC3E}">
        <p14:creationId xmlns:p14="http://schemas.microsoft.com/office/powerpoint/2010/main" val="33273625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7440B-3D0E-1F14-ECD1-C38EA45112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1710D-686D-73F0-A2EE-7714AC554910}"/>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15DBE228-3E86-1F51-2596-C4B2AA052B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dirty="0">
                <a:latin typeface="Arial" panose="020B0604020202020204" pitchFamily="34" charset="0"/>
                <a:cs typeface="Arial" panose="020B0604020202020204" pitchFamily="34" charset="0"/>
              </a:rPr>
              <a:t>Correct answers appear on click</a:t>
            </a:r>
            <a:endParaRPr lang="en-US" sz="1050"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033EA0E-1C1E-2AFA-C52F-EB58CFD6EF88}"/>
              </a:ext>
            </a:extLst>
          </p:cNvPr>
          <p:cNvSpPr>
            <a:spLocks noGrp="1"/>
          </p:cNvSpPr>
          <p:nvPr>
            <p:ph type="sldNum" sz="quarter" idx="5"/>
          </p:nvPr>
        </p:nvSpPr>
        <p:spPr/>
        <p:txBody>
          <a:bodyPr/>
          <a:lstStyle/>
          <a:p>
            <a:fld id="{66F4B371-4ACA-4869-BFD6-D9FE3A03D2CE}" type="slidenum">
              <a:rPr lang="en-GB" smtClean="0"/>
              <a:t>44</a:t>
            </a:fld>
            <a:endParaRPr lang="en-GB"/>
          </a:p>
        </p:txBody>
      </p:sp>
    </p:spTree>
    <p:extLst>
      <p:ext uri="{BB962C8B-B14F-4D97-AF65-F5344CB8AC3E}">
        <p14:creationId xmlns:p14="http://schemas.microsoft.com/office/powerpoint/2010/main" val="3344162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A48C3-0D15-AC11-3837-F9AED39E74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C6D90-90E0-2FC1-CF94-3461BB0EA892}"/>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4B092B43-536D-1FFC-5A29-CC5D90C0009A}"/>
              </a:ext>
            </a:extLst>
          </p:cNvPr>
          <p:cNvSpPr>
            <a:spLocks noGrp="1"/>
          </p:cNvSpPr>
          <p:nvPr>
            <p:ph type="body" idx="1"/>
          </p:nvPr>
        </p:nvSpPr>
        <p:spPr/>
        <p:txBody>
          <a:bodyPr/>
          <a:lstStyle/>
          <a:p>
            <a:r>
              <a:rPr lang="en-GB" sz="1050" dirty="0">
                <a:latin typeface="Arial" panose="020B0604020202020204" pitchFamily="34" charset="0"/>
                <a:cs typeface="Arial" panose="020B0604020202020204" pitchFamily="34" charset="0"/>
              </a:rPr>
              <a:t>Correct answers appear on click</a:t>
            </a:r>
          </a:p>
        </p:txBody>
      </p:sp>
      <p:sp>
        <p:nvSpPr>
          <p:cNvPr id="4" name="Slide Number Placeholder 3">
            <a:extLst>
              <a:ext uri="{FF2B5EF4-FFF2-40B4-BE49-F238E27FC236}">
                <a16:creationId xmlns:a16="http://schemas.microsoft.com/office/drawing/2014/main" id="{0DD30072-9F1D-2FD3-0912-E2F3460E84DA}"/>
              </a:ext>
            </a:extLst>
          </p:cNvPr>
          <p:cNvSpPr>
            <a:spLocks noGrp="1"/>
          </p:cNvSpPr>
          <p:nvPr>
            <p:ph type="sldNum" sz="quarter" idx="5"/>
          </p:nvPr>
        </p:nvSpPr>
        <p:spPr/>
        <p:txBody>
          <a:bodyPr/>
          <a:lstStyle/>
          <a:p>
            <a:fld id="{66F4B371-4ACA-4869-BFD6-D9FE3A03D2CE}" type="slidenum">
              <a:rPr lang="en-GB" smtClean="0"/>
              <a:t>45</a:t>
            </a:fld>
            <a:endParaRPr lang="en-GB"/>
          </a:p>
        </p:txBody>
      </p:sp>
    </p:spTree>
    <p:extLst>
      <p:ext uri="{BB962C8B-B14F-4D97-AF65-F5344CB8AC3E}">
        <p14:creationId xmlns:p14="http://schemas.microsoft.com/office/powerpoint/2010/main" val="31728007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856D3-8FE5-B090-3C04-1AE9522C12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B1CD90-0CBA-FAD2-0CED-DFEB81A340E0}"/>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271AEBEB-71E8-FC98-A9F7-444C3885ABB4}"/>
              </a:ext>
            </a:extLst>
          </p:cNvPr>
          <p:cNvSpPr>
            <a:spLocks noGrp="1"/>
          </p:cNvSpPr>
          <p:nvPr>
            <p:ph type="body" idx="1"/>
          </p:nvPr>
        </p:nvSpPr>
        <p:spPr/>
        <p:txBody>
          <a:bodyPr/>
          <a:lstStyle/>
          <a:p>
            <a:r>
              <a:rPr lang="en-GB" sz="1050" dirty="0">
                <a:latin typeface="Arial" panose="020B0604020202020204" pitchFamily="34" charset="0"/>
                <a:cs typeface="Arial" panose="020B0604020202020204" pitchFamily="34" charset="0"/>
              </a:rPr>
              <a:t>Correct answers appear on click</a:t>
            </a:r>
            <a:endParaRPr lang="en-GB" sz="1050" i="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BEDCB58-8442-685C-C556-4D137D17E947}"/>
              </a:ext>
            </a:extLst>
          </p:cNvPr>
          <p:cNvSpPr>
            <a:spLocks noGrp="1"/>
          </p:cNvSpPr>
          <p:nvPr>
            <p:ph type="sldNum" sz="quarter" idx="5"/>
          </p:nvPr>
        </p:nvSpPr>
        <p:spPr/>
        <p:txBody>
          <a:bodyPr/>
          <a:lstStyle/>
          <a:p>
            <a:fld id="{66F4B371-4ACA-4869-BFD6-D9FE3A03D2CE}" type="slidenum">
              <a:rPr lang="en-GB" smtClean="0"/>
              <a:t>46</a:t>
            </a:fld>
            <a:endParaRPr lang="en-GB"/>
          </a:p>
        </p:txBody>
      </p:sp>
    </p:spTree>
    <p:extLst>
      <p:ext uri="{BB962C8B-B14F-4D97-AF65-F5344CB8AC3E}">
        <p14:creationId xmlns:p14="http://schemas.microsoft.com/office/powerpoint/2010/main" val="15223569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Why Don’t People Leave Abusive Relationships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is not so straightforward as simply leaving an abusive relationship. There are many emotional, cultural, and practical reasons why someone might stay in an abusive situation, and it’s important to approach these situations with empathy and understanding.</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Emotionally, the person may struggle with low self-esteem, feel ashamed, or be experiencing trauma bonding—where cycles of abuse and affection create strong emotional ties. Gaslighting may leave them doubting their own reality, making it even harder to recognise the abuse. Love, hope for change, or fear of threats can also keep them from leaving.</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Cultural or religious beliefs might discourage separation or divorce, while fear of judgment from family or community can make someone feel trapped.</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Practical barriers like financial dependence, lack of safe housing, or concerns about child custody can make leaving feel impossible. Health issues or being a dependent (such as a child or person with a disability) can add another layer of complexity.</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Supporting someone in this situation means listening without judgment and being patient, informed, and compassionate.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is also worth noting that one of the riskiest times for the victim is at the point of leaving the relationship and/or home. Resources and guidance around this can be accessed at the end of the course.</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47</a:t>
            </a:fld>
            <a:endParaRPr lang="en-GB"/>
          </a:p>
        </p:txBody>
      </p:sp>
    </p:spTree>
    <p:extLst>
      <p:ext uri="{BB962C8B-B14F-4D97-AF65-F5344CB8AC3E}">
        <p14:creationId xmlns:p14="http://schemas.microsoft.com/office/powerpoint/2010/main" val="37179328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Introduction to Domestic Abuse Scenarios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These scenarios have been developed to provide a taste of the kind of safeguarding situations you might encounter in your role within a parish setting.</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is not proposed that you would use all scenarios in the training – please pick one or two at the most! </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48</a:t>
            </a:fld>
            <a:endParaRPr lang="en-GB"/>
          </a:p>
        </p:txBody>
      </p:sp>
    </p:spTree>
    <p:extLst>
      <p:ext uri="{BB962C8B-B14F-4D97-AF65-F5344CB8AC3E}">
        <p14:creationId xmlns:p14="http://schemas.microsoft.com/office/powerpoint/2010/main" val="3146507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944C7-2A91-30A4-876A-4DD486AA4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59213-569D-AD67-5D35-645246952C18}"/>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A12B3BC2-47F6-02AD-BC34-F6B42AF084E3}"/>
              </a:ext>
            </a:extLst>
          </p:cNvPr>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Scenario 1 - David’s Story – For Group Discussion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David, 34, had recently begun attending church. Once sociable, he now avoids events and often seems anxious when checking his phone. He mentions that his partner doesn’t like him staying long after the service or talking to female members of the congregation and once joked that he has to “get permission” before making any plans. One day, you notice bruises and scratches on his arm, but David brushes it off, saying he’d tripped. He often seems tense when his partner calls, quickly stepping outside to answer.</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rgbClr val="FF0000"/>
                </a:solidFill>
                <a:effectLst/>
                <a:latin typeface="Arial" panose="020B0604020202020204" pitchFamily="34" charset="0"/>
                <a:cs typeface="Arial" panose="020B0604020202020204" pitchFamily="34" charset="0"/>
              </a:rPr>
              <a:t>Click 1</a:t>
            </a:r>
            <a:r>
              <a:rPr lang="en-GB" sz="1050" b="0" i="0" kern="1200" dirty="0">
                <a:solidFill>
                  <a:schemeClr val="tx1"/>
                </a:solidFill>
                <a:effectLst/>
                <a:latin typeface="Arial" panose="020B0604020202020204" pitchFamily="34" charset="0"/>
                <a:cs typeface="Arial" panose="020B0604020202020204" pitchFamily="34" charset="0"/>
              </a:rPr>
              <a:t> - Take a moment to consider the concerns you might have in this situation.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would be reasonable to be concerned about the following:</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David may be experiencing coercive control and emotional abuse, particularly through isolation, monitoring, and restrictions on his behaviour.</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Whilst David hasn’t made any formal complaint or said anything serious, comments like “I have to get permission” may be a disguised cry for help or a way of minimising distress - particularly when combined with the other changes you have noticed. </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Physical signs such as bruises and scratches could indicate physical abuse, regardless of David’s attempts to downplay them.</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would be wrong to assume that because David is male that this can't be domestic abuse - something which can affect anyone, regardless of gender, age, or sexual orientation.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Whilst there may be a perfectly valid explanations for David's behaviour, that aren't related to domestic abuse, the behavioural changes are still a cause for concern.</a:t>
            </a:r>
          </a:p>
          <a:p>
            <a:endParaRPr lang="en-GB" sz="1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B7411A7-92E0-FF49-190E-97BDD5419C6E}"/>
              </a:ext>
            </a:extLst>
          </p:cNvPr>
          <p:cNvSpPr>
            <a:spLocks noGrp="1"/>
          </p:cNvSpPr>
          <p:nvPr>
            <p:ph type="sldNum" sz="quarter" idx="5"/>
          </p:nvPr>
        </p:nvSpPr>
        <p:spPr/>
        <p:txBody>
          <a:bodyPr/>
          <a:lstStyle/>
          <a:p>
            <a:fld id="{66F4B371-4ACA-4869-BFD6-D9FE3A03D2CE}" type="slidenum">
              <a:rPr lang="en-GB" smtClean="0"/>
              <a:t>49</a:t>
            </a:fld>
            <a:endParaRPr lang="en-GB"/>
          </a:p>
        </p:txBody>
      </p:sp>
      <p:sp>
        <p:nvSpPr>
          <p:cNvPr id="5" name="TextBox 4">
            <a:extLst>
              <a:ext uri="{FF2B5EF4-FFF2-40B4-BE49-F238E27FC236}">
                <a16:creationId xmlns:a16="http://schemas.microsoft.com/office/drawing/2014/main" id="{253E3615-79CB-0A58-45CA-A81690CA1447}"/>
              </a:ext>
            </a:extLst>
          </p:cNvPr>
          <p:cNvSpPr txBox="1"/>
          <p:nvPr/>
        </p:nvSpPr>
        <p:spPr>
          <a:xfrm>
            <a:off x="82550" y="2887682"/>
            <a:ext cx="4114800" cy="3970318"/>
          </a:xfrm>
          <a:prstGeom prst="rect">
            <a:avLst/>
          </a:prstGeom>
          <a:noFill/>
        </p:spPr>
        <p:txBody>
          <a:bodyPr wrap="square" rtlCol="0">
            <a:spAutoFit/>
          </a:bodyPr>
          <a:lstStyle/>
          <a:p>
            <a:r>
              <a:rPr lang="en-GB" sz="1050" dirty="0">
                <a:solidFill>
                  <a:srgbClr val="FF0000"/>
                </a:solidFill>
                <a:latin typeface="Arial" panose="020B0604020202020204" pitchFamily="34" charset="0"/>
                <a:cs typeface="Arial" panose="020B0604020202020204" pitchFamily="34" charset="0"/>
              </a:rPr>
              <a:t>Click 2</a:t>
            </a:r>
            <a:r>
              <a:rPr lang="en-GB" sz="1050" dirty="0">
                <a:latin typeface="Arial" panose="020B0604020202020204" pitchFamily="34" charset="0"/>
                <a:cs typeface="Arial" panose="020B0604020202020204" pitchFamily="34" charset="0"/>
              </a:rPr>
              <a:t> - Think about what your next steps might be.</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You should speak with the Parish Safeguarding Officer (or equivalent) about the situation - they will be able to assess it appropriately and take further steps as necessary.</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If you already have a good relationship with him, you could also ask David how he was doing, and mention that you had noticed that he seemed more anxious than usual. Whilst you shouldn't ask questions with the aim of drawing out further safeguarding information, if this is done with care and sensitivity, it can provide an opportunity to share more if he wants to.</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It would be inappropriate to ask David directly if his partner is hurting him and suggest he leave the relationship - confronting somebody with direct questions about abuse can cause distress, denial, or fear of consequences.</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It would also be wrong to assume that, because he hasn’t asked for help or admitted a problem, he was managing things privately and could continue to do so. It is often difficult for men to seek help or acknowledge that they are struggling. There is cause for concern in this situation and that concern should be taken seriously.</a:t>
            </a:r>
          </a:p>
        </p:txBody>
      </p:sp>
    </p:spTree>
    <p:extLst>
      <p:ext uri="{BB962C8B-B14F-4D97-AF65-F5344CB8AC3E}">
        <p14:creationId xmlns:p14="http://schemas.microsoft.com/office/powerpoint/2010/main" val="90504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50" b="1" dirty="0">
                <a:latin typeface="Arial" panose="020B0604020202020204" pitchFamily="34" charset="0"/>
                <a:cs typeface="Arial" panose="020B0604020202020204" pitchFamily="34" charset="0"/>
              </a:rPr>
              <a:t>Course Aims and Outcomes (displayed on the screen). </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You have been asked to take this course because your role in your church or community means you are likely to come into contact with children, young people, or vulnerable adults, or because you hold responsibilities within the leadership (e.g., PCC member, priest, LLM, PSO, youth or children’s worker) where an understanding of domestic abuse is important to support your role in developing a safer, healthier culture.</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This is an awareness-level training. Its purpose is to introduce participants to key concepts related to domestic abuse by exploring six critical questions:</a:t>
            </a:r>
          </a:p>
          <a:p>
            <a:endParaRPr lang="en-GB"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What is domestic abuse?</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Who is most affected by domestic abuse?</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What are the signs (and patterns) of domestic abuse?</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Why does domestic abuse happen?</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Why don't victims/survivors leave relationships with an abuser?</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How can we respond to domestic abuse?</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It is worth noting that 'Domestic Abuse' includes many other forms of abuse that you may have already learned about in the NST Basic Awareness and Foundations courses</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It is likely that you may develop concerns about domestic abuse due to signs of one or more of these forms of abuse, so being able to recognise them is crucial.</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At various stages throughout this course, you will be asked to answer several questions designed to assess your understanding of the material presented. </a:t>
            </a:r>
          </a:p>
        </p:txBody>
      </p:sp>
      <p:sp>
        <p:nvSpPr>
          <p:cNvPr id="4" name="Slide Number Placeholder 3"/>
          <p:cNvSpPr>
            <a:spLocks noGrp="1"/>
          </p:cNvSpPr>
          <p:nvPr>
            <p:ph type="sldNum" sz="quarter" idx="5"/>
          </p:nvPr>
        </p:nvSpPr>
        <p:spPr/>
        <p:txBody>
          <a:bodyPr/>
          <a:lstStyle/>
          <a:p>
            <a:fld id="{66F4B371-4ACA-4869-BFD6-D9FE3A03D2CE}" type="slidenum">
              <a:rPr lang="en-GB" smtClean="0"/>
              <a:pPr/>
              <a:t>5</a:t>
            </a:fld>
            <a:endParaRPr lang="en-GB" dirty="0"/>
          </a:p>
        </p:txBody>
      </p:sp>
      <p:sp>
        <p:nvSpPr>
          <p:cNvPr id="7" name="Slide Image Placeholder 6">
            <a:extLst>
              <a:ext uri="{FF2B5EF4-FFF2-40B4-BE49-F238E27FC236}">
                <a16:creationId xmlns:a16="http://schemas.microsoft.com/office/drawing/2014/main" id="{14649B0D-B224-B6C5-9D7C-D06828FC5DCA}"/>
              </a:ext>
            </a:extLst>
          </p:cNvPr>
          <p:cNvSpPr>
            <a:spLocks noGrp="1" noRot="1" noChangeAspect="1"/>
          </p:cNvSpPr>
          <p:nvPr>
            <p:ph type="sldImg"/>
          </p:nvPr>
        </p:nvSpPr>
        <p:spPr>
          <a:xfrm>
            <a:off x="82550" y="473075"/>
            <a:ext cx="4114800" cy="2314575"/>
          </a:xfrm>
        </p:spPr>
      </p:sp>
    </p:spTree>
    <p:extLst>
      <p:ext uri="{BB962C8B-B14F-4D97-AF65-F5344CB8AC3E}">
        <p14:creationId xmlns:p14="http://schemas.microsoft.com/office/powerpoint/2010/main" val="32413581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85550-96BB-23A8-7615-8BEEBDD76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D9654-6B0F-4649-4306-E813447E7ED7}"/>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17001CF4-2B51-9D5D-FBFC-E2D93F4C940E}"/>
              </a:ext>
            </a:extLst>
          </p:cNvPr>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Scenario 2 - Maria’s Story -</a:t>
            </a:r>
            <a:r>
              <a:rPr lang="en-GB" sz="1050" b="1" dirty="0">
                <a:latin typeface="Arial" panose="020B0604020202020204" pitchFamily="34" charset="0"/>
                <a:cs typeface="Arial" panose="020B0604020202020204" pitchFamily="34" charset="0"/>
              </a:rPr>
              <a:t> For Group Discussion </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Your vicar, Tom, is well-respected in his community - charismatic, devoted, and always present for his congregation. But his wife, Maria, has become increasingly withdrawn. She rarely attends services anymore and often appears flustered when others try to speak with her. Friends have noticed that she never makes decisions without checking with Tom first and seems nervous when he is nearby. A neighbour mentions they often overhear raised voices through the walls - Tom speaking sharply, and Maria apologising repeatedly. Whenever you’ve asked how she’s doing, Maria offers a tight smile and says, “I’m so blessed,” before quickly changing the subject.</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rgbClr val="FF0000"/>
                </a:solidFill>
                <a:effectLst/>
                <a:latin typeface="Arial" panose="020B0604020202020204" pitchFamily="34" charset="0"/>
                <a:cs typeface="Arial" panose="020B0604020202020204" pitchFamily="34" charset="0"/>
              </a:rPr>
              <a:t>Click 1 </a:t>
            </a:r>
            <a:r>
              <a:rPr lang="en-GB" sz="1050" b="0" i="0" kern="1200" dirty="0">
                <a:solidFill>
                  <a:schemeClr val="tx1"/>
                </a:solidFill>
                <a:effectLst/>
                <a:latin typeface="Arial" panose="020B0604020202020204" pitchFamily="34" charset="0"/>
                <a:cs typeface="Arial" panose="020B0604020202020204" pitchFamily="34" charset="0"/>
              </a:rPr>
              <a:t>- Take a moment to consider the concerns you might have in this situation.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would be reasonable to be concerned about the following:</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Maria’s withdrawn behaviour, dependence on Tom for decisions, and anxiety in his presence indicate that she may be at risk of emotional or psychological abuse, and possibly coercive control, which falls within the definition of domestic abuse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The pattern of overheard verbal aggression and Maria’s repeated apologising suggest a power imbalance and possible emotional intimidation.</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Whilst there may be no direct evidence of harm, Tom’s position of power in the community may make it harder for Maria to speak up or for others to believe her.</a:t>
            </a:r>
            <a:endParaRPr lang="en-GB"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Regardless of the words Maria uses when she says she is "blessed", the tension in her expression, and changing the subject suggest that she is uncomfortable and defensive about her true feelings. When someone uses religious language to mask distress, it may be a way of deflecting or avoiding disclosure due to fear or pressure.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would be wrong to disregard this as a private matter for Maria and Tom, or to just consider it to be evidence of friction caused by Tom prioritising his congregation over his marriage. There is a clear cause for concern.</a:t>
            </a:r>
          </a:p>
          <a:p>
            <a:endParaRPr lang="en-GB" sz="1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7B65767-F421-CD37-DDBC-00B6CDDE73B2}"/>
              </a:ext>
            </a:extLst>
          </p:cNvPr>
          <p:cNvSpPr>
            <a:spLocks noGrp="1"/>
          </p:cNvSpPr>
          <p:nvPr>
            <p:ph type="sldNum" sz="quarter" idx="5"/>
          </p:nvPr>
        </p:nvSpPr>
        <p:spPr/>
        <p:txBody>
          <a:bodyPr/>
          <a:lstStyle/>
          <a:p>
            <a:fld id="{66F4B371-4ACA-4869-BFD6-D9FE3A03D2CE}" type="slidenum">
              <a:rPr lang="en-GB" smtClean="0"/>
              <a:t>50</a:t>
            </a:fld>
            <a:endParaRPr lang="en-GB"/>
          </a:p>
        </p:txBody>
      </p:sp>
      <p:sp>
        <p:nvSpPr>
          <p:cNvPr id="5" name="TextBox 4">
            <a:extLst>
              <a:ext uri="{FF2B5EF4-FFF2-40B4-BE49-F238E27FC236}">
                <a16:creationId xmlns:a16="http://schemas.microsoft.com/office/drawing/2014/main" id="{D5C2A9B4-4378-F4BF-6C15-20510BD81FB0}"/>
              </a:ext>
            </a:extLst>
          </p:cNvPr>
          <p:cNvSpPr txBox="1"/>
          <p:nvPr/>
        </p:nvSpPr>
        <p:spPr>
          <a:xfrm>
            <a:off x="82550" y="2887682"/>
            <a:ext cx="4114800" cy="3000821"/>
          </a:xfrm>
          <a:prstGeom prst="rect">
            <a:avLst/>
          </a:prstGeom>
          <a:noFill/>
        </p:spPr>
        <p:txBody>
          <a:bodyPr wrap="square" rtlCol="0">
            <a:spAutoFit/>
          </a:bodyPr>
          <a:lstStyle/>
          <a:p>
            <a:r>
              <a:rPr lang="en-GB" sz="1050" dirty="0">
                <a:solidFill>
                  <a:srgbClr val="FF0000"/>
                </a:solidFill>
                <a:latin typeface="Arial" panose="020B0604020202020204" pitchFamily="34" charset="0"/>
                <a:cs typeface="Arial" panose="020B0604020202020204" pitchFamily="34" charset="0"/>
              </a:rPr>
              <a:t>Click 2 </a:t>
            </a:r>
            <a:r>
              <a:rPr lang="en-GB" sz="1050" dirty="0">
                <a:latin typeface="Arial" panose="020B0604020202020204" pitchFamily="34" charset="0"/>
                <a:cs typeface="Arial" panose="020B0604020202020204" pitchFamily="34" charset="0"/>
              </a:rPr>
              <a:t>- Think about what your next steps might be.</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You should raise your concerns directly with the Parish Safeguarding Officer (or equivalent) - they are trained to assess risk, document concerns properly, and involve other professionals, if necessary, for example the Diocesan Safeguarding team.</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You should not talk to Tom about this, or bring up "what the neighbours are saying" with either Tom or Maria. Confronting Tom could risk endangering Maria, as could asking her to make a disclosure (if she was being controlled and monitored).</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Even if you could arrange privacy, you shouldn't investigate further by questioning Maria about the situation, looking for proof. You do not need proof of abuse to raise a concern - patterns of behaviour and unease are enough.</a:t>
            </a:r>
          </a:p>
          <a:p>
            <a:endParaRPr lang="en-GB" sz="1050" dirty="0">
              <a:latin typeface="Arial" panose="020B0604020202020204" pitchFamily="34" charset="0"/>
              <a:cs typeface="Arial" panose="020B0604020202020204" pitchFamily="34" charset="0"/>
            </a:endParaRPr>
          </a:p>
          <a:p>
            <a:endParaRPr lang="en-GB"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94234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A28CD-63D8-DED1-A497-9868B151A3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25091-67E2-0FB6-1C20-04FF970BF933}"/>
              </a:ext>
            </a:extLst>
          </p:cNvPr>
          <p:cNvSpPr>
            <a:spLocks noGrp="1" noRot="1" noChangeAspect="1"/>
          </p:cNvSpPr>
          <p:nvPr>
            <p:ph type="sldImg"/>
          </p:nvPr>
        </p:nvSpPr>
        <p:spPr>
          <a:xfrm>
            <a:off x="82550" y="188913"/>
            <a:ext cx="4114800" cy="2314575"/>
          </a:xfrm>
        </p:spPr>
      </p:sp>
      <p:sp>
        <p:nvSpPr>
          <p:cNvPr id="3" name="Notes Placeholder 2">
            <a:extLst>
              <a:ext uri="{FF2B5EF4-FFF2-40B4-BE49-F238E27FC236}">
                <a16:creationId xmlns:a16="http://schemas.microsoft.com/office/drawing/2014/main" id="{274BB938-EBA3-AE6D-1251-5CF1B0CF2998}"/>
              </a:ext>
            </a:extLst>
          </p:cNvPr>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Scenario 3 - Mark’s Story - For Group Discussion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Mark and Linda had long been a steady presence on the church’s hospitality team—warm and reliable. However, recently, Mark had begun forgetting small tasks, misplacing supplies, or repeating the same questions during meetings. At first, Linda gently corrected him, but over time, her tone grew sharper. “We’ve already gone over this, Mark,” she snapped during a team meeting, her voice tight with frustration. She started doing things herself rather than let him help, often rolling her eyes in front of others and telling others how ‘useless’ he is. Some team members noticed Mark becoming quieter, even confused.</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rgbClr val="FF0000"/>
                </a:solidFill>
                <a:effectLst/>
                <a:latin typeface="Arial" panose="020B0604020202020204" pitchFamily="34" charset="0"/>
                <a:cs typeface="Arial" panose="020B0604020202020204" pitchFamily="34" charset="0"/>
              </a:rPr>
              <a:t>Click 1</a:t>
            </a:r>
            <a:r>
              <a:rPr lang="en-GB" sz="1050" b="0" i="0" kern="1200" dirty="0">
                <a:solidFill>
                  <a:schemeClr val="tx1"/>
                </a:solidFill>
                <a:effectLst/>
                <a:latin typeface="Arial" panose="020B0604020202020204" pitchFamily="34" charset="0"/>
                <a:cs typeface="Arial" panose="020B0604020202020204" pitchFamily="34" charset="0"/>
              </a:rPr>
              <a:t> -Take a moment to consider the concerns you might have in this situation.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would be reasonable to be concerned about the following:</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Mark may be experiencing emotional and psychological abuse from his partner, including belittling, controlling behaviour, and public humiliation, especially given Linda’s increasingly demeaning public behaviour - this may constitute domestic abuse.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Mark may be developing cognitive problems that explain this situation. This also may leave him more vulnerable to abuse or neglect.</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Whilst Mark's capacity has changed and his behaviour might be frustrating, it seems that Linda may not recognise that both of them need support and care, and that she is reacting badly to a stressful situation.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would be wrong to consider this a private matter for the couple alone - this is still a safeguarding concern. Marital relationships, even long-standing ones, can be a context where abusive behaviour emerges.</a:t>
            </a:r>
          </a:p>
          <a:p>
            <a:endParaRPr lang="en-GB" sz="1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E95AF0C-6D96-CEC6-1C5E-24E8E5A87E9B}"/>
              </a:ext>
            </a:extLst>
          </p:cNvPr>
          <p:cNvSpPr>
            <a:spLocks noGrp="1"/>
          </p:cNvSpPr>
          <p:nvPr>
            <p:ph type="sldNum" sz="quarter" idx="5"/>
          </p:nvPr>
        </p:nvSpPr>
        <p:spPr/>
        <p:txBody>
          <a:bodyPr/>
          <a:lstStyle/>
          <a:p>
            <a:fld id="{66F4B371-4ACA-4869-BFD6-D9FE3A03D2CE}" type="slidenum">
              <a:rPr lang="en-GB" smtClean="0"/>
              <a:t>51</a:t>
            </a:fld>
            <a:endParaRPr lang="en-GB"/>
          </a:p>
        </p:txBody>
      </p:sp>
      <p:sp>
        <p:nvSpPr>
          <p:cNvPr id="5" name="TextBox 4">
            <a:extLst>
              <a:ext uri="{FF2B5EF4-FFF2-40B4-BE49-F238E27FC236}">
                <a16:creationId xmlns:a16="http://schemas.microsoft.com/office/drawing/2014/main" id="{B9BC0CBD-D200-B476-D494-CCC5A3B09657}"/>
              </a:ext>
            </a:extLst>
          </p:cNvPr>
          <p:cNvSpPr txBox="1"/>
          <p:nvPr/>
        </p:nvSpPr>
        <p:spPr>
          <a:xfrm>
            <a:off x="82550" y="2654770"/>
            <a:ext cx="4114800" cy="4108817"/>
          </a:xfrm>
          <a:prstGeom prst="rect">
            <a:avLst/>
          </a:prstGeom>
          <a:noFill/>
        </p:spPr>
        <p:txBody>
          <a:bodyPr wrap="square" rtlCol="0">
            <a:spAutoFit/>
          </a:bodyPr>
          <a:lstStyle/>
          <a:p>
            <a:r>
              <a:rPr lang="en-GB" sz="1050" dirty="0">
                <a:solidFill>
                  <a:srgbClr val="FF0000"/>
                </a:solidFill>
                <a:latin typeface="Arial" panose="020B0604020202020204" pitchFamily="34" charset="0"/>
                <a:cs typeface="Arial" panose="020B0604020202020204" pitchFamily="34" charset="0"/>
              </a:rPr>
              <a:t>Click 2</a:t>
            </a:r>
            <a:r>
              <a:rPr lang="en-GB" sz="1050" dirty="0">
                <a:latin typeface="Arial" panose="020B0604020202020204" pitchFamily="34" charset="0"/>
                <a:cs typeface="Arial" panose="020B0604020202020204" pitchFamily="34" charset="0"/>
              </a:rPr>
              <a:t> - Think about what your next steps might be.</a:t>
            </a:r>
          </a:p>
          <a:p>
            <a:endParaRPr lang="en-GB" sz="105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You should speak to the Safeguarding Officer, who can provide guidance, assess whether Mark is at risk, and decide if additional steps (such as referral to adult social care or mental health services) are needed.</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If you had a good relationship with Mark, you could arrange to meet with him informally and ask how he is doing. You would need to be careful not to pry, accuse, or try to convince him of what he needs to do (for example, visit a GP should he mention that his memory is failing). If Mark is vulnerable, he may be easily confused or influenced.</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Whilst it might improve the performance and morale of the team, asking the church leadership to remove Mark and Lynda from the welcome team would not help their situation - you would also be advocating depriving them of the opportunity to serve, which would be a great loss to both of them.</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You should avoid confronting Lynda directly - this could escalate tensions and is not your responsibility as a team member.</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You should also avoid discussing this with other team members to see if they’ve noticed anything similar and asking what they think is going on. This could easily into gossip or a breach of confidentiality. It is not part of your responsibility to investigate.</a:t>
            </a:r>
          </a:p>
        </p:txBody>
      </p:sp>
    </p:spTree>
    <p:extLst>
      <p:ext uri="{BB962C8B-B14F-4D97-AF65-F5344CB8AC3E}">
        <p14:creationId xmlns:p14="http://schemas.microsoft.com/office/powerpoint/2010/main" val="1689323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12686-1202-56F8-92D7-202E8B928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8697C-AADD-3D8C-A51A-B9EF924185A8}"/>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CB30FAC0-EABB-AC90-09BD-8CEAA4D22045}"/>
              </a:ext>
            </a:extLst>
          </p:cNvPr>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Scenario </a:t>
            </a:r>
            <a:r>
              <a:rPr lang="en-GB" sz="1050" b="1" dirty="0">
                <a:latin typeface="Arial" panose="020B0604020202020204" pitchFamily="34" charset="0"/>
                <a:cs typeface="Arial" panose="020B0604020202020204" pitchFamily="34" charset="0"/>
              </a:rPr>
              <a:t>4 -</a:t>
            </a:r>
            <a:r>
              <a:rPr lang="en-GB" sz="1050" b="1" i="0" kern="1200" dirty="0">
                <a:solidFill>
                  <a:schemeClr val="tx1"/>
                </a:solidFill>
                <a:effectLst/>
                <a:latin typeface="Arial" panose="020B0604020202020204" pitchFamily="34" charset="0"/>
                <a:cs typeface="Arial" panose="020B0604020202020204" pitchFamily="34" charset="0"/>
              </a:rPr>
              <a:t> Margaret’s Story - For Group Discussion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Margaret has attended your local parish church for many years. She also lives three doors down from you, so you occasionally bump into each other on the street or in the local shop. One sunny morning, you see her sitting in her front garden as you walk past. After waving hello, she calls you in to speak with her. She is clearly upset and explains that her son’s problem with alcohol has worsened. She says that he arrives unannounced to her home and begs for money. She does not want to give it to him, but she is afraid to say no. The last time she tried to refuse, he started yelling and screaming at her. He then threw a mug of hot coffee at her. Margaret says she would like things to change but kept repeating “he is my only son”.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rgbClr val="FF0000"/>
                </a:solidFill>
                <a:effectLst/>
                <a:latin typeface="Arial" panose="020B0604020202020204" pitchFamily="34" charset="0"/>
                <a:cs typeface="Arial" panose="020B0604020202020204" pitchFamily="34" charset="0"/>
              </a:rPr>
              <a:t>Click 1</a:t>
            </a:r>
            <a:r>
              <a:rPr lang="en-GB" sz="1050" b="0" i="0" kern="1200" dirty="0">
                <a:solidFill>
                  <a:schemeClr val="tx1"/>
                </a:solidFill>
                <a:effectLst/>
                <a:latin typeface="Arial" panose="020B0604020202020204" pitchFamily="34" charset="0"/>
                <a:cs typeface="Arial" panose="020B0604020202020204" pitchFamily="34" charset="0"/>
              </a:rPr>
              <a:t> - Take a moment to consider the concerns you might have in this situation.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would be reasonable to be concerned about the following:</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Margaret is unhappy with the situation and has indicated that she would like things to change.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There is evidence of possible physical abuse.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There is evidence of possible financial abuse.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There is evidence of possible emotional abuse.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Margaret appears to be at risk of further harm.</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 various abuses in the above list would constitute domestic abuse in this instance, since the definition of domestic abuse includes any situation where a somebody over the age of sixteen is subjecting another family member over the age of sixteen (including a parent or guardian) to abuse.</a:t>
            </a:r>
          </a:p>
          <a:p>
            <a:endParaRPr lang="en-GB" sz="1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2636BB5-328A-7CEB-0C55-A77D6C336722}"/>
              </a:ext>
            </a:extLst>
          </p:cNvPr>
          <p:cNvSpPr>
            <a:spLocks noGrp="1"/>
          </p:cNvSpPr>
          <p:nvPr>
            <p:ph type="sldNum" sz="quarter" idx="5"/>
          </p:nvPr>
        </p:nvSpPr>
        <p:spPr/>
        <p:txBody>
          <a:bodyPr/>
          <a:lstStyle/>
          <a:p>
            <a:fld id="{66F4B371-4ACA-4869-BFD6-D9FE3A03D2CE}" type="slidenum">
              <a:rPr lang="en-GB" smtClean="0"/>
              <a:t>52</a:t>
            </a:fld>
            <a:endParaRPr lang="en-GB"/>
          </a:p>
        </p:txBody>
      </p:sp>
      <p:sp>
        <p:nvSpPr>
          <p:cNvPr id="5" name="TextBox 4">
            <a:extLst>
              <a:ext uri="{FF2B5EF4-FFF2-40B4-BE49-F238E27FC236}">
                <a16:creationId xmlns:a16="http://schemas.microsoft.com/office/drawing/2014/main" id="{02C76408-12C5-C3EB-47D1-F8ED4AFB0D5E}"/>
              </a:ext>
            </a:extLst>
          </p:cNvPr>
          <p:cNvSpPr txBox="1"/>
          <p:nvPr/>
        </p:nvSpPr>
        <p:spPr>
          <a:xfrm>
            <a:off x="82550" y="2887682"/>
            <a:ext cx="4114800" cy="3162404"/>
          </a:xfrm>
          <a:prstGeom prst="rect">
            <a:avLst/>
          </a:prstGeom>
          <a:noFill/>
        </p:spPr>
        <p:txBody>
          <a:bodyPr wrap="square" rtlCol="0">
            <a:spAutoFit/>
          </a:bodyPr>
          <a:lstStyle/>
          <a:p>
            <a:r>
              <a:rPr lang="en-GB" sz="1050" dirty="0">
                <a:solidFill>
                  <a:srgbClr val="FF0000"/>
                </a:solidFill>
                <a:latin typeface="Arial" panose="020B0604020202020204" pitchFamily="34" charset="0"/>
                <a:cs typeface="Arial" panose="020B0604020202020204" pitchFamily="34" charset="0"/>
              </a:rPr>
              <a:t>Click 2</a:t>
            </a:r>
            <a:r>
              <a:rPr lang="en-GB" sz="1050" dirty="0">
                <a:latin typeface="Arial" panose="020B0604020202020204" pitchFamily="34" charset="0"/>
                <a:cs typeface="Arial" panose="020B0604020202020204" pitchFamily="34" charset="0"/>
              </a:rPr>
              <a:t> - Think about what your next steps might be.</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You should involve the Safeguarding Officer, who will be able to provide further advice and guidance, and maybe contact any authorities if appropriate.</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It would be inappropriate for you to talk to the neighbours, to ask if they know anything more about the situation or how they could be helping Margaret better. This would be considered independent investigation and could risk starting rumours.</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You also should avoid talking to Margaret's son to explain that his behaviour is unacceptable - it risks making the situation worse for Margaret, and could put you in harm's way.</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It would be an undue escalation of the situation to contact the police directly - especially without Margaret's consent.</a:t>
            </a:r>
          </a:p>
          <a:p>
            <a:endParaRPr lang="en-GB" sz="1050" dirty="0">
              <a:latin typeface="Arial" panose="020B0604020202020204" pitchFamily="34" charset="0"/>
              <a:cs typeface="Arial" panose="020B0604020202020204" pitchFamily="34" charset="0"/>
            </a:endParaRPr>
          </a:p>
          <a:p>
            <a:endParaRPr lang="en-GB"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23923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AD834-B41E-8A8B-1FAD-CBD65E230F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94DE0-DAA1-9DD6-DE9A-DACE9B87E9D5}"/>
              </a:ext>
            </a:extLst>
          </p:cNvPr>
          <p:cNvSpPr>
            <a:spLocks noGrp="1" noRot="1" noChangeAspect="1"/>
          </p:cNvSpPr>
          <p:nvPr>
            <p:ph type="sldImg"/>
          </p:nvPr>
        </p:nvSpPr>
        <p:spPr>
          <a:xfrm>
            <a:off x="352425" y="63500"/>
            <a:ext cx="3575050" cy="2011363"/>
          </a:xfrm>
        </p:spPr>
      </p:sp>
      <p:sp>
        <p:nvSpPr>
          <p:cNvPr id="3" name="Notes Placeholder 2">
            <a:extLst>
              <a:ext uri="{FF2B5EF4-FFF2-40B4-BE49-F238E27FC236}">
                <a16:creationId xmlns:a16="http://schemas.microsoft.com/office/drawing/2014/main" id="{E510A382-6670-7D16-9C63-46882F678FBB}"/>
              </a:ext>
            </a:extLst>
          </p:cNvPr>
          <p:cNvSpPr>
            <a:spLocks noGrp="1"/>
          </p:cNvSpPr>
          <p:nvPr>
            <p:ph type="body" idx="1"/>
          </p:nvPr>
        </p:nvSpPr>
        <p:spPr>
          <a:xfrm>
            <a:off x="4398871" y="118994"/>
            <a:ext cx="4705709" cy="6531972"/>
          </a:xfrm>
        </p:spPr>
        <p:txBody>
          <a:bodyPr/>
          <a:lstStyle/>
          <a:p>
            <a:r>
              <a:rPr lang="en-GB" sz="1050" b="1" i="0" kern="1200" dirty="0">
                <a:solidFill>
                  <a:schemeClr val="tx1"/>
                </a:solidFill>
                <a:effectLst/>
                <a:latin typeface="Arial" panose="020B0604020202020204" pitchFamily="34" charset="0"/>
                <a:cs typeface="Arial" panose="020B0604020202020204" pitchFamily="34" charset="0"/>
              </a:rPr>
              <a:t>Scenario 5 - Sophia's story – For Group Discussion</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You are a volunteer on the church's pastoral team and have arranged to meet up with Sophia - a 27-year old woman with a learning disability who has been attending your church since she was a teenager. She has been living with her partner, Becky, for a couple of years in the local community. Sophia doesn’t have a paid job, but up until a few weeks ago she had been volunteering two or three times per week at various church projects, including the church cafe.</a:t>
            </a:r>
          </a:p>
          <a:p>
            <a:r>
              <a:rPr lang="en-GB" sz="1050" b="0" i="0" kern="1200" dirty="0">
                <a:solidFill>
                  <a:schemeClr val="tx1"/>
                </a:solidFill>
                <a:effectLst/>
                <a:latin typeface="Arial" panose="020B0604020202020204" pitchFamily="34" charset="0"/>
                <a:cs typeface="Arial" panose="020B0604020202020204" pitchFamily="34" charset="0"/>
              </a:rPr>
              <a:t>On this occasion, Becky isn't at home when you visit. During the conversation, Sophia gets quite upset and tells you the following:</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that she never has enough money to go out;</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the reason she never answers her phone and always lets it ring through to the answerphone is that Becky told her not to answer it and that she would sort the phone calls out when she was at home;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that Becky had been angrily dismissive of a recent suggestion that Sophia returns to help volunteer at the church cafe on Friday afternoons;</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and that Becky has taken her bus pass and house keys away from her.</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When Sophia sees Becky’s car pull up outside, she becomes extremely agitated and ushers you to the back door, saying, "She can't know you were here.”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dirty="0">
                <a:solidFill>
                  <a:srgbClr val="FF0000"/>
                </a:solidFill>
                <a:latin typeface="Arial" panose="020B0604020202020204" pitchFamily="34" charset="0"/>
                <a:cs typeface="Arial" panose="020B0604020202020204" pitchFamily="34" charset="0"/>
              </a:rPr>
              <a:t>Click 1</a:t>
            </a:r>
            <a:r>
              <a:rPr lang="en-GB" sz="1050" dirty="0">
                <a:latin typeface="Arial" panose="020B0604020202020204" pitchFamily="34" charset="0"/>
                <a:cs typeface="Arial" panose="020B0604020202020204" pitchFamily="34" charset="0"/>
              </a:rPr>
              <a:t> - </a:t>
            </a:r>
            <a:r>
              <a:rPr lang="en-GB" sz="1050" b="0" i="0" kern="1200" dirty="0">
                <a:solidFill>
                  <a:schemeClr val="tx1"/>
                </a:solidFill>
                <a:effectLst/>
                <a:latin typeface="Arial" panose="020B0604020202020204" pitchFamily="34" charset="0"/>
                <a:cs typeface="Arial" panose="020B0604020202020204" pitchFamily="34" charset="0"/>
              </a:rPr>
              <a:t>Take a moment to consider the concerns you might have in this situation.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would be reasonable to be concerned about the following:</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That Sophia is anxious, unhappy and fearful about her current circumstances. She has lost a lot recently, is in constant pain and is adjusting to new limitations.</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That, although it isn't my position to determine whether abuse is occurring, Becky's treatment of Sophia, as related, borders on domestic abuse.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The fact that Sophia has learning disability increases the risk of her being mistreated and not taken seriously.</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Although Sophia may feel guilty for not having answered a call, this is not something she has an obligation to do. Telling her to act in a certain way and always answer your calls, particularly when she is trying to keep herself safe, would not be appropriate.</a:t>
            </a:r>
          </a:p>
          <a:p>
            <a:endParaRPr lang="en-GB" sz="1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42DB0CA-BEBF-2EB1-58ED-6AD51A397EF1}"/>
              </a:ext>
            </a:extLst>
          </p:cNvPr>
          <p:cNvSpPr>
            <a:spLocks noGrp="1"/>
          </p:cNvSpPr>
          <p:nvPr>
            <p:ph type="sldNum" sz="quarter" idx="5"/>
          </p:nvPr>
        </p:nvSpPr>
        <p:spPr/>
        <p:txBody>
          <a:bodyPr/>
          <a:lstStyle/>
          <a:p>
            <a:fld id="{66F4B371-4ACA-4869-BFD6-D9FE3A03D2CE}" type="slidenum">
              <a:rPr lang="en-GB" smtClean="0"/>
              <a:t>53</a:t>
            </a:fld>
            <a:endParaRPr lang="en-GB" dirty="0"/>
          </a:p>
        </p:txBody>
      </p:sp>
      <p:sp>
        <p:nvSpPr>
          <p:cNvPr id="5" name="TextBox 4">
            <a:extLst>
              <a:ext uri="{FF2B5EF4-FFF2-40B4-BE49-F238E27FC236}">
                <a16:creationId xmlns:a16="http://schemas.microsoft.com/office/drawing/2014/main" id="{85643C3A-65B9-C622-DB93-7B5BF73C9FB3}"/>
              </a:ext>
            </a:extLst>
          </p:cNvPr>
          <p:cNvSpPr txBox="1"/>
          <p:nvPr/>
        </p:nvSpPr>
        <p:spPr>
          <a:xfrm>
            <a:off x="39420" y="2111309"/>
            <a:ext cx="4322147" cy="4478149"/>
          </a:xfrm>
          <a:prstGeom prst="rect">
            <a:avLst/>
          </a:prstGeom>
          <a:noFill/>
        </p:spPr>
        <p:txBody>
          <a:bodyPr wrap="square" rtlCol="0">
            <a:spAutoFit/>
          </a:bodyPr>
          <a:lstStyle/>
          <a:p>
            <a:r>
              <a:rPr lang="en-GB" sz="1050" dirty="0">
                <a:solidFill>
                  <a:srgbClr val="FF0000"/>
                </a:solidFill>
                <a:latin typeface="Arial" panose="020B0604020202020204" pitchFamily="34" charset="0"/>
                <a:cs typeface="Arial" panose="020B0604020202020204" pitchFamily="34" charset="0"/>
              </a:rPr>
              <a:t>Click 2</a:t>
            </a:r>
            <a:r>
              <a:rPr lang="en-GB" sz="1050" dirty="0">
                <a:latin typeface="Arial" panose="020B0604020202020204" pitchFamily="34" charset="0"/>
                <a:cs typeface="Arial" panose="020B0604020202020204" pitchFamily="34" charset="0"/>
              </a:rPr>
              <a:t> - Think about what your next steps might be.</a:t>
            </a:r>
          </a:p>
          <a:p>
            <a:endParaRPr lang="en-GB" sz="300" dirty="0">
              <a:latin typeface="Arial" panose="020B0604020202020204" pitchFamily="34" charset="0"/>
              <a:cs typeface="Arial" panose="020B0604020202020204" pitchFamily="34" charset="0"/>
            </a:endParaRPr>
          </a:p>
          <a:p>
            <a:r>
              <a:rPr lang="en-GB" sz="950" dirty="0">
                <a:latin typeface="Arial" panose="020B0604020202020204" pitchFamily="34" charset="0"/>
                <a:cs typeface="Arial" panose="020B0604020202020204" pitchFamily="34" charset="0"/>
              </a:rPr>
              <a:t>It's a good idea to leave quietly as suggested - reassuring Sophia that her wellbeing is the priority is wise, as she is already feeling bad. It also makes it clear that she hasn’t let you down and you want to support her. Confronting Becky would not be appropriate and is dangerous for both Sophia and yourself. You don’t know how Becky will react, plus it goes against what Sophia wants. </a:t>
            </a:r>
          </a:p>
          <a:p>
            <a:endParaRPr lang="en-GB" sz="300" dirty="0">
              <a:latin typeface="Arial" panose="020B0604020202020204" pitchFamily="34" charset="0"/>
              <a:cs typeface="Arial" panose="020B0604020202020204" pitchFamily="34" charset="0"/>
            </a:endParaRPr>
          </a:p>
          <a:p>
            <a:r>
              <a:rPr lang="en-GB" sz="950" dirty="0">
                <a:latin typeface="Arial" panose="020B0604020202020204" pitchFamily="34" charset="0"/>
                <a:cs typeface="Arial" panose="020B0604020202020204" pitchFamily="34" charset="0"/>
              </a:rPr>
              <a:t>Refusing to leave wouldn’t take Sophia’s wishes into consideration, even if you are concerned about domestic abuse. You have no right to make a decision on Sophia’s behalf and must remember that there are many complex reasons why it isn’t easy to leave a partner when facing domestic abuse.</a:t>
            </a:r>
          </a:p>
          <a:p>
            <a:endParaRPr lang="en-GB" sz="300" dirty="0">
              <a:latin typeface="Arial" panose="020B0604020202020204" pitchFamily="34" charset="0"/>
              <a:cs typeface="Arial" panose="020B0604020202020204" pitchFamily="34" charset="0"/>
            </a:endParaRPr>
          </a:p>
          <a:p>
            <a:r>
              <a:rPr lang="en-GB" sz="950" dirty="0">
                <a:latin typeface="Arial" panose="020B0604020202020204" pitchFamily="34" charset="0"/>
                <a:cs typeface="Arial" panose="020B0604020202020204" pitchFamily="34" charset="0"/>
              </a:rPr>
              <a:t>As you are leaving, it might be helpful to tell her not to worry at all about the volunteering - you don't want to add to the pressures she's already experiencing.</a:t>
            </a:r>
          </a:p>
          <a:p>
            <a:endParaRPr lang="en-GB" sz="300" dirty="0">
              <a:latin typeface="Arial" panose="020B0604020202020204" pitchFamily="34" charset="0"/>
              <a:cs typeface="Arial" panose="020B0604020202020204" pitchFamily="34" charset="0"/>
            </a:endParaRPr>
          </a:p>
          <a:p>
            <a:r>
              <a:rPr lang="en-GB" sz="950" dirty="0">
                <a:latin typeface="Arial" panose="020B0604020202020204" pitchFamily="34" charset="0"/>
                <a:cs typeface="Arial" panose="020B0604020202020204" pitchFamily="34" charset="0"/>
              </a:rPr>
              <a:t>It would definitely be good to ask if there'd be a good time next week for you to come back when Becky wouldn't be around - it's important to maintain positive contact and the combination of Sophia's poor physical health, her learning disability, and the situation with Becky, make it difficult for her to access and engage in social contact outside of the house.</a:t>
            </a:r>
          </a:p>
          <a:p>
            <a:endParaRPr lang="en-GB" sz="300" dirty="0">
              <a:latin typeface="Arial" panose="020B0604020202020204" pitchFamily="34" charset="0"/>
              <a:cs typeface="Arial" panose="020B0604020202020204" pitchFamily="34" charset="0"/>
            </a:endParaRPr>
          </a:p>
          <a:p>
            <a:r>
              <a:rPr lang="en-GB" sz="950" dirty="0">
                <a:latin typeface="Arial" panose="020B0604020202020204" pitchFamily="34" charset="0"/>
                <a:cs typeface="Arial" panose="020B0604020202020204" pitchFamily="34" charset="0"/>
              </a:rPr>
              <a:t>You should also make a note of the conversation and any follow up you have planned and contact the church's Safeguarding Officer within twenty-four hours. They will be able to advise you about an appropriate course of action, and arrange further support for Sophia.</a:t>
            </a:r>
          </a:p>
          <a:p>
            <a:endParaRPr lang="en-GB" sz="300" dirty="0">
              <a:latin typeface="Arial" panose="020B0604020202020204" pitchFamily="34" charset="0"/>
              <a:cs typeface="Arial" panose="020B0604020202020204" pitchFamily="34" charset="0"/>
            </a:endParaRPr>
          </a:p>
          <a:p>
            <a:r>
              <a:rPr lang="en-GB" sz="950" dirty="0">
                <a:latin typeface="Arial" panose="020B0604020202020204" pitchFamily="34" charset="0"/>
                <a:cs typeface="Arial" panose="020B0604020202020204" pitchFamily="34" charset="0"/>
              </a:rPr>
              <a:t>It would be inappropriate for you to investigate further by talking to the neighbours, which isn't one of the responsibilities of a pastoral visitor, or to report the matter to the police, which would be an undue escalation of the situation - especially without Sophia's consent - and since she doesn't appear to be in any immediate danger.</a:t>
            </a:r>
          </a:p>
        </p:txBody>
      </p:sp>
    </p:spTree>
    <p:extLst>
      <p:ext uri="{BB962C8B-B14F-4D97-AF65-F5344CB8AC3E}">
        <p14:creationId xmlns:p14="http://schemas.microsoft.com/office/powerpoint/2010/main" val="774131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A3DB9-6A53-18FB-FA19-CBCD268835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00DD4-E032-E447-AE82-16C04F13F9B0}"/>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0E99FC1D-2B19-7FB9-FA32-CEB1577207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dirty="0">
                <a:latin typeface="Arial" panose="020B0604020202020204" pitchFamily="34" charset="0"/>
                <a:cs typeface="Arial" panose="020B0604020202020204" pitchFamily="34" charset="0"/>
              </a:rPr>
              <a:t>Correct answers appear on click</a:t>
            </a:r>
            <a:endParaRPr lang="en-US" sz="1050"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1B0A20-41C2-40B7-8606-E2E4205788E6}"/>
              </a:ext>
            </a:extLst>
          </p:cNvPr>
          <p:cNvSpPr>
            <a:spLocks noGrp="1"/>
          </p:cNvSpPr>
          <p:nvPr>
            <p:ph type="sldNum" sz="quarter" idx="5"/>
          </p:nvPr>
        </p:nvSpPr>
        <p:spPr/>
        <p:txBody>
          <a:bodyPr/>
          <a:lstStyle/>
          <a:p>
            <a:fld id="{66F4B371-4ACA-4869-BFD6-D9FE3A03D2CE}" type="slidenum">
              <a:rPr lang="en-GB" smtClean="0"/>
              <a:t>54</a:t>
            </a:fld>
            <a:endParaRPr lang="en-GB"/>
          </a:p>
        </p:txBody>
      </p:sp>
    </p:spTree>
    <p:extLst>
      <p:ext uri="{BB962C8B-B14F-4D97-AF65-F5344CB8AC3E}">
        <p14:creationId xmlns:p14="http://schemas.microsoft.com/office/powerpoint/2010/main" val="22123180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41324-6BE1-1FF3-A9DD-BAF2C3B3B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471F0-EA47-AF07-691C-40D23D67FD78}"/>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AAE852B3-0445-AA3B-ED7C-7FEF7D54ADFC}"/>
              </a:ext>
            </a:extLst>
          </p:cNvPr>
          <p:cNvSpPr>
            <a:spLocks noGrp="1"/>
          </p:cNvSpPr>
          <p:nvPr>
            <p:ph type="body" idx="1"/>
          </p:nvPr>
        </p:nvSpPr>
        <p:spPr/>
        <p:txBody>
          <a:bodyPr/>
          <a:lstStyle/>
          <a:p>
            <a:r>
              <a:rPr lang="en-GB" sz="1050" dirty="0">
                <a:latin typeface="Arial" panose="020B0604020202020204" pitchFamily="34" charset="0"/>
                <a:cs typeface="Arial" panose="020B0604020202020204" pitchFamily="34" charset="0"/>
              </a:rPr>
              <a:t>Correct answers appear on click</a:t>
            </a:r>
          </a:p>
        </p:txBody>
      </p:sp>
      <p:sp>
        <p:nvSpPr>
          <p:cNvPr id="4" name="Slide Number Placeholder 3">
            <a:extLst>
              <a:ext uri="{FF2B5EF4-FFF2-40B4-BE49-F238E27FC236}">
                <a16:creationId xmlns:a16="http://schemas.microsoft.com/office/drawing/2014/main" id="{B1A68B24-1B21-03E9-D2D5-87A344DB6288}"/>
              </a:ext>
            </a:extLst>
          </p:cNvPr>
          <p:cNvSpPr>
            <a:spLocks noGrp="1"/>
          </p:cNvSpPr>
          <p:nvPr>
            <p:ph type="sldNum" sz="quarter" idx="5"/>
          </p:nvPr>
        </p:nvSpPr>
        <p:spPr/>
        <p:txBody>
          <a:bodyPr/>
          <a:lstStyle/>
          <a:p>
            <a:fld id="{66F4B371-4ACA-4869-BFD6-D9FE3A03D2CE}" type="slidenum">
              <a:rPr lang="en-GB" smtClean="0"/>
              <a:t>55</a:t>
            </a:fld>
            <a:endParaRPr lang="en-GB"/>
          </a:p>
        </p:txBody>
      </p:sp>
    </p:spTree>
    <p:extLst>
      <p:ext uri="{BB962C8B-B14F-4D97-AF65-F5344CB8AC3E}">
        <p14:creationId xmlns:p14="http://schemas.microsoft.com/office/powerpoint/2010/main" val="21091108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Responding Well – Learning from the Scenarios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From the scenarios we looked at, some key things stood out.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Firstly, it’s about recognising when something doesn’t feel right and understanding what our role is - and isn’t - in the situation.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We must always remember that in cases where there are concerns about domestic abuse (as with all safeguarding concerns), we shouldn’t try to investigate or draw our own conclusions.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It’s important to follow the proper reporting steps, whether that’s within our organisation or at a regional level, and to reach out for expert advice when needed.</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Involving the police is the right call if someone is at immediate risk of harm.</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Most importantly, we need to be there for the people affected - offering support and making sure they feel safe and listened to.</a:t>
            </a:r>
          </a:p>
        </p:txBody>
      </p:sp>
      <p:sp>
        <p:nvSpPr>
          <p:cNvPr id="4" name="Slide Number Placeholder 3"/>
          <p:cNvSpPr>
            <a:spLocks noGrp="1"/>
          </p:cNvSpPr>
          <p:nvPr>
            <p:ph type="sldNum" sz="quarter" idx="5"/>
          </p:nvPr>
        </p:nvSpPr>
        <p:spPr/>
        <p:txBody>
          <a:bodyPr/>
          <a:lstStyle/>
          <a:p>
            <a:fld id="{66F4B371-4ACA-4869-BFD6-D9FE3A03D2CE}" type="slidenum">
              <a:rPr lang="en-GB" smtClean="0"/>
              <a:t>56</a:t>
            </a:fld>
            <a:endParaRPr lang="en-GB"/>
          </a:p>
        </p:txBody>
      </p:sp>
    </p:spTree>
    <p:extLst>
      <p:ext uri="{BB962C8B-B14F-4D97-AF65-F5344CB8AC3E}">
        <p14:creationId xmlns:p14="http://schemas.microsoft.com/office/powerpoint/2010/main" val="13246954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0" i="0" kern="1200" dirty="0">
                <a:solidFill>
                  <a:schemeClr val="tx1"/>
                </a:solidFill>
                <a:effectLst/>
                <a:latin typeface="Arial" panose="020B0604020202020204" pitchFamily="34" charset="0"/>
                <a:cs typeface="Arial" panose="020B0604020202020204" pitchFamily="34" charset="0"/>
              </a:rPr>
              <a:t>Having considered the nature of domestic abuse and how to recognise and respond to it on a case-by-case basis, the final part of this course now focuses on how to address it as a whole church community.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This will include reflections on culture, modelling healthy relationships, and further suggestions of practical action to combat domestic abuse and support those affected by it.</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57</a:t>
            </a:fld>
            <a:endParaRPr lang="en-GB"/>
          </a:p>
        </p:txBody>
      </p:sp>
    </p:spTree>
    <p:extLst>
      <p:ext uri="{BB962C8B-B14F-4D97-AF65-F5344CB8AC3E}">
        <p14:creationId xmlns:p14="http://schemas.microsoft.com/office/powerpoint/2010/main" val="35474295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a:xfrm>
            <a:off x="4356339" y="472677"/>
            <a:ext cx="4705709" cy="6159235"/>
          </a:xfrm>
        </p:spPr>
        <p:txBody>
          <a:bodyPr/>
          <a:lstStyle/>
          <a:p>
            <a:r>
              <a:rPr lang="en-GB" sz="1050" b="1" i="0" kern="1200" dirty="0">
                <a:solidFill>
                  <a:schemeClr val="tx1"/>
                </a:solidFill>
                <a:effectLst/>
                <a:latin typeface="Arial" panose="020B0604020202020204" pitchFamily="34" charset="0"/>
                <a:cs typeface="Arial" panose="020B0604020202020204" pitchFamily="34" charset="0"/>
              </a:rPr>
              <a:t>Would You Seek Help from the Church - Discussion</a:t>
            </a:r>
          </a:p>
          <a:p>
            <a:endParaRPr lang="en-GB" sz="1050" b="1"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Take a moment to study the data below from the Cumbria case study (2018)</a:t>
            </a:r>
            <a:r>
              <a:rPr lang="en-GB" sz="1050" dirty="0">
                <a:latin typeface="Arial" panose="020B0604020202020204" pitchFamily="34" charset="0"/>
                <a:cs typeface="Arial" panose="020B0604020202020204" pitchFamily="34" charset="0"/>
              </a:rPr>
              <a:t> on s</a:t>
            </a:r>
            <a:r>
              <a:rPr lang="en-GB" sz="1050" b="0" i="0" kern="1200" dirty="0">
                <a:solidFill>
                  <a:schemeClr val="tx1"/>
                </a:solidFill>
                <a:effectLst/>
                <a:latin typeface="Arial" panose="020B0604020202020204" pitchFamily="34" charset="0"/>
                <a:cs typeface="Arial" panose="020B0604020202020204" pitchFamily="34" charset="0"/>
              </a:rPr>
              <a:t>eeking help from the church for domestic abuse:</a:t>
            </a:r>
          </a:p>
          <a:p>
            <a:endParaRPr lang="en-GB" sz="1050"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42.9% 	</a:t>
            </a:r>
            <a:r>
              <a:rPr lang="en-GB" sz="1050" b="0" i="0" kern="1200" dirty="0">
                <a:solidFill>
                  <a:schemeClr val="tx1"/>
                </a:solidFill>
                <a:effectLst/>
                <a:latin typeface="Arial" panose="020B0604020202020204" pitchFamily="34" charset="0"/>
                <a:cs typeface="Arial" panose="020B0604020202020204" pitchFamily="34" charset="0"/>
              </a:rPr>
              <a:t>Would seek help from the church</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42.9% 	</a:t>
            </a:r>
            <a:r>
              <a:rPr lang="en-GB" sz="1050" b="0" i="0" kern="1200" dirty="0">
                <a:solidFill>
                  <a:schemeClr val="tx1"/>
                </a:solidFill>
                <a:effectLst/>
                <a:latin typeface="Arial" panose="020B0604020202020204" pitchFamily="34" charset="0"/>
                <a:cs typeface="Arial" panose="020B0604020202020204" pitchFamily="34" charset="0"/>
              </a:rPr>
              <a:t>Would not seek help from the church</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59.8% 	</a:t>
            </a:r>
            <a:r>
              <a:rPr lang="en-GB" sz="1050" b="0" i="0" kern="1200" dirty="0">
                <a:solidFill>
                  <a:schemeClr val="tx1"/>
                </a:solidFill>
                <a:effectLst/>
                <a:latin typeface="Arial" panose="020B0604020202020204" pitchFamily="34" charset="0"/>
                <a:cs typeface="Arial" panose="020B0604020202020204" pitchFamily="34" charset="0"/>
              </a:rPr>
              <a:t>Would signpost a friend to the church</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24.6% 	</a:t>
            </a:r>
            <a:r>
              <a:rPr lang="en-GB" sz="1050" b="0" i="0" kern="1200" dirty="0">
                <a:solidFill>
                  <a:schemeClr val="tx1"/>
                </a:solidFill>
                <a:effectLst/>
                <a:latin typeface="Arial" panose="020B0604020202020204" pitchFamily="34" charset="0"/>
                <a:cs typeface="Arial" panose="020B0604020202020204" pitchFamily="34" charset="0"/>
              </a:rPr>
              <a:t>Would not signpost a friend to the church</a:t>
            </a:r>
          </a:p>
          <a:p>
            <a:pPr marL="171450" indent="-171450">
              <a:buFont typeface="Arial" panose="020B0604020202020204" pitchFamily="34" charset="0"/>
              <a:buChar char="•"/>
            </a:pPr>
            <a:endParaRPr lang="en-GB" sz="1050" dirty="0">
              <a:latin typeface="Arial" panose="020B0604020202020204" pitchFamily="34" charset="0"/>
              <a:cs typeface="Arial" panose="020B0604020202020204" pitchFamily="34" charset="0"/>
            </a:endParaRP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rgbClr val="FF0000"/>
                </a:solidFill>
                <a:effectLst/>
                <a:latin typeface="Arial" panose="020B0604020202020204" pitchFamily="34" charset="0"/>
                <a:cs typeface="Arial" panose="020B0604020202020204" pitchFamily="34" charset="0"/>
              </a:rPr>
              <a:t>Click 1</a:t>
            </a:r>
            <a:r>
              <a:rPr lang="en-GB" sz="1050" b="0" i="0" kern="1200" dirty="0">
                <a:solidFill>
                  <a:schemeClr val="tx1"/>
                </a:solidFill>
                <a:effectLst/>
                <a:latin typeface="Arial" panose="020B0604020202020204" pitchFamily="34" charset="0"/>
                <a:cs typeface="Arial" panose="020B0604020202020204" pitchFamily="34" charset="0"/>
              </a:rPr>
              <a:t> - Reasons why people would not seek help from the Church or signpost others to Church: </a:t>
            </a:r>
          </a:p>
          <a:p>
            <a:endParaRPr lang="en-GB" sz="1050"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39.9% 	</a:t>
            </a:r>
            <a:r>
              <a:rPr lang="en-GB" sz="1050" b="0" i="0" kern="1200" dirty="0">
                <a:solidFill>
                  <a:schemeClr val="tx1"/>
                </a:solidFill>
                <a:effectLst/>
                <a:latin typeface="Arial" panose="020B0604020202020204" pitchFamily="34" charset="0"/>
                <a:cs typeface="Arial" panose="020B0604020202020204" pitchFamily="34" charset="0"/>
              </a:rPr>
              <a:t>They would not have the right expertise to help</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31.7% 	</a:t>
            </a:r>
            <a:r>
              <a:rPr lang="en-GB" sz="1050" b="0" i="0" kern="1200" dirty="0">
                <a:solidFill>
                  <a:schemeClr val="tx1"/>
                </a:solidFill>
                <a:effectLst/>
                <a:latin typeface="Arial" panose="020B0604020202020204" pitchFamily="34" charset="0"/>
                <a:cs typeface="Arial" panose="020B0604020202020204" pitchFamily="34" charset="0"/>
              </a:rPr>
              <a:t>I’d be worried about confidentiality and other people at 	church finding out</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26.4% 	</a:t>
            </a:r>
            <a:r>
              <a:rPr lang="en-GB" sz="1050" b="0" i="0" kern="1200" dirty="0">
                <a:solidFill>
                  <a:schemeClr val="tx1"/>
                </a:solidFill>
                <a:effectLst/>
                <a:latin typeface="Arial" panose="020B0604020202020204" pitchFamily="34" charset="0"/>
                <a:cs typeface="Arial" panose="020B0604020202020204" pitchFamily="34" charset="0"/>
              </a:rPr>
              <a:t>I’d be too embarrassed or ashamed</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22.1% 	</a:t>
            </a:r>
            <a:r>
              <a:rPr lang="en-GB" sz="1050" b="0" i="0" kern="1200" dirty="0">
                <a:solidFill>
                  <a:schemeClr val="tx1"/>
                </a:solidFill>
                <a:effectLst/>
                <a:latin typeface="Arial" panose="020B0604020202020204" pitchFamily="34" charset="0"/>
                <a:cs typeface="Arial" panose="020B0604020202020204" pitchFamily="34" charset="0"/>
              </a:rPr>
              <a:t>It would be wrong to talk negatively about my spouse/partner 	to someone at church</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20.2% 	</a:t>
            </a:r>
            <a:r>
              <a:rPr lang="en-GB" sz="1050" b="0" i="0" kern="1200" dirty="0">
                <a:solidFill>
                  <a:schemeClr val="tx1"/>
                </a:solidFill>
                <a:effectLst/>
                <a:latin typeface="Arial" panose="020B0604020202020204" pitchFamily="34" charset="0"/>
                <a:cs typeface="Arial" panose="020B0604020202020204" pitchFamily="34" charset="0"/>
              </a:rPr>
              <a:t>I would feel that it is my duty to make this relationship work</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19.7% 	</a:t>
            </a:r>
            <a:r>
              <a:rPr lang="en-GB" sz="1050" b="0" i="0" kern="1200" dirty="0">
                <a:solidFill>
                  <a:schemeClr val="tx1"/>
                </a:solidFill>
                <a:effectLst/>
                <a:latin typeface="Arial" panose="020B0604020202020204" pitchFamily="34" charset="0"/>
                <a:cs typeface="Arial" panose="020B0604020202020204" pitchFamily="34" charset="0"/>
              </a:rPr>
              <a:t>They might make things worse</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19.2% 	</a:t>
            </a:r>
            <a:r>
              <a:rPr lang="en-GB" sz="1050" b="0" i="0" kern="1200" dirty="0">
                <a:solidFill>
                  <a:schemeClr val="tx1"/>
                </a:solidFill>
                <a:effectLst/>
                <a:latin typeface="Arial" panose="020B0604020202020204" pitchFamily="34" charset="0"/>
                <a:cs typeface="Arial" panose="020B0604020202020204" pitchFamily="34" charset="0"/>
              </a:rPr>
              <a:t>There’s no-one that I know or trust well enough</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11.1% 	</a:t>
            </a:r>
            <a:r>
              <a:rPr lang="en-GB" sz="1050" b="0" i="0" kern="1200" dirty="0">
                <a:solidFill>
                  <a:schemeClr val="tx1"/>
                </a:solidFill>
                <a:effectLst/>
                <a:latin typeface="Arial" panose="020B0604020202020204" pitchFamily="34" charset="0"/>
                <a:cs typeface="Arial" panose="020B0604020202020204" pitchFamily="34" charset="0"/>
              </a:rPr>
              <a:t>I would blame myself for my partners behaviour</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9.1% 	</a:t>
            </a:r>
            <a:r>
              <a:rPr lang="en-GB" sz="1050" b="0" i="0" kern="1200" dirty="0">
                <a:solidFill>
                  <a:schemeClr val="tx1"/>
                </a:solidFill>
                <a:effectLst/>
                <a:latin typeface="Arial" panose="020B0604020202020204" pitchFamily="34" charset="0"/>
                <a:cs typeface="Arial" panose="020B0604020202020204" pitchFamily="34" charset="0"/>
              </a:rPr>
              <a:t>My partner has a position of responsibility which would make 	it difficult to confide in others</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9.1% 	</a:t>
            </a:r>
            <a:r>
              <a:rPr lang="en-GB" sz="1050" b="0" i="0" kern="1200" dirty="0">
                <a:solidFill>
                  <a:schemeClr val="tx1"/>
                </a:solidFill>
                <a:effectLst/>
                <a:latin typeface="Arial" panose="020B0604020202020204" pitchFamily="34" charset="0"/>
                <a:cs typeface="Arial" panose="020B0604020202020204" pitchFamily="34" charset="0"/>
              </a:rPr>
              <a:t>I wouldn’t expect anyone to believe me</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8.7% 	</a:t>
            </a:r>
            <a:r>
              <a:rPr lang="en-GB" sz="1050" b="0" i="0" kern="1200" dirty="0">
                <a:solidFill>
                  <a:schemeClr val="tx1"/>
                </a:solidFill>
                <a:effectLst/>
                <a:latin typeface="Arial" panose="020B0604020202020204" pitchFamily="34" charset="0"/>
                <a:cs typeface="Arial" panose="020B0604020202020204" pitchFamily="34" charset="0"/>
              </a:rPr>
              <a:t>I’d be worried that what I said might be reported to another 	organisation</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4.8% 	</a:t>
            </a:r>
            <a:r>
              <a:rPr lang="en-GB" sz="1050" b="0" i="0" kern="1200" dirty="0">
                <a:solidFill>
                  <a:schemeClr val="tx1"/>
                </a:solidFill>
                <a:effectLst/>
                <a:latin typeface="Arial" panose="020B0604020202020204" pitchFamily="34" charset="0"/>
                <a:cs typeface="Arial" panose="020B0604020202020204" pitchFamily="34" charset="0"/>
              </a:rPr>
              <a:t>I wouldn’t know the signs that I was experiencing domestic 	abuse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The picture presented is one that does highlight the need to pay attention to the range of barriers mentioned earlier in this course and the testimony of survivors in the research cited. Whilst this was a regional case study, the findings need to be taken seriously as we reflect on the culture and response as individuals and church communities.</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58</a:t>
            </a:fld>
            <a:endParaRPr lang="en-GB"/>
          </a:p>
        </p:txBody>
      </p:sp>
    </p:spTree>
    <p:extLst>
      <p:ext uri="{BB962C8B-B14F-4D97-AF65-F5344CB8AC3E}">
        <p14:creationId xmlns:p14="http://schemas.microsoft.com/office/powerpoint/2010/main" val="34345483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The Positive Use of Power</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Christian communities, power shouldn’t be about control - it should be about serving others, just like Jesus did. He used his power to help, heal, include those on the edges, and stand up to injustice. That kind of power isn’t about being in charge - it’s about love, humility, and lifting others up.</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When leaders use power well, they make space for others to feel safe, get involved, and grow.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means really listening, sharing responsibility, and being open to feedback.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Used in the right way, power can help people feel valued - especially those who’ve been ignored or hurt before.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When our beliefs shape how we lead and treat each other, it makes a real difference.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It’s not just about what we say - it’s about how we act and the kind of community we build.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Using power in a positive, thoughtful way helps create churches that are fairer, kinder, and more healing for everyone.</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59</a:t>
            </a:fld>
            <a:endParaRPr lang="en-GB"/>
          </a:p>
        </p:txBody>
      </p:sp>
    </p:spTree>
    <p:extLst>
      <p:ext uri="{BB962C8B-B14F-4D97-AF65-F5344CB8AC3E}">
        <p14:creationId xmlns:p14="http://schemas.microsoft.com/office/powerpoint/2010/main" val="408557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Background</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 Past Cases Review 2 (PCR2; 2022) conducted by the Church of England aimed to review the handling of safeguarding cases in the church over many years, with a focus on identifying good practices and areas for improvement.</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Amongst the findings of the review, the reviewers cited that:</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1" kern="1200" dirty="0">
                <a:solidFill>
                  <a:schemeClr val="tx1"/>
                </a:solidFill>
                <a:effectLst/>
                <a:latin typeface="Arial" panose="020B0604020202020204" pitchFamily="34" charset="0"/>
                <a:cs typeface="Arial" panose="020B0604020202020204" pitchFamily="34" charset="0"/>
              </a:rPr>
              <a:t>“Many non-recent examples indicated a limited understanding of domestic abuse amongst church officers that at the time resulted in limited recognition and response to issues and poor management of perpetrators.</a:t>
            </a:r>
          </a:p>
          <a:p>
            <a:endParaRPr lang="en-GB" sz="1050" b="0" i="1" kern="1200" dirty="0">
              <a:solidFill>
                <a:schemeClr val="tx1"/>
              </a:solidFill>
              <a:effectLst/>
              <a:latin typeface="Arial" panose="020B0604020202020204" pitchFamily="34" charset="0"/>
              <a:cs typeface="Arial" panose="020B0604020202020204" pitchFamily="34" charset="0"/>
            </a:endParaRPr>
          </a:p>
          <a:p>
            <a:r>
              <a:rPr lang="en-GB" sz="1050" b="0" i="1" kern="1200" dirty="0">
                <a:solidFill>
                  <a:schemeClr val="tx1"/>
                </a:solidFill>
                <a:effectLst/>
                <a:latin typeface="Arial" panose="020B0604020202020204" pitchFamily="34" charset="0"/>
                <a:cs typeface="Arial" panose="020B0604020202020204" pitchFamily="34" charset="0"/>
              </a:rPr>
              <a:t>There was a view that not enough had been done to ensure staff and clergy were sufficiently aware to recognise the signs of domestic abuse, or the confidence to get involved to help stop it.</a:t>
            </a:r>
          </a:p>
          <a:p>
            <a:endParaRPr lang="en-GB" sz="1050" b="0" i="1" kern="1200" dirty="0">
              <a:solidFill>
                <a:schemeClr val="tx1"/>
              </a:solidFill>
              <a:effectLst/>
              <a:latin typeface="Arial" panose="020B0604020202020204" pitchFamily="34" charset="0"/>
              <a:cs typeface="Arial" panose="020B0604020202020204" pitchFamily="34" charset="0"/>
            </a:endParaRPr>
          </a:p>
          <a:p>
            <a:r>
              <a:rPr lang="en-GB" sz="1050" b="0" i="1" kern="1200" dirty="0">
                <a:solidFill>
                  <a:schemeClr val="tx1"/>
                </a:solidFill>
                <a:effectLst/>
                <a:latin typeface="Arial" panose="020B0604020202020204" pitchFamily="34" charset="0"/>
                <a:cs typeface="Arial" panose="020B0604020202020204" pitchFamily="34" charset="0"/>
              </a:rPr>
              <a:t>This further impacted on survivors and victims, with little thought given to their ongoing needs, especially when there was no wish to pursue a formal complaint.”</a:t>
            </a:r>
          </a:p>
          <a:p>
            <a:pPr algn="r"/>
            <a:r>
              <a:rPr lang="en-GB" sz="1050" b="0" i="0" kern="1200" dirty="0">
                <a:solidFill>
                  <a:schemeClr val="tx1"/>
                </a:solidFill>
                <a:effectLst/>
                <a:latin typeface="Arial" panose="020B0604020202020204" pitchFamily="34" charset="0"/>
                <a:cs typeface="Arial" panose="020B0604020202020204" pitchFamily="34" charset="0"/>
              </a:rPr>
              <a:t>PCR2, Page 105</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One recommendation from reviewers was: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1" kern="1200" dirty="0">
                <a:solidFill>
                  <a:schemeClr val="tx1"/>
                </a:solidFill>
                <a:effectLst/>
                <a:latin typeface="Arial" panose="020B0604020202020204" pitchFamily="34" charset="0"/>
                <a:cs typeface="Arial" panose="020B0604020202020204" pitchFamily="34" charset="0"/>
              </a:rPr>
              <a:t>“All church bodies to raise awareness of domestic abuse, including the understanding of the harmful impact of domestic abuse on children.” </a:t>
            </a:r>
          </a:p>
          <a:p>
            <a:pPr algn="r"/>
            <a:endParaRPr lang="en-GB" sz="1050" i="1" dirty="0">
              <a:latin typeface="Arial" panose="020B0604020202020204" pitchFamily="34" charset="0"/>
              <a:cs typeface="Arial" panose="020B0604020202020204" pitchFamily="34" charset="0"/>
            </a:endParaRPr>
          </a:p>
          <a:p>
            <a:pPr algn="r"/>
            <a:r>
              <a:rPr lang="en-GB" sz="1050" b="0" i="0" kern="1200" dirty="0">
                <a:solidFill>
                  <a:schemeClr val="tx1"/>
                </a:solidFill>
                <a:effectLst/>
                <a:latin typeface="Arial" panose="020B0604020202020204" pitchFamily="34" charset="0"/>
                <a:cs typeface="Arial" panose="020B0604020202020204" pitchFamily="34" charset="0"/>
              </a:rPr>
              <a:t>(Recommendation 26)</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This training pathway is part of the Church of England’s response to this recommendation.</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6</a:t>
            </a:fld>
            <a:endParaRPr lang="en-GB" dirty="0"/>
          </a:p>
        </p:txBody>
      </p:sp>
    </p:spTree>
    <p:extLst>
      <p:ext uri="{BB962C8B-B14F-4D97-AF65-F5344CB8AC3E}">
        <p14:creationId xmlns:p14="http://schemas.microsoft.com/office/powerpoint/2010/main" val="31932828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Practical responses in your church</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There are lots of simple, practical steps churches can take to respond well to safeguarding and domestic abuse concerns.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governance, it starts with making sure the right people are in place - appointing a Parish Safeguarding Officer and working closely with your Diocesan Safeguarding Advisor. These conversations shouldn’t be one-offs; they should be part of regular PCC or Chapter discussions. Agreeing a clear domestic abuse statement and keeping safeguarding procedures and training up to date shows that your church takes this seriously.</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Partnerships also matter. Make sure your church knows how to contact local domestic abuse services and make that information visible - leaflets or posters in public areas can quietly help someone in need.</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And finally, keep it part of your church’s life and learning. These issues can be explored sensitively in youth and children’s work, small groups, and through teaching and prayer. Some may feel called to support this work through giving or volunteering. However you respond, the key is to stay engaged and make your church a place of safety and support.</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Remember, cultural sensitivity is key when responding to domestic abuse. It means listening without judgment, respecting different backgrounds - be aware of how your own culture may shape your action - or inaction.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Always follow safeguarding procedures, but approach every conversation with empathy, openness, and a willingness to understand the person’s unique context.</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60</a:t>
            </a:fld>
            <a:endParaRPr lang="en-GB"/>
          </a:p>
        </p:txBody>
      </p:sp>
    </p:spTree>
    <p:extLst>
      <p:ext uri="{BB962C8B-B14F-4D97-AF65-F5344CB8AC3E}">
        <p14:creationId xmlns:p14="http://schemas.microsoft.com/office/powerpoint/2010/main" val="35225016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48198-B7EB-8DB5-8B5B-C6100EF82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81A80-85EA-59BF-D2A6-1A6F0658C879}"/>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2899A3D9-BAC5-512B-5285-7AC28788093E}"/>
              </a:ext>
            </a:extLst>
          </p:cNvPr>
          <p:cNvSpPr>
            <a:spLocks noGrp="1"/>
          </p:cNvSpPr>
          <p:nvPr>
            <p:ph type="body" idx="1"/>
          </p:nvPr>
        </p:nvSpPr>
        <p:spPr/>
        <p:txBody>
          <a:bodyPr/>
          <a:lstStyle/>
          <a:p>
            <a:r>
              <a:rPr lang="en-GB" sz="1050" b="1" dirty="0">
                <a:latin typeface="Arial" panose="020B0604020202020204" pitchFamily="34" charset="0"/>
                <a:cs typeface="Arial" panose="020B0604020202020204" pitchFamily="34" charset="0"/>
              </a:rPr>
              <a:t>Modelling Quality of Relationships - Reflection</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 ‘Duluth wheel’ was developed as a model to identify different dimensions / dynamics of domestic abuse. </a:t>
            </a:r>
          </a:p>
          <a:p>
            <a:endParaRPr lang="en-GB" sz="1050" dirty="0">
              <a:latin typeface="Arial" panose="020B0604020202020204" pitchFamily="34" charset="0"/>
              <a:cs typeface="Arial" panose="020B0604020202020204" pitchFamily="34" charset="0"/>
            </a:endParaRPr>
          </a:p>
          <a:p>
            <a:r>
              <a:rPr lang="en-GB" sz="1050" dirty="0">
                <a:solidFill>
                  <a:srgbClr val="FF0000"/>
                </a:solidFill>
                <a:latin typeface="Arial" panose="020B0604020202020204" pitchFamily="34" charset="0"/>
                <a:cs typeface="Arial" panose="020B0604020202020204" pitchFamily="34" charset="0"/>
              </a:rPr>
              <a:t>Click</a:t>
            </a:r>
          </a:p>
          <a:p>
            <a:r>
              <a:rPr lang="en-GB" sz="1050" dirty="0">
                <a:latin typeface="Arial" panose="020B0604020202020204" pitchFamily="34" charset="0"/>
                <a:cs typeface="Arial" panose="020B0604020202020204" pitchFamily="34" charset="0"/>
              </a:rPr>
              <a:t>Second version of the wheel replaces the first</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Spend a few moments thinking about this image and reflecting on your own community and relationships</a:t>
            </a:r>
          </a:p>
          <a:p>
            <a:endParaRPr lang="en-GB" sz="1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9B7D34-0653-1B59-2A15-20D2811FA83D}"/>
              </a:ext>
            </a:extLst>
          </p:cNvPr>
          <p:cNvSpPr>
            <a:spLocks noGrp="1"/>
          </p:cNvSpPr>
          <p:nvPr>
            <p:ph type="sldNum" sz="quarter" idx="5"/>
          </p:nvPr>
        </p:nvSpPr>
        <p:spPr/>
        <p:txBody>
          <a:bodyPr/>
          <a:lstStyle/>
          <a:p>
            <a:fld id="{66F4B371-4ACA-4869-BFD6-D9FE3A03D2CE}" type="slidenum">
              <a:rPr lang="en-GB" smtClean="0"/>
              <a:t>61</a:t>
            </a:fld>
            <a:endParaRPr lang="en-GB"/>
          </a:p>
        </p:txBody>
      </p:sp>
    </p:spTree>
    <p:extLst>
      <p:ext uri="{BB962C8B-B14F-4D97-AF65-F5344CB8AC3E}">
        <p14:creationId xmlns:p14="http://schemas.microsoft.com/office/powerpoint/2010/main" val="6218960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8FDE5-865A-40CE-2921-81793BB3B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91A3BE-D558-462C-6158-7CE716259A94}"/>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0618FC16-0FE9-4D3A-D889-264FEBE935CC}"/>
              </a:ext>
            </a:extLst>
          </p:cNvPr>
          <p:cNvSpPr>
            <a:spLocks noGrp="1"/>
          </p:cNvSpPr>
          <p:nvPr>
            <p:ph type="body" idx="1"/>
          </p:nvPr>
        </p:nvSpPr>
        <p:spPr/>
        <p:txBody>
          <a:bodyPr/>
          <a:lstStyle/>
          <a:p>
            <a:r>
              <a:rPr lang="en-GB" sz="1050" b="1" dirty="0">
                <a:latin typeface="Arial" panose="020B0604020202020204" pitchFamily="34" charset="0"/>
                <a:cs typeface="Arial" panose="020B0604020202020204" pitchFamily="34" charset="0"/>
              </a:rPr>
              <a:t>Optional (hidden) slide</a:t>
            </a:r>
          </a:p>
          <a:p>
            <a:endParaRPr lang="en-GB" sz="1050" b="1" i="0" kern="1200" dirty="0">
              <a:solidFill>
                <a:schemeClr val="tx1"/>
              </a:solidFill>
              <a:effectLst/>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This slide is offered as an option to present both wheels alongside each other for comparison</a:t>
            </a:r>
          </a:p>
          <a:p>
            <a:endParaRPr lang="en-GB" sz="1050" i="0" kern="1200" dirty="0">
              <a:solidFill>
                <a:schemeClr val="tx1"/>
              </a:solidFill>
              <a:effectLst/>
              <a:latin typeface="Arial" panose="020B0604020202020204" pitchFamily="34" charset="0"/>
              <a:cs typeface="Arial" panose="020B0604020202020204" pitchFamily="34" charset="0"/>
            </a:endParaRPr>
          </a:p>
          <a:p>
            <a:endParaRPr lang="en-GB" sz="1050" i="0" kern="1200" dirty="0">
              <a:solidFill>
                <a:schemeClr val="tx1"/>
              </a:solidFill>
              <a:effectLst/>
              <a:latin typeface="Arial" panose="020B0604020202020204" pitchFamily="34" charset="0"/>
              <a:cs typeface="Arial" panose="020B0604020202020204" pitchFamily="34" charset="0"/>
            </a:endParaRPr>
          </a:p>
          <a:p>
            <a:endParaRPr lang="en-GB" sz="1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0C8491B-E217-08A1-EF29-77505F215E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F4B371-4ACA-4869-BFD6-D9FE3A03D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9981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0C407E-505D-B408-61FC-2AAB6768A82C}"/>
              </a:ext>
            </a:extLst>
          </p:cNvPr>
          <p:cNvSpPr txBox="1"/>
          <p:nvPr/>
        </p:nvSpPr>
        <p:spPr>
          <a:xfrm>
            <a:off x="82550" y="3558055"/>
            <a:ext cx="8819910" cy="3162404"/>
          </a:xfrm>
          <a:prstGeom prst="rect">
            <a:avLst/>
          </a:prstGeom>
          <a:noFill/>
        </p:spPr>
        <p:txBody>
          <a:bodyPr wrap="square" rtlCol="0">
            <a:spAutoFit/>
          </a:bodyPr>
          <a:lstStyle/>
          <a:p>
            <a:r>
              <a:rPr lang="en-GB" sz="1050" b="1" dirty="0">
                <a:solidFill>
                  <a:srgbClr val="FF0000"/>
                </a:solidFill>
                <a:latin typeface="Arial" panose="020B0604020202020204" pitchFamily="34" charset="0"/>
                <a:cs typeface="Arial" panose="020B0604020202020204" pitchFamily="34" charset="0"/>
              </a:rPr>
              <a:t>Click 3 </a:t>
            </a:r>
            <a:r>
              <a:rPr lang="en-GB" sz="1050" b="1" dirty="0">
                <a:latin typeface="Arial" panose="020B0604020202020204" pitchFamily="34" charset="0"/>
                <a:cs typeface="Arial" panose="020B0604020202020204" pitchFamily="34" charset="0"/>
              </a:rPr>
              <a:t>Record</a:t>
            </a:r>
          </a:p>
          <a:p>
            <a:r>
              <a:rPr lang="en-GB" sz="1050" dirty="0">
                <a:latin typeface="Arial" panose="020B0604020202020204" pitchFamily="34" charset="0"/>
                <a:cs typeface="Arial" panose="020B0604020202020204" pitchFamily="34" charset="0"/>
              </a:rPr>
              <a:t>Write down, concisely, exactly what is seen, said or heard and make clear where you have added your views or interpretation. Remember that this is your information, and that you are responsible for passing it on to the person with safeguarding responsibility. Be mindful that your written comments may be needed in the event that further legal or disciplinary action is taken.</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WHO was involved? Name the key people.</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WHAT happened? Facts not opinions.</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WHEN did it happen? Date and time.</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WHO have you referred the issue on to?</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When recording a second- or third-hand account, it might be helpful to clarify that "what happened" refers not to the alleged incident but to what occurred in your presence - in other words, the date, time and manner in which the issue was reported/disclosed to you. It should not be an attempt to describe the event/situation as if you had witnessed it yourself.</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Only pass the information on verbally if it is an emergency situation. Even so, you must also find time as soon as possible to write it down and send it on to the relevant person.</a:t>
            </a:r>
          </a:p>
          <a:p>
            <a:endParaRPr lang="en-GB" sz="1050" dirty="0">
              <a:latin typeface="Arial" panose="020B0604020202020204" pitchFamily="34" charset="0"/>
              <a:cs typeface="Arial" panose="020B0604020202020204" pitchFamily="34" charset="0"/>
            </a:endParaRPr>
          </a:p>
          <a:p>
            <a:r>
              <a:rPr lang="en-GB" sz="1050" b="1" dirty="0">
                <a:solidFill>
                  <a:srgbClr val="FF0000"/>
                </a:solidFill>
                <a:latin typeface="Arial" panose="020B0604020202020204" pitchFamily="34" charset="0"/>
                <a:cs typeface="Arial" panose="020B0604020202020204" pitchFamily="34" charset="0"/>
              </a:rPr>
              <a:t>Click 4 </a:t>
            </a:r>
            <a:r>
              <a:rPr lang="en-GB" sz="1050" b="1" dirty="0">
                <a:latin typeface="Arial" panose="020B0604020202020204" pitchFamily="34" charset="0"/>
                <a:cs typeface="Arial" panose="020B0604020202020204" pitchFamily="34" charset="0"/>
              </a:rPr>
              <a:t>Refer</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Pass the information to the Safeguarding Lead or Diocesan Safeguarding Advisor in your setting within 24 hours.</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In case of an emergency call the Police or dial 999.</a:t>
            </a:r>
          </a:p>
        </p:txBody>
      </p:sp>
      <p:sp>
        <p:nvSpPr>
          <p:cNvPr id="12" name="Slide Image Placeholder 11">
            <a:extLst>
              <a:ext uri="{FF2B5EF4-FFF2-40B4-BE49-F238E27FC236}">
                <a16:creationId xmlns:a16="http://schemas.microsoft.com/office/drawing/2014/main" id="{5F40E72A-AA5C-4757-07A5-1C5C4C8C0457}"/>
              </a:ext>
            </a:extLst>
          </p:cNvPr>
          <p:cNvSpPr>
            <a:spLocks noGrp="1" noRot="1" noChangeAspect="1"/>
          </p:cNvSpPr>
          <p:nvPr>
            <p:ph type="sldImg"/>
          </p:nvPr>
        </p:nvSpPr>
        <p:spPr>
          <a:xfrm>
            <a:off x="82550" y="473075"/>
            <a:ext cx="4114800" cy="2314575"/>
          </a:xfrm>
        </p:spPr>
      </p:sp>
      <p:sp>
        <p:nvSpPr>
          <p:cNvPr id="13" name="Notes Placeholder 12">
            <a:extLst>
              <a:ext uri="{FF2B5EF4-FFF2-40B4-BE49-F238E27FC236}">
                <a16:creationId xmlns:a16="http://schemas.microsoft.com/office/drawing/2014/main" id="{0CFFB455-FBB3-172A-E525-7D14751A25A7}"/>
              </a:ext>
            </a:extLst>
          </p:cNvPr>
          <p:cNvSpPr>
            <a:spLocks noGrp="1"/>
          </p:cNvSpPr>
          <p:nvPr>
            <p:ph type="body" idx="1"/>
          </p:nvPr>
        </p:nvSpPr>
        <p:spPr>
          <a:xfrm>
            <a:off x="4261448" y="137542"/>
            <a:ext cx="4705709" cy="3502806"/>
          </a:xfrm>
        </p:spPr>
        <p:txBody>
          <a:bodyPr/>
          <a:lstStyle/>
          <a:p>
            <a:r>
              <a:rPr lang="en-GB" sz="1050" b="1" dirty="0">
                <a:latin typeface="Arial" panose="020B0604020202020204" pitchFamily="34" charset="0"/>
                <a:cs typeface="Arial" panose="020B0604020202020204" pitchFamily="34" charset="0"/>
              </a:rPr>
              <a:t>How to respond to disclosure - the 4Rs</a:t>
            </a:r>
          </a:p>
          <a:p>
            <a:endParaRPr lang="en-GB" sz="1050" b="1" dirty="0">
              <a:latin typeface="Arial" panose="020B0604020202020204" pitchFamily="34" charset="0"/>
              <a:cs typeface="Arial" panose="020B0604020202020204" pitchFamily="34" charset="0"/>
            </a:endParaRPr>
          </a:p>
          <a:p>
            <a:r>
              <a:rPr lang="en-GB" sz="1050" b="1" dirty="0">
                <a:solidFill>
                  <a:srgbClr val="FF0000"/>
                </a:solidFill>
                <a:latin typeface="Arial" panose="020B0604020202020204" pitchFamily="34" charset="0"/>
                <a:cs typeface="Arial" panose="020B0604020202020204" pitchFamily="34" charset="0"/>
              </a:rPr>
              <a:t>Click 1 </a:t>
            </a:r>
            <a:r>
              <a:rPr lang="en-GB" sz="1050" b="1" dirty="0">
                <a:latin typeface="Arial" panose="020B0604020202020204" pitchFamily="34" charset="0"/>
                <a:cs typeface="Arial" panose="020B0604020202020204" pitchFamily="34" charset="0"/>
              </a:rPr>
              <a:t>Recognise</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Accept and take seriously what is being said, without displaying shock or disbelief.</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Let the person tell their story and don’t push for information or ask leading questions.</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Do not interrogate or decide if they are telling the truth.</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Be alert to signs and symptoms of abuse.</a:t>
            </a:r>
          </a:p>
          <a:p>
            <a:pPr marL="171450" indent="-171450">
              <a:buFont typeface="Arial" panose="020B0604020202020204" pitchFamily="34" charset="0"/>
              <a:buChar char="•"/>
            </a:pPr>
            <a:endParaRPr lang="en-GB" sz="1050" dirty="0">
              <a:latin typeface="Arial" panose="020B0604020202020204" pitchFamily="34" charset="0"/>
              <a:cs typeface="Arial" panose="020B0604020202020204" pitchFamily="34" charset="0"/>
            </a:endParaRPr>
          </a:p>
          <a:p>
            <a:r>
              <a:rPr lang="en-GB" sz="1050" b="1" dirty="0">
                <a:solidFill>
                  <a:srgbClr val="FF0000"/>
                </a:solidFill>
                <a:latin typeface="Arial" panose="020B0604020202020204" pitchFamily="34" charset="0"/>
                <a:cs typeface="Arial" panose="020B0604020202020204" pitchFamily="34" charset="0"/>
              </a:rPr>
              <a:t>Click 2</a:t>
            </a:r>
            <a:r>
              <a:rPr lang="en-GB" sz="1050" b="1" dirty="0">
                <a:latin typeface="Arial" panose="020B0604020202020204" pitchFamily="34" charset="0"/>
                <a:cs typeface="Arial" panose="020B0604020202020204" pitchFamily="34" charset="0"/>
              </a:rPr>
              <a:t> Respond</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Reassure the individual that they have taken the right step in sharing this information and they are not to blame.</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Be honest; never make promises to keep what you are being told confidential. If abuse is involved, you will need to tell someone.</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Tell them what you will do with the information they have shared, and that they will be kept informed.</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Do not introduce personal information from either your own experience or that of others.</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Do not investigate the matter any further for yourself, or approach the person about whom allegations may have been made.</a:t>
            </a:r>
          </a:p>
          <a:p>
            <a:endParaRPr lang="en-GB"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15864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4" name="Slide Number Placeholder 3"/>
          <p:cNvSpPr>
            <a:spLocks noGrp="1"/>
          </p:cNvSpPr>
          <p:nvPr>
            <p:ph type="sldNum" sz="quarter" idx="5"/>
          </p:nvPr>
        </p:nvSpPr>
        <p:spPr/>
        <p:txBody>
          <a:bodyPr/>
          <a:lstStyle/>
          <a:p>
            <a:fld id="{66F4B371-4ACA-4869-BFD6-D9FE3A03D2CE}" type="slidenum">
              <a:rPr lang="en-GB" smtClean="0"/>
              <a:t>64</a:t>
            </a:fld>
            <a:endParaRPr lang="en-GB"/>
          </a:p>
        </p:txBody>
      </p:sp>
    </p:spTree>
    <p:extLst>
      <p:ext uri="{BB962C8B-B14F-4D97-AF65-F5344CB8AC3E}">
        <p14:creationId xmlns:p14="http://schemas.microsoft.com/office/powerpoint/2010/main" val="8183625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16898-3DCE-5D53-67CC-A9DCBD969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12166-CD1B-0C1F-0AE8-667ACFA3BB10}"/>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D2CA7875-E4A2-29A1-F9FE-F194898D81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dirty="0">
                <a:latin typeface="Arial" panose="020B0604020202020204" pitchFamily="34" charset="0"/>
                <a:cs typeface="Arial" panose="020B0604020202020204" pitchFamily="34" charset="0"/>
              </a:rPr>
              <a:t>Correct answer appears on click</a:t>
            </a:r>
            <a:endParaRPr lang="en-US" sz="1050"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C4BCFF8-2791-36A3-C9E2-B54D0A69C392}"/>
              </a:ext>
            </a:extLst>
          </p:cNvPr>
          <p:cNvSpPr>
            <a:spLocks noGrp="1"/>
          </p:cNvSpPr>
          <p:nvPr>
            <p:ph type="sldNum" sz="quarter" idx="5"/>
          </p:nvPr>
        </p:nvSpPr>
        <p:spPr/>
        <p:txBody>
          <a:bodyPr/>
          <a:lstStyle/>
          <a:p>
            <a:fld id="{66F4B371-4ACA-4869-BFD6-D9FE3A03D2CE}" type="slidenum">
              <a:rPr lang="en-GB" smtClean="0"/>
              <a:t>65</a:t>
            </a:fld>
            <a:endParaRPr lang="en-GB"/>
          </a:p>
        </p:txBody>
      </p:sp>
    </p:spTree>
    <p:extLst>
      <p:ext uri="{BB962C8B-B14F-4D97-AF65-F5344CB8AC3E}">
        <p14:creationId xmlns:p14="http://schemas.microsoft.com/office/powerpoint/2010/main" val="27831434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BB122-0B2B-5E44-3296-2EDC5CAA5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3CE47-218E-08E1-852D-3F3279E404D4}"/>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6A22871C-E667-EABC-04C0-4E93B0A5866D}"/>
              </a:ext>
            </a:extLst>
          </p:cNvPr>
          <p:cNvSpPr>
            <a:spLocks noGrp="1"/>
          </p:cNvSpPr>
          <p:nvPr>
            <p:ph type="body" idx="1"/>
          </p:nvPr>
        </p:nvSpPr>
        <p:spPr/>
        <p:txBody>
          <a:bodyPr/>
          <a:lstStyle/>
          <a:p>
            <a:r>
              <a:rPr lang="en-GB" sz="1050" dirty="0">
                <a:latin typeface="Arial" panose="020B0604020202020204" pitchFamily="34" charset="0"/>
                <a:cs typeface="Arial" panose="020B0604020202020204" pitchFamily="34" charset="0"/>
              </a:rPr>
              <a:t>Correct answers appear on click</a:t>
            </a:r>
          </a:p>
        </p:txBody>
      </p:sp>
      <p:sp>
        <p:nvSpPr>
          <p:cNvPr id="4" name="Slide Number Placeholder 3">
            <a:extLst>
              <a:ext uri="{FF2B5EF4-FFF2-40B4-BE49-F238E27FC236}">
                <a16:creationId xmlns:a16="http://schemas.microsoft.com/office/drawing/2014/main" id="{15E902C7-3D85-5858-813A-E2B8C75F6EA1}"/>
              </a:ext>
            </a:extLst>
          </p:cNvPr>
          <p:cNvSpPr>
            <a:spLocks noGrp="1"/>
          </p:cNvSpPr>
          <p:nvPr>
            <p:ph type="sldNum" sz="quarter" idx="5"/>
          </p:nvPr>
        </p:nvSpPr>
        <p:spPr/>
        <p:txBody>
          <a:bodyPr/>
          <a:lstStyle/>
          <a:p>
            <a:fld id="{66F4B371-4ACA-4869-BFD6-D9FE3A03D2CE}" type="slidenum">
              <a:rPr lang="en-GB" smtClean="0"/>
              <a:t>66</a:t>
            </a:fld>
            <a:endParaRPr lang="en-GB"/>
          </a:p>
        </p:txBody>
      </p:sp>
    </p:spTree>
    <p:extLst>
      <p:ext uri="{BB962C8B-B14F-4D97-AF65-F5344CB8AC3E}">
        <p14:creationId xmlns:p14="http://schemas.microsoft.com/office/powerpoint/2010/main" val="36508364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E6DBC-EC59-F40E-4796-C3F9E0044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8D07F-579B-3DC7-FA9B-5F559A3F1AE7}"/>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660E06AB-DE1A-8EC0-D951-3BB385C4401E}"/>
              </a:ext>
            </a:extLst>
          </p:cNvPr>
          <p:cNvSpPr>
            <a:spLocks noGrp="1"/>
          </p:cNvSpPr>
          <p:nvPr>
            <p:ph type="body" idx="1"/>
          </p:nvPr>
        </p:nvSpPr>
        <p:spPr/>
        <p:txBody>
          <a:bodyPr/>
          <a:lstStyle/>
          <a:p>
            <a:r>
              <a:rPr lang="en-GB" sz="1050" i="0" dirty="0">
                <a:latin typeface="Arial" panose="020B0604020202020204" pitchFamily="34" charset="0"/>
                <a:cs typeface="Arial" panose="020B0604020202020204" pitchFamily="34" charset="0"/>
              </a:rPr>
              <a:t>Correct answers appear on click</a:t>
            </a:r>
          </a:p>
        </p:txBody>
      </p:sp>
      <p:sp>
        <p:nvSpPr>
          <p:cNvPr id="4" name="Slide Number Placeholder 3">
            <a:extLst>
              <a:ext uri="{FF2B5EF4-FFF2-40B4-BE49-F238E27FC236}">
                <a16:creationId xmlns:a16="http://schemas.microsoft.com/office/drawing/2014/main" id="{B24A0F79-5117-6DE3-D37B-CC6A46DB1E28}"/>
              </a:ext>
            </a:extLst>
          </p:cNvPr>
          <p:cNvSpPr>
            <a:spLocks noGrp="1"/>
          </p:cNvSpPr>
          <p:nvPr>
            <p:ph type="sldNum" sz="quarter" idx="5"/>
          </p:nvPr>
        </p:nvSpPr>
        <p:spPr/>
        <p:txBody>
          <a:bodyPr/>
          <a:lstStyle/>
          <a:p>
            <a:fld id="{66F4B371-4ACA-4869-BFD6-D9FE3A03D2CE}" type="slidenum">
              <a:rPr lang="en-GB" smtClean="0"/>
              <a:t>67</a:t>
            </a:fld>
            <a:endParaRPr lang="en-GB"/>
          </a:p>
        </p:txBody>
      </p:sp>
    </p:spTree>
    <p:extLst>
      <p:ext uri="{BB962C8B-B14F-4D97-AF65-F5344CB8AC3E}">
        <p14:creationId xmlns:p14="http://schemas.microsoft.com/office/powerpoint/2010/main" val="10777610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44DC8-5089-7DCC-2A1C-6E2A90811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4DA0D-D46D-41F1-7E8F-32F311F7CEDC}"/>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305BA2BE-E4AA-D5A4-2A06-9266BC7162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dirty="0">
                <a:latin typeface="Arial" panose="020B0604020202020204" pitchFamily="34" charset="0"/>
                <a:cs typeface="Arial" panose="020B0604020202020204" pitchFamily="34" charset="0"/>
              </a:rPr>
              <a:t>Correct answers appear on click</a:t>
            </a:r>
            <a:endParaRPr lang="en-US" sz="1050"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EF89B06-7CCA-13DF-4DE3-02BE43F6ADCD}"/>
              </a:ext>
            </a:extLst>
          </p:cNvPr>
          <p:cNvSpPr>
            <a:spLocks noGrp="1"/>
          </p:cNvSpPr>
          <p:nvPr>
            <p:ph type="sldNum" sz="quarter" idx="5"/>
          </p:nvPr>
        </p:nvSpPr>
        <p:spPr/>
        <p:txBody>
          <a:bodyPr/>
          <a:lstStyle/>
          <a:p>
            <a:fld id="{66F4B371-4ACA-4869-BFD6-D9FE3A03D2CE}" type="slidenum">
              <a:rPr lang="en-GB" smtClean="0"/>
              <a:t>68</a:t>
            </a:fld>
            <a:endParaRPr lang="en-GB"/>
          </a:p>
        </p:txBody>
      </p:sp>
    </p:spTree>
    <p:extLst>
      <p:ext uri="{BB962C8B-B14F-4D97-AF65-F5344CB8AC3E}">
        <p14:creationId xmlns:p14="http://schemas.microsoft.com/office/powerpoint/2010/main" val="23015702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96E28-83A2-ACE8-D609-D72F51061A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296E8-F3D4-9133-26D9-14EB57C3F590}"/>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24730E6F-9D03-A1AE-4F46-C2B86DDEC398}"/>
              </a:ext>
            </a:extLst>
          </p:cNvPr>
          <p:cNvSpPr>
            <a:spLocks noGrp="1"/>
          </p:cNvSpPr>
          <p:nvPr>
            <p:ph type="body" idx="1"/>
          </p:nvPr>
        </p:nvSpPr>
        <p:spPr/>
        <p:txBody>
          <a:bodyPr/>
          <a:lstStyle/>
          <a:p>
            <a:r>
              <a:rPr lang="en-GB" sz="1050" dirty="0">
                <a:latin typeface="Arial" panose="020B0604020202020204" pitchFamily="34" charset="0"/>
                <a:cs typeface="Arial" panose="020B0604020202020204" pitchFamily="34" charset="0"/>
              </a:rPr>
              <a:t>Correct answers appear on click</a:t>
            </a:r>
          </a:p>
          <a:p>
            <a:endParaRPr lang="en-GB" sz="1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0EAECB4-53A6-5011-B566-E94BF2681E18}"/>
              </a:ext>
            </a:extLst>
          </p:cNvPr>
          <p:cNvSpPr>
            <a:spLocks noGrp="1"/>
          </p:cNvSpPr>
          <p:nvPr>
            <p:ph type="sldNum" sz="quarter" idx="5"/>
          </p:nvPr>
        </p:nvSpPr>
        <p:spPr/>
        <p:txBody>
          <a:bodyPr/>
          <a:lstStyle/>
          <a:p>
            <a:fld id="{66F4B371-4ACA-4869-BFD6-D9FE3A03D2CE}" type="slidenum">
              <a:rPr lang="en-GB" smtClean="0"/>
              <a:t>69</a:t>
            </a:fld>
            <a:endParaRPr lang="en-GB"/>
          </a:p>
        </p:txBody>
      </p:sp>
    </p:spTree>
    <p:extLst>
      <p:ext uri="{BB962C8B-B14F-4D97-AF65-F5344CB8AC3E}">
        <p14:creationId xmlns:p14="http://schemas.microsoft.com/office/powerpoint/2010/main" val="1562701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Defining Domestic Abuse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 UK government’s definition of domestic abuse is as follows: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1" kern="1200" dirty="0">
                <a:solidFill>
                  <a:schemeClr val="tx1"/>
                </a:solidFill>
                <a:effectLst/>
                <a:latin typeface="Arial" panose="020B0604020202020204" pitchFamily="34" charset="0"/>
                <a:cs typeface="Arial" panose="020B0604020202020204" pitchFamily="34" charset="0"/>
              </a:rPr>
              <a:t>“Any incident or pattern of incidents of controlling, coercive, threatening behaviour, violence or abuse between those aged 16 or over who are, or have been, intimate partners or family members regardless of gender or sexuality. The abuse can encompass, but is not limited to, psychological, physical, sexual, financial or emotional abuse.”</a:t>
            </a:r>
          </a:p>
          <a:p>
            <a:endParaRPr lang="en-GB" sz="1050" b="0" i="0" kern="1200" dirty="0">
              <a:solidFill>
                <a:schemeClr val="tx1"/>
              </a:solidFill>
              <a:effectLst/>
              <a:latin typeface="Arial" panose="020B0604020202020204" pitchFamily="34" charset="0"/>
              <a:cs typeface="Arial" panose="020B0604020202020204" pitchFamily="34" charset="0"/>
            </a:endParaRPr>
          </a:p>
          <a:p>
            <a:pPr algn="r"/>
            <a:r>
              <a:rPr lang="en-GB" sz="1050" b="0" i="0" kern="1200" dirty="0">
                <a:solidFill>
                  <a:schemeClr val="tx1"/>
                </a:solidFill>
                <a:effectLst/>
                <a:latin typeface="Arial" panose="020B0604020202020204" pitchFamily="34" charset="0"/>
                <a:cs typeface="Arial" panose="020B0604020202020204" pitchFamily="34" charset="0"/>
              </a:rPr>
              <a:t>Domestic Abuse Act 2021</a:t>
            </a:r>
          </a:p>
          <a:p>
            <a:endParaRPr lang="en-GB" sz="1050" b="0" i="0" kern="1200" dirty="0">
              <a:solidFill>
                <a:schemeClr val="tx1"/>
              </a:solidFill>
              <a:effectLst/>
              <a:latin typeface="Arial" panose="020B0604020202020204" pitchFamily="34" charset="0"/>
              <a:cs typeface="Arial" panose="020B0604020202020204" pitchFamily="34" charset="0"/>
            </a:endParaRP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Within this definition, ‘family members’ are defined as: mother, father, son, daughter, brother, sister and grandparents, whether or not directly related, in-laws or step-family.</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So, in addition to common assumptions (both about the context and the perpetrator), this also includes:</a:t>
            </a:r>
          </a:p>
          <a:p>
            <a:endParaRPr lang="en-GB" sz="1050"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Any type of romantic, sexual, or marital relationship where one party is abused by the other, whether it be within the same household or not.</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Any situation where a child over the age of 16 is subjecting any other family member over the age of 16 (including a parent or guardian) to abuse.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Any situation that includes so-called ‘honour’-based violence, female genital mutilation (FGM), or forced marriage.</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is important to recognise that anybody can be a victim or a perpetrator of domestic abuse.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Now let’s unpack some of the key features of this definition.</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7</a:t>
            </a:fld>
            <a:endParaRPr lang="en-GB" dirty="0"/>
          </a:p>
        </p:txBody>
      </p:sp>
    </p:spTree>
    <p:extLst>
      <p:ext uri="{BB962C8B-B14F-4D97-AF65-F5344CB8AC3E}">
        <p14:creationId xmlns:p14="http://schemas.microsoft.com/office/powerpoint/2010/main" val="15036743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51770-14F4-64EF-E8B5-233CA41AD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E6068-B8FF-C99A-9F43-A085D3B7610A}"/>
              </a:ext>
            </a:extLst>
          </p:cNvPr>
          <p:cNvSpPr>
            <a:spLocks noGrp="1" noRot="1" noChangeAspect="1"/>
          </p:cNvSpPr>
          <p:nvPr>
            <p:ph type="sldImg"/>
          </p:nvPr>
        </p:nvSpPr>
        <p:spPr>
          <a:xfrm>
            <a:off x="82550" y="473075"/>
            <a:ext cx="4114800" cy="2314575"/>
          </a:xfrm>
        </p:spPr>
      </p:sp>
      <p:sp>
        <p:nvSpPr>
          <p:cNvPr id="3" name="Notes Placeholder 2">
            <a:extLst>
              <a:ext uri="{FF2B5EF4-FFF2-40B4-BE49-F238E27FC236}">
                <a16:creationId xmlns:a16="http://schemas.microsoft.com/office/drawing/2014/main" id="{53E5A388-18AC-44DC-A09D-BCE016BF0E9B}"/>
              </a:ext>
            </a:extLst>
          </p:cNvPr>
          <p:cNvSpPr>
            <a:spLocks noGrp="1"/>
          </p:cNvSpPr>
          <p:nvPr>
            <p:ph type="body" idx="1"/>
          </p:nvPr>
        </p:nvSpPr>
        <p:spPr/>
        <p:txBody>
          <a:bodyPr/>
          <a:lstStyle/>
          <a:p>
            <a:r>
              <a:rPr lang="en-GB" sz="1050" dirty="0">
                <a:latin typeface="Arial" panose="020B0604020202020204" pitchFamily="34" charset="0"/>
                <a:cs typeface="Arial" panose="020B0604020202020204" pitchFamily="34" charset="0"/>
              </a:rPr>
              <a:t>Correct answers appear on click</a:t>
            </a:r>
            <a:endParaRPr lang="en-GB" sz="1050" i="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A8A8068-AFD6-0D9B-C3C0-E8180A21997F}"/>
              </a:ext>
            </a:extLst>
          </p:cNvPr>
          <p:cNvSpPr>
            <a:spLocks noGrp="1"/>
          </p:cNvSpPr>
          <p:nvPr>
            <p:ph type="sldNum" sz="quarter" idx="5"/>
          </p:nvPr>
        </p:nvSpPr>
        <p:spPr/>
        <p:txBody>
          <a:bodyPr/>
          <a:lstStyle/>
          <a:p>
            <a:fld id="{66F4B371-4ACA-4869-BFD6-D9FE3A03D2CE}" type="slidenum">
              <a:rPr lang="en-GB" smtClean="0"/>
              <a:t>70</a:t>
            </a:fld>
            <a:endParaRPr lang="en-GB"/>
          </a:p>
        </p:txBody>
      </p:sp>
    </p:spTree>
    <p:extLst>
      <p:ext uri="{BB962C8B-B14F-4D97-AF65-F5344CB8AC3E}">
        <p14:creationId xmlns:p14="http://schemas.microsoft.com/office/powerpoint/2010/main" val="32674454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Summary and Conclusions</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this course we have:</a:t>
            </a:r>
          </a:p>
          <a:p>
            <a:endParaRPr lang="en-GB" sz="1050"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Defined domestic abuse and explored a range of situations that are included in its scope.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Recognised the scale of domestic abuse, who is affected and why it occurs.</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Recognised the signs and patterns of domestic abuse, and why removing themselves from abusive relationships is difficult for victims/survivors.</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Identified the unique challenges present in Christian communities in engaging with domestic abuse.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Applied a clear process in response to concerns about domestic abuse.</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Identified some steps Christian communities can take to respond effectively to domestic abuse.</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71</a:t>
            </a:fld>
            <a:endParaRPr lang="en-GB"/>
          </a:p>
        </p:txBody>
      </p:sp>
    </p:spTree>
    <p:extLst>
      <p:ext uri="{BB962C8B-B14F-4D97-AF65-F5344CB8AC3E}">
        <p14:creationId xmlns:p14="http://schemas.microsoft.com/office/powerpoint/2010/main" val="106466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Children and Young People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Under the Domestic Abuse Act 2021, young people aged 16 and over can legally be recognised as victims or perpetrators of domestic abuse within their own relationships.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However, the Children Act 1989 still classifies anyone under the age of 18 as a child.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This means that if a 16 or 17 year old is in an abusive relationship, they are not only experiencing domestic abuse but are also considered a child in need of protection. As a result, such situations must be treated as both a domestic abuse issue and a child safeguarding concern, ensuring the young person receives the appropriate support and intervention.</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Additionally, all children who live in a home where domestic abuse takes place are also regarded as victims - even if the abuse is not directed at them.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 Adoption and Children Act 2002 updated the definition of "harm" in the Children Act to reflect this. It clarifies that when a child sees or hears someone else being abused, it can damage their health or development -and this is also recognised as harm.</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Therefore, children can be victims of domestic abuse either as direct recipients of the abuse or as witnesses to it. </a:t>
            </a:r>
          </a:p>
          <a:p>
            <a:endParaRPr lang="en-GB" sz="1050" dirty="0">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either case, there are serious risks of significant harm to both children and young people.</a:t>
            </a:r>
          </a:p>
          <a:p>
            <a:endParaRPr lang="en-GB" dirty="0"/>
          </a:p>
        </p:txBody>
      </p:sp>
      <p:sp>
        <p:nvSpPr>
          <p:cNvPr id="4" name="Slide Number Placeholder 3"/>
          <p:cNvSpPr>
            <a:spLocks noGrp="1"/>
          </p:cNvSpPr>
          <p:nvPr>
            <p:ph type="sldNum" sz="quarter" idx="5"/>
          </p:nvPr>
        </p:nvSpPr>
        <p:spPr/>
        <p:txBody>
          <a:bodyPr/>
          <a:lstStyle/>
          <a:p>
            <a:fld id="{66F4B371-4ACA-4869-BFD6-D9FE3A03D2CE}" type="slidenum">
              <a:rPr lang="en-GB" smtClean="0"/>
              <a:t>8</a:t>
            </a:fld>
            <a:endParaRPr lang="en-GB" dirty="0"/>
          </a:p>
        </p:txBody>
      </p:sp>
    </p:spTree>
    <p:extLst>
      <p:ext uri="{BB962C8B-B14F-4D97-AF65-F5344CB8AC3E}">
        <p14:creationId xmlns:p14="http://schemas.microsoft.com/office/powerpoint/2010/main" val="1708806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473075"/>
            <a:ext cx="4114800" cy="2314575"/>
          </a:xfrm>
        </p:spPr>
      </p:sp>
      <p:sp>
        <p:nvSpPr>
          <p:cNvPr id="3" name="Notes Placeholder 2"/>
          <p:cNvSpPr>
            <a:spLocks noGrp="1"/>
          </p:cNvSpPr>
          <p:nvPr>
            <p:ph type="body" idx="1"/>
          </p:nvPr>
        </p:nvSpPr>
        <p:spPr/>
        <p:txBody>
          <a:bodyPr/>
          <a:lstStyle/>
          <a:p>
            <a:r>
              <a:rPr lang="en-GB" sz="1050" b="1" i="0" kern="1200" dirty="0">
                <a:solidFill>
                  <a:schemeClr val="tx1"/>
                </a:solidFill>
                <a:effectLst/>
                <a:latin typeface="Arial" panose="020B0604020202020204" pitchFamily="34" charset="0"/>
                <a:cs typeface="Arial" panose="020B0604020202020204" pitchFamily="34" charset="0"/>
              </a:rPr>
              <a:t>Understanding Coercion and Control</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In 2015, the government created a new offence: Coercive or Controlling Behaviour.</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Controlling behaviour refers to a range of acts designed to make a person subordinate and/or dependent by isolating them from sources of support, exploiting their resources and capacities for personal gain, depriving them of the means needed for independence, resistance, and escape, and regulating their everyday behaviour.</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Coercive behaviour involves an act or a pattern of acts such as assault, threats, humiliation, intimidation, or other abuse used to harm, punish, or frighten the victim.</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As stated in the UK government’s definition of abuse, these offences are always a component of domestic abuse.</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Coercive control is a term used to describe extreme psychological and emotional abuse, where the victim feels isolated, intimidated, and fearful.</a:t>
            </a:r>
          </a:p>
          <a:p>
            <a:endParaRPr lang="en-GB" sz="1050" b="0" i="0" kern="1200" dirty="0">
              <a:solidFill>
                <a:schemeClr val="tx1"/>
              </a:solidFill>
              <a:effectLst/>
              <a:latin typeface="Arial" panose="020B0604020202020204" pitchFamily="34" charset="0"/>
              <a:cs typeface="Arial" panose="020B0604020202020204" pitchFamily="34" charset="0"/>
            </a:endParaRPr>
          </a:p>
          <a:p>
            <a:r>
              <a:rPr lang="en-GB" sz="1050" b="0" i="0" kern="1200" dirty="0">
                <a:solidFill>
                  <a:schemeClr val="tx1"/>
                </a:solidFill>
                <a:effectLst/>
                <a:latin typeface="Arial" panose="020B0604020202020204" pitchFamily="34" charset="0"/>
                <a:cs typeface="Arial" panose="020B0604020202020204" pitchFamily="34" charset="0"/>
              </a:rPr>
              <a:t>It can include:</a:t>
            </a:r>
          </a:p>
          <a:p>
            <a:endParaRPr lang="en-GB" sz="1050"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Making unreasonable demands</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Monitoring their whereabouts using GPS and constantly checking up on them</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Isolating them from friends and family</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Putting them down in front of others</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Forcing them to commit crimes</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Threatening them, their family, or pets</a:t>
            </a:r>
          </a:p>
          <a:p>
            <a:pPr marL="171450" indent="-171450">
              <a:buFont typeface="Arial" panose="020B0604020202020204" pitchFamily="34" charset="0"/>
              <a:buChar char="•"/>
            </a:pPr>
            <a:r>
              <a:rPr lang="en-GB" sz="1050" b="0" i="0" kern="1200" dirty="0">
                <a:solidFill>
                  <a:schemeClr val="tx1"/>
                </a:solidFill>
                <a:effectLst/>
                <a:latin typeface="Arial" panose="020B0604020202020204" pitchFamily="34" charset="0"/>
                <a:cs typeface="Arial" panose="020B0604020202020204" pitchFamily="34" charset="0"/>
              </a:rPr>
              <a:t>Stalking behaviours</a:t>
            </a:r>
          </a:p>
          <a:p>
            <a:endParaRPr lang="en-GB"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F4B371-4ACA-4869-BFD6-D9FE3A03D2CE}" type="slidenum">
              <a:rPr lang="en-GB" smtClean="0"/>
              <a:t>9</a:t>
            </a:fld>
            <a:endParaRPr lang="en-GB" dirty="0"/>
          </a:p>
        </p:txBody>
      </p:sp>
    </p:spTree>
    <p:extLst>
      <p:ext uri="{BB962C8B-B14F-4D97-AF65-F5344CB8AC3E}">
        <p14:creationId xmlns:p14="http://schemas.microsoft.com/office/powerpoint/2010/main" val="3073143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3717-5876-56D0-B6CF-CF25CECFC57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B65569D-D327-BB9C-DA09-B0BC197ED9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E63D270-F2FD-6111-B60E-F1BA4EBAA193}"/>
              </a:ext>
            </a:extLst>
          </p:cNvPr>
          <p:cNvSpPr>
            <a:spLocks noGrp="1"/>
          </p:cNvSpPr>
          <p:nvPr>
            <p:ph type="dt" sz="half" idx="10"/>
          </p:nvPr>
        </p:nvSpPr>
        <p:spPr/>
        <p:txBody>
          <a:bodyPr/>
          <a:lstStyle/>
          <a:p>
            <a:fld id="{7788AB35-E666-44A5-9154-904C810FDBDC}" type="datetimeFigureOut">
              <a:rPr lang="en-GB" smtClean="0"/>
              <a:t>24/09/2025</a:t>
            </a:fld>
            <a:endParaRPr lang="en-GB"/>
          </a:p>
        </p:txBody>
      </p:sp>
      <p:sp>
        <p:nvSpPr>
          <p:cNvPr id="5" name="Footer Placeholder 4">
            <a:extLst>
              <a:ext uri="{FF2B5EF4-FFF2-40B4-BE49-F238E27FC236}">
                <a16:creationId xmlns:a16="http://schemas.microsoft.com/office/drawing/2014/main" id="{A85F8D64-678A-F5CF-F0BA-34AB740BD6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C3E02C-1536-206B-8025-CBD95BA87B98}"/>
              </a:ext>
            </a:extLst>
          </p:cNvPr>
          <p:cNvSpPr>
            <a:spLocks noGrp="1"/>
          </p:cNvSpPr>
          <p:nvPr>
            <p:ph type="sldNum" sz="quarter" idx="12"/>
          </p:nvPr>
        </p:nvSpPr>
        <p:spPr/>
        <p:txBody>
          <a:bodyPr/>
          <a:lstStyle/>
          <a:p>
            <a:fld id="{38D07AE8-3872-4F07-954A-5BC91678B42F}" type="slidenum">
              <a:rPr lang="en-GB" smtClean="0"/>
              <a:t>‹#›</a:t>
            </a:fld>
            <a:endParaRPr lang="en-GB"/>
          </a:p>
        </p:txBody>
      </p:sp>
    </p:spTree>
    <p:extLst>
      <p:ext uri="{BB962C8B-B14F-4D97-AF65-F5344CB8AC3E}">
        <p14:creationId xmlns:p14="http://schemas.microsoft.com/office/powerpoint/2010/main" val="4270993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A8A15-6C71-385E-4B52-66EB7109FC7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6C7F4DD-AF98-0AD8-4B52-2B807711FE9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AF5A30E-44B9-6446-B5E6-C99CBA20FB56}"/>
              </a:ext>
            </a:extLst>
          </p:cNvPr>
          <p:cNvSpPr>
            <a:spLocks noGrp="1"/>
          </p:cNvSpPr>
          <p:nvPr>
            <p:ph type="dt" sz="half" idx="10"/>
          </p:nvPr>
        </p:nvSpPr>
        <p:spPr/>
        <p:txBody>
          <a:bodyPr/>
          <a:lstStyle/>
          <a:p>
            <a:fld id="{7788AB35-E666-44A5-9154-904C810FDBDC}" type="datetimeFigureOut">
              <a:rPr lang="en-GB" smtClean="0"/>
              <a:t>24/09/2025</a:t>
            </a:fld>
            <a:endParaRPr lang="en-GB"/>
          </a:p>
        </p:txBody>
      </p:sp>
      <p:sp>
        <p:nvSpPr>
          <p:cNvPr id="5" name="Footer Placeholder 4">
            <a:extLst>
              <a:ext uri="{FF2B5EF4-FFF2-40B4-BE49-F238E27FC236}">
                <a16:creationId xmlns:a16="http://schemas.microsoft.com/office/drawing/2014/main" id="{3F892E79-A972-76A0-B4EF-FEABD54283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4999C4-41F0-5E5C-563D-4244CDCB5E08}"/>
              </a:ext>
            </a:extLst>
          </p:cNvPr>
          <p:cNvSpPr>
            <a:spLocks noGrp="1"/>
          </p:cNvSpPr>
          <p:nvPr>
            <p:ph type="sldNum" sz="quarter" idx="12"/>
          </p:nvPr>
        </p:nvSpPr>
        <p:spPr/>
        <p:txBody>
          <a:bodyPr/>
          <a:lstStyle/>
          <a:p>
            <a:fld id="{38D07AE8-3872-4F07-954A-5BC91678B42F}" type="slidenum">
              <a:rPr lang="en-GB" smtClean="0"/>
              <a:t>‹#›</a:t>
            </a:fld>
            <a:endParaRPr lang="en-GB"/>
          </a:p>
        </p:txBody>
      </p:sp>
    </p:spTree>
    <p:extLst>
      <p:ext uri="{BB962C8B-B14F-4D97-AF65-F5344CB8AC3E}">
        <p14:creationId xmlns:p14="http://schemas.microsoft.com/office/powerpoint/2010/main" val="382850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4F2A23-52C6-F427-45A3-12E85E0454A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C8B7734-FA96-6DC9-6D3C-8DF2D46B977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CD641CD-E4BC-12A1-CFFF-740A0A535879}"/>
              </a:ext>
            </a:extLst>
          </p:cNvPr>
          <p:cNvSpPr>
            <a:spLocks noGrp="1"/>
          </p:cNvSpPr>
          <p:nvPr>
            <p:ph type="dt" sz="half" idx="10"/>
          </p:nvPr>
        </p:nvSpPr>
        <p:spPr/>
        <p:txBody>
          <a:bodyPr/>
          <a:lstStyle/>
          <a:p>
            <a:fld id="{7788AB35-E666-44A5-9154-904C810FDBDC}" type="datetimeFigureOut">
              <a:rPr lang="en-GB" smtClean="0"/>
              <a:t>24/09/2025</a:t>
            </a:fld>
            <a:endParaRPr lang="en-GB"/>
          </a:p>
        </p:txBody>
      </p:sp>
      <p:sp>
        <p:nvSpPr>
          <p:cNvPr id="5" name="Footer Placeholder 4">
            <a:extLst>
              <a:ext uri="{FF2B5EF4-FFF2-40B4-BE49-F238E27FC236}">
                <a16:creationId xmlns:a16="http://schemas.microsoft.com/office/drawing/2014/main" id="{5EBFCACA-BD80-118E-9B91-9D54E09594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D838FA-8ABA-C2F1-429C-C697A708B7F9}"/>
              </a:ext>
            </a:extLst>
          </p:cNvPr>
          <p:cNvSpPr>
            <a:spLocks noGrp="1"/>
          </p:cNvSpPr>
          <p:nvPr>
            <p:ph type="sldNum" sz="quarter" idx="12"/>
          </p:nvPr>
        </p:nvSpPr>
        <p:spPr/>
        <p:txBody>
          <a:bodyPr/>
          <a:lstStyle/>
          <a:p>
            <a:fld id="{38D07AE8-3872-4F07-954A-5BC91678B42F}" type="slidenum">
              <a:rPr lang="en-GB" smtClean="0"/>
              <a:t>‹#›</a:t>
            </a:fld>
            <a:endParaRPr lang="en-GB"/>
          </a:p>
        </p:txBody>
      </p:sp>
    </p:spTree>
    <p:extLst>
      <p:ext uri="{BB962C8B-B14F-4D97-AF65-F5344CB8AC3E}">
        <p14:creationId xmlns:p14="http://schemas.microsoft.com/office/powerpoint/2010/main" val="3344698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336494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468201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108074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341073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790777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410315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872074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778116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5FBE-4254-B632-B89D-7139F190479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73B2930-4E47-124C-DE5A-E5C09D89C4F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DC7D224-C0E7-6E8B-69B6-50206BF11AA5}"/>
              </a:ext>
            </a:extLst>
          </p:cNvPr>
          <p:cNvSpPr>
            <a:spLocks noGrp="1"/>
          </p:cNvSpPr>
          <p:nvPr>
            <p:ph type="dt" sz="half" idx="10"/>
          </p:nvPr>
        </p:nvSpPr>
        <p:spPr/>
        <p:txBody>
          <a:bodyPr/>
          <a:lstStyle/>
          <a:p>
            <a:fld id="{7788AB35-E666-44A5-9154-904C810FDBDC}" type="datetimeFigureOut">
              <a:rPr lang="en-GB" smtClean="0"/>
              <a:t>24/09/2025</a:t>
            </a:fld>
            <a:endParaRPr lang="en-GB"/>
          </a:p>
        </p:txBody>
      </p:sp>
      <p:sp>
        <p:nvSpPr>
          <p:cNvPr id="5" name="Footer Placeholder 4">
            <a:extLst>
              <a:ext uri="{FF2B5EF4-FFF2-40B4-BE49-F238E27FC236}">
                <a16:creationId xmlns:a16="http://schemas.microsoft.com/office/drawing/2014/main" id="{F434A99F-20EF-0DD6-0285-09911D890F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6167ED-EB4D-8084-B3F1-1CE1614EDF56}"/>
              </a:ext>
            </a:extLst>
          </p:cNvPr>
          <p:cNvSpPr>
            <a:spLocks noGrp="1"/>
          </p:cNvSpPr>
          <p:nvPr>
            <p:ph type="sldNum" sz="quarter" idx="12"/>
          </p:nvPr>
        </p:nvSpPr>
        <p:spPr/>
        <p:txBody>
          <a:bodyPr/>
          <a:lstStyle/>
          <a:p>
            <a:fld id="{38D07AE8-3872-4F07-954A-5BC91678B42F}" type="slidenum">
              <a:rPr lang="en-GB" smtClean="0"/>
              <a:t>‹#›</a:t>
            </a:fld>
            <a:endParaRPr lang="en-GB"/>
          </a:p>
        </p:txBody>
      </p:sp>
    </p:spTree>
    <p:extLst>
      <p:ext uri="{BB962C8B-B14F-4D97-AF65-F5344CB8AC3E}">
        <p14:creationId xmlns:p14="http://schemas.microsoft.com/office/powerpoint/2010/main" val="2558706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883024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6393008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946279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633144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91316887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909867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BB5985-8252-49C3-8A05-EF9B8974E5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012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845588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101672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042072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AB61E-4849-0B25-E5D6-FAE9B57344F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B530A7A-5F16-0EAB-0147-420359D33E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F3B8606-CAFB-0015-D0F0-22031F1814DE}"/>
              </a:ext>
            </a:extLst>
          </p:cNvPr>
          <p:cNvSpPr>
            <a:spLocks noGrp="1"/>
          </p:cNvSpPr>
          <p:nvPr>
            <p:ph type="dt" sz="half" idx="10"/>
          </p:nvPr>
        </p:nvSpPr>
        <p:spPr/>
        <p:txBody>
          <a:bodyPr/>
          <a:lstStyle/>
          <a:p>
            <a:fld id="{7788AB35-E666-44A5-9154-904C810FDBDC}" type="datetimeFigureOut">
              <a:rPr lang="en-GB" smtClean="0"/>
              <a:t>24/09/2025</a:t>
            </a:fld>
            <a:endParaRPr lang="en-GB"/>
          </a:p>
        </p:txBody>
      </p:sp>
      <p:sp>
        <p:nvSpPr>
          <p:cNvPr id="5" name="Footer Placeholder 4">
            <a:extLst>
              <a:ext uri="{FF2B5EF4-FFF2-40B4-BE49-F238E27FC236}">
                <a16:creationId xmlns:a16="http://schemas.microsoft.com/office/drawing/2014/main" id="{EE746136-3EEF-3055-E583-8B3047016E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870A76-35CF-844C-29CA-6F8BB3B587E4}"/>
              </a:ext>
            </a:extLst>
          </p:cNvPr>
          <p:cNvSpPr>
            <a:spLocks noGrp="1"/>
          </p:cNvSpPr>
          <p:nvPr>
            <p:ph type="sldNum" sz="quarter" idx="12"/>
          </p:nvPr>
        </p:nvSpPr>
        <p:spPr/>
        <p:txBody>
          <a:bodyPr/>
          <a:lstStyle/>
          <a:p>
            <a:fld id="{38D07AE8-3872-4F07-954A-5BC91678B42F}" type="slidenum">
              <a:rPr lang="en-GB" smtClean="0"/>
              <a:t>‹#›</a:t>
            </a:fld>
            <a:endParaRPr lang="en-GB"/>
          </a:p>
        </p:txBody>
      </p:sp>
    </p:spTree>
    <p:extLst>
      <p:ext uri="{BB962C8B-B14F-4D97-AF65-F5344CB8AC3E}">
        <p14:creationId xmlns:p14="http://schemas.microsoft.com/office/powerpoint/2010/main" val="628760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218381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953254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183575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343786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146203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220621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303992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242028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405251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648006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C1F02-3068-111A-5627-E5CEEA0998E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8A65FE0-863A-021D-B43E-5BE4FD96852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BE991DD-954C-3B8F-144B-BFB7FA8FDFF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24AAFAE-C63A-E243-D2AB-727F81ADE103}"/>
              </a:ext>
            </a:extLst>
          </p:cNvPr>
          <p:cNvSpPr>
            <a:spLocks noGrp="1"/>
          </p:cNvSpPr>
          <p:nvPr>
            <p:ph type="dt" sz="half" idx="10"/>
          </p:nvPr>
        </p:nvSpPr>
        <p:spPr/>
        <p:txBody>
          <a:bodyPr/>
          <a:lstStyle/>
          <a:p>
            <a:fld id="{7788AB35-E666-44A5-9154-904C810FDBDC}" type="datetimeFigureOut">
              <a:rPr lang="en-GB" smtClean="0"/>
              <a:t>24/09/2025</a:t>
            </a:fld>
            <a:endParaRPr lang="en-GB"/>
          </a:p>
        </p:txBody>
      </p:sp>
      <p:sp>
        <p:nvSpPr>
          <p:cNvPr id="6" name="Footer Placeholder 5">
            <a:extLst>
              <a:ext uri="{FF2B5EF4-FFF2-40B4-BE49-F238E27FC236}">
                <a16:creationId xmlns:a16="http://schemas.microsoft.com/office/drawing/2014/main" id="{C876E4E3-2D77-466B-E9AC-379A4EBDC9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487A4D-09FF-0FE1-89A7-04BC8CEBA8EE}"/>
              </a:ext>
            </a:extLst>
          </p:cNvPr>
          <p:cNvSpPr>
            <a:spLocks noGrp="1"/>
          </p:cNvSpPr>
          <p:nvPr>
            <p:ph type="sldNum" sz="quarter" idx="12"/>
          </p:nvPr>
        </p:nvSpPr>
        <p:spPr/>
        <p:txBody>
          <a:bodyPr/>
          <a:lstStyle/>
          <a:p>
            <a:fld id="{38D07AE8-3872-4F07-954A-5BC91678B42F}" type="slidenum">
              <a:rPr lang="en-GB" smtClean="0"/>
              <a:t>‹#›</a:t>
            </a:fld>
            <a:endParaRPr lang="en-GB"/>
          </a:p>
        </p:txBody>
      </p:sp>
    </p:spTree>
    <p:extLst>
      <p:ext uri="{BB962C8B-B14F-4D97-AF65-F5344CB8AC3E}">
        <p14:creationId xmlns:p14="http://schemas.microsoft.com/office/powerpoint/2010/main" val="17058093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53477760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738305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BB5985-8252-49C3-8A05-EF9B8974E5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66716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C31F-68C7-C04C-7482-06167BEF9FF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BAC5C0F-7E38-9199-76B8-27F5BDEF43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206E6D1-DBB1-E1B5-FFE8-8E3BC8368C6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0775A03-376E-D0CB-DEF9-C0F1EB2E42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92A2BD8-121A-4719-D2F1-77333AAC59B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B423666-5403-B141-849D-8FBE5E1A0DA2}"/>
              </a:ext>
            </a:extLst>
          </p:cNvPr>
          <p:cNvSpPr>
            <a:spLocks noGrp="1"/>
          </p:cNvSpPr>
          <p:nvPr>
            <p:ph type="dt" sz="half" idx="10"/>
          </p:nvPr>
        </p:nvSpPr>
        <p:spPr/>
        <p:txBody>
          <a:bodyPr/>
          <a:lstStyle/>
          <a:p>
            <a:fld id="{7788AB35-E666-44A5-9154-904C810FDBDC}" type="datetimeFigureOut">
              <a:rPr lang="en-GB" smtClean="0"/>
              <a:t>24/09/2025</a:t>
            </a:fld>
            <a:endParaRPr lang="en-GB"/>
          </a:p>
        </p:txBody>
      </p:sp>
      <p:sp>
        <p:nvSpPr>
          <p:cNvPr id="8" name="Footer Placeholder 7">
            <a:extLst>
              <a:ext uri="{FF2B5EF4-FFF2-40B4-BE49-F238E27FC236}">
                <a16:creationId xmlns:a16="http://schemas.microsoft.com/office/drawing/2014/main" id="{9F67C016-1E16-E4EB-BEE7-B11D9E63BC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174CD1-0762-B42F-9BB3-E2F66FD8990C}"/>
              </a:ext>
            </a:extLst>
          </p:cNvPr>
          <p:cNvSpPr>
            <a:spLocks noGrp="1"/>
          </p:cNvSpPr>
          <p:nvPr>
            <p:ph type="sldNum" sz="quarter" idx="12"/>
          </p:nvPr>
        </p:nvSpPr>
        <p:spPr/>
        <p:txBody>
          <a:bodyPr/>
          <a:lstStyle/>
          <a:p>
            <a:fld id="{38D07AE8-3872-4F07-954A-5BC91678B42F}" type="slidenum">
              <a:rPr lang="en-GB" smtClean="0"/>
              <a:t>‹#›</a:t>
            </a:fld>
            <a:endParaRPr lang="en-GB"/>
          </a:p>
        </p:txBody>
      </p:sp>
    </p:spTree>
    <p:extLst>
      <p:ext uri="{BB962C8B-B14F-4D97-AF65-F5344CB8AC3E}">
        <p14:creationId xmlns:p14="http://schemas.microsoft.com/office/powerpoint/2010/main" val="2806321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B223-5DE8-3FDD-8601-4CD84A9854C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57CDD03-9087-E05F-1FF6-9C1E93A579DE}"/>
              </a:ext>
            </a:extLst>
          </p:cNvPr>
          <p:cNvSpPr>
            <a:spLocks noGrp="1"/>
          </p:cNvSpPr>
          <p:nvPr>
            <p:ph type="dt" sz="half" idx="10"/>
          </p:nvPr>
        </p:nvSpPr>
        <p:spPr/>
        <p:txBody>
          <a:bodyPr/>
          <a:lstStyle/>
          <a:p>
            <a:fld id="{7788AB35-E666-44A5-9154-904C810FDBDC}" type="datetimeFigureOut">
              <a:rPr lang="en-GB" smtClean="0"/>
              <a:t>24/09/2025</a:t>
            </a:fld>
            <a:endParaRPr lang="en-GB"/>
          </a:p>
        </p:txBody>
      </p:sp>
      <p:sp>
        <p:nvSpPr>
          <p:cNvPr id="4" name="Footer Placeholder 3">
            <a:extLst>
              <a:ext uri="{FF2B5EF4-FFF2-40B4-BE49-F238E27FC236}">
                <a16:creationId xmlns:a16="http://schemas.microsoft.com/office/drawing/2014/main" id="{25B2A2A6-9FE3-0755-A616-F979B3DB5F3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BA8C25-5E01-DA0A-32DA-6C4715B3A438}"/>
              </a:ext>
            </a:extLst>
          </p:cNvPr>
          <p:cNvSpPr>
            <a:spLocks noGrp="1"/>
          </p:cNvSpPr>
          <p:nvPr>
            <p:ph type="sldNum" sz="quarter" idx="12"/>
          </p:nvPr>
        </p:nvSpPr>
        <p:spPr/>
        <p:txBody>
          <a:bodyPr/>
          <a:lstStyle/>
          <a:p>
            <a:fld id="{38D07AE8-3872-4F07-954A-5BC91678B42F}" type="slidenum">
              <a:rPr lang="en-GB" smtClean="0"/>
              <a:t>‹#›</a:t>
            </a:fld>
            <a:endParaRPr lang="en-GB"/>
          </a:p>
        </p:txBody>
      </p:sp>
    </p:spTree>
    <p:extLst>
      <p:ext uri="{BB962C8B-B14F-4D97-AF65-F5344CB8AC3E}">
        <p14:creationId xmlns:p14="http://schemas.microsoft.com/office/powerpoint/2010/main" val="680082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55A5F2-1437-1BBF-E408-A9FFB6FEA490}"/>
              </a:ext>
            </a:extLst>
          </p:cNvPr>
          <p:cNvSpPr>
            <a:spLocks noGrp="1"/>
          </p:cNvSpPr>
          <p:nvPr>
            <p:ph type="dt" sz="half" idx="10"/>
          </p:nvPr>
        </p:nvSpPr>
        <p:spPr/>
        <p:txBody>
          <a:bodyPr/>
          <a:lstStyle/>
          <a:p>
            <a:fld id="{7788AB35-E666-44A5-9154-904C810FDBDC}" type="datetimeFigureOut">
              <a:rPr lang="en-GB" smtClean="0"/>
              <a:t>24/09/2025</a:t>
            </a:fld>
            <a:endParaRPr lang="en-GB"/>
          </a:p>
        </p:txBody>
      </p:sp>
      <p:sp>
        <p:nvSpPr>
          <p:cNvPr id="3" name="Footer Placeholder 2">
            <a:extLst>
              <a:ext uri="{FF2B5EF4-FFF2-40B4-BE49-F238E27FC236}">
                <a16:creationId xmlns:a16="http://schemas.microsoft.com/office/drawing/2014/main" id="{75206A72-CE93-37D7-9433-4BA8DCA02E8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BED6174-DA6F-59B7-3DD8-482188AB0256}"/>
              </a:ext>
            </a:extLst>
          </p:cNvPr>
          <p:cNvSpPr>
            <a:spLocks noGrp="1"/>
          </p:cNvSpPr>
          <p:nvPr>
            <p:ph type="sldNum" sz="quarter" idx="12"/>
          </p:nvPr>
        </p:nvSpPr>
        <p:spPr/>
        <p:txBody>
          <a:bodyPr/>
          <a:lstStyle/>
          <a:p>
            <a:fld id="{38D07AE8-3872-4F07-954A-5BC91678B42F}" type="slidenum">
              <a:rPr lang="en-GB" smtClean="0"/>
              <a:t>‹#›</a:t>
            </a:fld>
            <a:endParaRPr lang="en-GB"/>
          </a:p>
        </p:txBody>
      </p:sp>
    </p:spTree>
    <p:extLst>
      <p:ext uri="{BB962C8B-B14F-4D97-AF65-F5344CB8AC3E}">
        <p14:creationId xmlns:p14="http://schemas.microsoft.com/office/powerpoint/2010/main" val="2156779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BF975-3FC7-5C3A-5FCD-1A86918E6D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E867CB7-A34C-1375-2C86-B447C6A81A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A0F9D79-7E9D-7B40-CD05-69B319E749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0D32FA-32BE-70BF-F8CE-CD669F374AC0}"/>
              </a:ext>
            </a:extLst>
          </p:cNvPr>
          <p:cNvSpPr>
            <a:spLocks noGrp="1"/>
          </p:cNvSpPr>
          <p:nvPr>
            <p:ph type="dt" sz="half" idx="10"/>
          </p:nvPr>
        </p:nvSpPr>
        <p:spPr/>
        <p:txBody>
          <a:bodyPr/>
          <a:lstStyle/>
          <a:p>
            <a:fld id="{7788AB35-E666-44A5-9154-904C810FDBDC}" type="datetimeFigureOut">
              <a:rPr lang="en-GB" smtClean="0"/>
              <a:t>24/09/2025</a:t>
            </a:fld>
            <a:endParaRPr lang="en-GB"/>
          </a:p>
        </p:txBody>
      </p:sp>
      <p:sp>
        <p:nvSpPr>
          <p:cNvPr id="6" name="Footer Placeholder 5">
            <a:extLst>
              <a:ext uri="{FF2B5EF4-FFF2-40B4-BE49-F238E27FC236}">
                <a16:creationId xmlns:a16="http://schemas.microsoft.com/office/drawing/2014/main" id="{5F4EDCC7-731B-F590-20F2-58AE4D0511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BBCB1C-4789-081E-57F3-1CA390BB1F05}"/>
              </a:ext>
            </a:extLst>
          </p:cNvPr>
          <p:cNvSpPr>
            <a:spLocks noGrp="1"/>
          </p:cNvSpPr>
          <p:nvPr>
            <p:ph type="sldNum" sz="quarter" idx="12"/>
          </p:nvPr>
        </p:nvSpPr>
        <p:spPr/>
        <p:txBody>
          <a:bodyPr/>
          <a:lstStyle/>
          <a:p>
            <a:fld id="{38D07AE8-3872-4F07-954A-5BC91678B42F}" type="slidenum">
              <a:rPr lang="en-GB" smtClean="0"/>
              <a:t>‹#›</a:t>
            </a:fld>
            <a:endParaRPr lang="en-GB"/>
          </a:p>
        </p:txBody>
      </p:sp>
    </p:spTree>
    <p:extLst>
      <p:ext uri="{BB962C8B-B14F-4D97-AF65-F5344CB8AC3E}">
        <p14:creationId xmlns:p14="http://schemas.microsoft.com/office/powerpoint/2010/main" val="2555052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5EDE4-6F92-9E04-1EBA-68ACCDBD29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4393D0B-8CB5-A04E-0549-9E5699970F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900E29E-7CE1-4576-BA6D-EB25E0D95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CEE3F2-B22E-292C-2ABB-7D8D879C2631}"/>
              </a:ext>
            </a:extLst>
          </p:cNvPr>
          <p:cNvSpPr>
            <a:spLocks noGrp="1"/>
          </p:cNvSpPr>
          <p:nvPr>
            <p:ph type="dt" sz="half" idx="10"/>
          </p:nvPr>
        </p:nvSpPr>
        <p:spPr/>
        <p:txBody>
          <a:bodyPr/>
          <a:lstStyle/>
          <a:p>
            <a:fld id="{7788AB35-E666-44A5-9154-904C810FDBDC}" type="datetimeFigureOut">
              <a:rPr lang="en-GB" smtClean="0"/>
              <a:t>24/09/2025</a:t>
            </a:fld>
            <a:endParaRPr lang="en-GB"/>
          </a:p>
        </p:txBody>
      </p:sp>
      <p:sp>
        <p:nvSpPr>
          <p:cNvPr id="6" name="Footer Placeholder 5">
            <a:extLst>
              <a:ext uri="{FF2B5EF4-FFF2-40B4-BE49-F238E27FC236}">
                <a16:creationId xmlns:a16="http://schemas.microsoft.com/office/drawing/2014/main" id="{D4B87C0F-ABA0-9F81-B258-7529C0366D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3F1DD4-BB90-C5E3-A24E-BEACF755055D}"/>
              </a:ext>
            </a:extLst>
          </p:cNvPr>
          <p:cNvSpPr>
            <a:spLocks noGrp="1"/>
          </p:cNvSpPr>
          <p:nvPr>
            <p:ph type="sldNum" sz="quarter" idx="12"/>
          </p:nvPr>
        </p:nvSpPr>
        <p:spPr/>
        <p:txBody>
          <a:bodyPr/>
          <a:lstStyle/>
          <a:p>
            <a:fld id="{38D07AE8-3872-4F07-954A-5BC91678B42F}" type="slidenum">
              <a:rPr lang="en-GB" smtClean="0"/>
              <a:t>‹#›</a:t>
            </a:fld>
            <a:endParaRPr lang="en-GB"/>
          </a:p>
        </p:txBody>
      </p:sp>
    </p:spTree>
    <p:extLst>
      <p:ext uri="{BB962C8B-B14F-4D97-AF65-F5344CB8AC3E}">
        <p14:creationId xmlns:p14="http://schemas.microsoft.com/office/powerpoint/2010/main" val="1131279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C6261F-AD2A-BC84-33E0-14FC5DBA72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0840E4D-0F44-64B5-034A-16AA344133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67ABE53-3DAA-9F18-B6CA-43CAD345F6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88AB35-E666-44A5-9154-904C810FDBDC}" type="datetimeFigureOut">
              <a:rPr lang="en-GB" smtClean="0"/>
              <a:t>24/09/2025</a:t>
            </a:fld>
            <a:endParaRPr lang="en-GB"/>
          </a:p>
        </p:txBody>
      </p:sp>
      <p:sp>
        <p:nvSpPr>
          <p:cNvPr id="5" name="Footer Placeholder 4">
            <a:extLst>
              <a:ext uri="{FF2B5EF4-FFF2-40B4-BE49-F238E27FC236}">
                <a16:creationId xmlns:a16="http://schemas.microsoft.com/office/drawing/2014/main" id="{27E58A90-3C21-9B66-1BEB-CBDB62842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BBBCFAC-C12E-BC31-97A7-0174F32497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D07AE8-3872-4F07-954A-5BC91678B42F}" type="slidenum">
              <a:rPr lang="en-GB" smtClean="0"/>
              <a:t>‹#›</a:t>
            </a:fld>
            <a:endParaRPr lang="en-GB"/>
          </a:p>
        </p:txBody>
      </p:sp>
    </p:spTree>
    <p:extLst>
      <p:ext uri="{BB962C8B-B14F-4D97-AF65-F5344CB8AC3E}">
        <p14:creationId xmlns:p14="http://schemas.microsoft.com/office/powerpoint/2010/main" val="2344790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75149072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95672506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jpeg"/><Relationship Id="rId7"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ideo" Target="https://player.vimeo.com/video/1026128656?app_id=122963" TargetMode="External"/><Relationship Id="rId6" Type="http://schemas.openxmlformats.org/officeDocument/2006/relationships/hyperlink" Target="https://player.vimeo.com/progressive_redirect/download/1026128656/rendition/1080p/welcome_from_bishop_robert%20%281080p%29.mp4?loc=external&amp;signature=22de074136a3d0256f9fe822af1d2f2aee861a8b09fd3cfebeb57786d7edfb8c" TargetMode="External"/><Relationship Id="rId5" Type="http://schemas.openxmlformats.org/officeDocument/2006/relationships/image" Target="../media/image6.jpe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g"/><Relationship Id="rId7"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jpeg"/><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image" Target="../media/image61.jp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5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72.jpg"/><Relationship Id="rId4" Type="http://schemas.openxmlformats.org/officeDocument/2006/relationships/image" Target="../media/image71.jp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72.jpg"/><Relationship Id="rId4" Type="http://schemas.openxmlformats.org/officeDocument/2006/relationships/image" Target="../media/image71.jpg"/></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28.xml"/><Relationship Id="rId5" Type="http://schemas.openxmlformats.org/officeDocument/2006/relationships/image" Target="../media/image1.jpeg"/><Relationship Id="rId4" Type="http://schemas.openxmlformats.org/officeDocument/2006/relationships/image" Target="../media/image74.jpeg"/></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ctangle"/>
          <p:cNvSpPr/>
          <p:nvPr/>
        </p:nvSpPr>
        <p:spPr>
          <a:xfrm>
            <a:off x="0" y="1693718"/>
            <a:ext cx="12191587" cy="1735282"/>
          </a:xfrm>
          <a:prstGeom prst="rect">
            <a:avLst/>
          </a:prstGeom>
          <a:solidFill>
            <a:srgbClr val="8179B1"/>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dirty="0">
              <a:solidFill>
                <a:srgbClr val="FFFFFF"/>
              </a:solidFill>
              <a:latin typeface="Helvetica Neue Medium"/>
              <a:sym typeface="Helvetica Neue Medium"/>
            </a:endParaRPr>
          </a:p>
        </p:txBody>
      </p:sp>
      <p:sp>
        <p:nvSpPr>
          <p:cNvPr id="200" name="Safeguarding Basic Awareness"/>
          <p:cNvSpPr txBox="1"/>
          <p:nvPr/>
        </p:nvSpPr>
        <p:spPr>
          <a:xfrm>
            <a:off x="83128" y="1601604"/>
            <a:ext cx="11980524" cy="1821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defTabSz="825500">
              <a:defRPr sz="2800">
                <a:solidFill>
                  <a:srgbClr val="000000"/>
                </a:solidFill>
              </a:defRPr>
            </a:lvl1pPr>
          </a:lstStyle>
          <a:p>
            <a:pPr algn="ctr" defTabSz="412750" hangingPunct="0"/>
            <a:r>
              <a:rPr sz="5750" kern="0" dirty="0">
                <a:solidFill>
                  <a:schemeClr val="bg1"/>
                </a:solidFill>
                <a:latin typeface="Helvetica Neue"/>
                <a:sym typeface="Helvetica Neue"/>
              </a:rPr>
              <a:t>Safeguarding </a:t>
            </a:r>
            <a:r>
              <a:rPr lang="en-GB" sz="5750" kern="0" dirty="0">
                <a:solidFill>
                  <a:schemeClr val="bg1"/>
                </a:solidFill>
                <a:latin typeface="Helvetica Neue"/>
                <a:sym typeface="Helvetica Neue"/>
              </a:rPr>
              <a:t>Raising Awareness of </a:t>
            </a:r>
          </a:p>
          <a:p>
            <a:pPr algn="ctr" defTabSz="412750" hangingPunct="0"/>
            <a:r>
              <a:rPr lang="en-GB" sz="5750" kern="0" dirty="0">
                <a:solidFill>
                  <a:schemeClr val="bg1"/>
                </a:solidFill>
                <a:latin typeface="Helvetica Neue"/>
                <a:sym typeface="Helvetica Neue"/>
              </a:rPr>
              <a:t>Domestic Abuse</a:t>
            </a:r>
            <a:endParaRPr sz="5750" kern="0" dirty="0">
              <a:solidFill>
                <a:schemeClr val="bg1"/>
              </a:solidFill>
              <a:latin typeface="Helvetica Neue"/>
              <a:sym typeface="Helvetica Neue"/>
            </a:endParaRPr>
          </a:p>
        </p:txBody>
      </p:sp>
      <p:pic>
        <p:nvPicPr>
          <p:cNvPr id="204" name="logo.jpg" descr="logo.jpg"/>
          <p:cNvPicPr>
            <a:picLocks noChangeAspect="1"/>
          </p:cNvPicPr>
          <p:nvPr/>
        </p:nvPicPr>
        <p:blipFill>
          <a:blip r:embed="rId3"/>
          <a:stretch>
            <a:fillRect/>
          </a:stretch>
        </p:blipFill>
        <p:spPr>
          <a:xfrm>
            <a:off x="8660712" y="312239"/>
            <a:ext cx="3402941" cy="1305642"/>
          </a:xfrm>
          <a:prstGeom prst="rect">
            <a:avLst/>
          </a:prstGeom>
          <a:ln w="12700">
            <a:miter lim="400000"/>
          </a:ln>
        </p:spPr>
      </p:pic>
      <p:sp>
        <p:nvSpPr>
          <p:cNvPr id="23" name="Rectangle">
            <a:extLst>
              <a:ext uri="{FF2B5EF4-FFF2-40B4-BE49-F238E27FC236}">
                <a16:creationId xmlns:a16="http://schemas.microsoft.com/office/drawing/2014/main" id="{6D60F416-D5D8-43D7-9B45-F8161FDC6E9A}"/>
              </a:ext>
            </a:extLst>
          </p:cNvPr>
          <p:cNvSpPr/>
          <p:nvPr/>
        </p:nvSpPr>
        <p:spPr>
          <a:xfrm>
            <a:off x="2447266" y="4025736"/>
            <a:ext cx="7297468" cy="1472409"/>
          </a:xfrm>
          <a:prstGeom prst="rect">
            <a:avLst/>
          </a:prstGeom>
          <a:solidFill>
            <a:srgbClr val="8179B1"/>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dirty="0">
              <a:solidFill>
                <a:srgbClr val="FFFFFF"/>
              </a:solidFill>
              <a:latin typeface="Helvetica Neue Medium"/>
              <a:sym typeface="Helvetica Neue Medium"/>
            </a:endParaRPr>
          </a:p>
        </p:txBody>
      </p:sp>
      <p:sp>
        <p:nvSpPr>
          <p:cNvPr id="201" name="Advance Warning and Guidance"/>
          <p:cNvSpPr txBox="1"/>
          <p:nvPr/>
        </p:nvSpPr>
        <p:spPr>
          <a:xfrm>
            <a:off x="2788453" y="3908757"/>
            <a:ext cx="7297468" cy="17063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a:lnSpc>
                <a:spcPct val="90000"/>
              </a:lnSpc>
              <a:spcBef>
                <a:spcPts val="4500"/>
              </a:spcBef>
              <a:defRPr sz="3300" b="1">
                <a:solidFill>
                  <a:srgbClr val="FFFFFF"/>
                </a:solidFill>
              </a:defRPr>
            </a:lvl1pPr>
          </a:lstStyle>
          <a:p>
            <a:pPr defTabSz="1219169" hangingPunct="0">
              <a:spcBef>
                <a:spcPts val="2250"/>
              </a:spcBef>
            </a:pPr>
            <a:r>
              <a:rPr lang="en-GB" sz="11950" kern="0" dirty="0">
                <a:latin typeface="Helvetica Neue"/>
                <a:sym typeface="Helvetica Neue"/>
              </a:rPr>
              <a:t>Welcome</a:t>
            </a:r>
            <a:endParaRPr sz="11950" kern="0" dirty="0">
              <a:latin typeface="Helvetica Neue"/>
              <a:sym typeface="Helvetica Neue"/>
            </a:endParaRPr>
          </a:p>
        </p:txBody>
      </p:sp>
    </p:spTree>
    <p:extLst>
      <p:ext uri="{BB962C8B-B14F-4D97-AF65-F5344CB8AC3E}">
        <p14:creationId xmlns:p14="http://schemas.microsoft.com/office/powerpoint/2010/main" val="220272655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B5BA9-FA66-E33A-9C1C-A8A5FA6E2721}"/>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6EFD1FA9-A0AD-A2C5-F7CA-82CD64BC92FF}"/>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4C7E4A1F-8A20-CF85-89FE-5F9ED33E61C0}"/>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7E0D9DF9-664C-8988-9F21-4400A59E7397}"/>
              </a:ext>
            </a:extLst>
          </p:cNvPr>
          <p:cNvSpPr txBox="1"/>
          <p:nvPr/>
        </p:nvSpPr>
        <p:spPr>
          <a:xfrm>
            <a:off x="75018" y="337030"/>
            <a:ext cx="4445704"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Culturally or religiously motivated domestic abuse</a:t>
            </a:r>
          </a:p>
        </p:txBody>
      </p:sp>
      <p:pic>
        <p:nvPicPr>
          <p:cNvPr id="9" name="Picture 8">
            <a:extLst>
              <a:ext uri="{FF2B5EF4-FFF2-40B4-BE49-F238E27FC236}">
                <a16:creationId xmlns:a16="http://schemas.microsoft.com/office/drawing/2014/main" id="{070438C3-5ED6-5F1F-96F3-3B850E6662AF}"/>
              </a:ext>
            </a:extLst>
          </p:cNvPr>
          <p:cNvPicPr>
            <a:picLocks noChangeAspect="1"/>
          </p:cNvPicPr>
          <p:nvPr/>
        </p:nvPicPr>
        <p:blipFill>
          <a:blip r:embed="rId4">
            <a:extLst>
              <a:ext uri="{28A0092B-C50C-407E-A947-70E740481C1C}">
                <a14:useLocalDpi xmlns:a14="http://schemas.microsoft.com/office/drawing/2010/main" val="0"/>
              </a:ext>
            </a:extLst>
          </a:blip>
          <a:srcRect t="14853"/>
          <a:stretch>
            <a:fillRect/>
          </a:stretch>
        </p:blipFill>
        <p:spPr>
          <a:xfrm>
            <a:off x="3608826" y="814547"/>
            <a:ext cx="4973934" cy="2764814"/>
          </a:xfrm>
          <a:prstGeom prst="rect">
            <a:avLst/>
          </a:prstGeom>
        </p:spPr>
      </p:pic>
      <p:sp>
        <p:nvSpPr>
          <p:cNvPr id="6" name="TextBox 5">
            <a:extLst>
              <a:ext uri="{FF2B5EF4-FFF2-40B4-BE49-F238E27FC236}">
                <a16:creationId xmlns:a16="http://schemas.microsoft.com/office/drawing/2014/main" id="{2A079427-9D64-61FE-FF8D-3D612571B8AB}"/>
              </a:ext>
            </a:extLst>
          </p:cNvPr>
          <p:cNvSpPr txBox="1"/>
          <p:nvPr/>
        </p:nvSpPr>
        <p:spPr>
          <a:xfrm>
            <a:off x="80384" y="3579361"/>
            <a:ext cx="12078119" cy="3249005"/>
          </a:xfrm>
          <a:prstGeom prst="rect">
            <a:avLst/>
          </a:prstGeom>
          <a:solidFill>
            <a:schemeClr val="bg1">
              <a:alpha val="80000"/>
            </a:schemeClr>
          </a:solidFill>
        </p:spPr>
        <p:txBody>
          <a:bodyPr wrap="square" rtlCol="0">
            <a:noAutofit/>
          </a:bodyPr>
          <a:lstStyle/>
          <a:p>
            <a:r>
              <a:rPr lang="en-GB" sz="1600" noProof="0" dirty="0"/>
              <a:t>Domestic abuse is included in the broader category of Violence Against Women and Girls (VAWG).</a:t>
            </a:r>
          </a:p>
          <a:p>
            <a:endParaRPr lang="en-GB" sz="1600" noProof="0" dirty="0"/>
          </a:p>
          <a:p>
            <a:r>
              <a:rPr lang="en-GB" sz="1600" dirty="0"/>
              <a:t>Examples of culturally or religiously motivated domestic abuse include: </a:t>
            </a:r>
          </a:p>
          <a:p>
            <a:endParaRPr lang="en-GB" sz="1600" noProof="0" dirty="0"/>
          </a:p>
          <a:p>
            <a:pPr marL="285750" indent="-285750">
              <a:buFont typeface="Arial" panose="020B0604020202020204" pitchFamily="34" charset="0"/>
              <a:buChar char="•"/>
            </a:pPr>
            <a:r>
              <a:rPr lang="en-GB" sz="1600" noProof="0" dirty="0"/>
              <a:t>Forced marriage.</a:t>
            </a:r>
          </a:p>
          <a:p>
            <a:pPr marL="285750" indent="-285750">
              <a:buFont typeface="Arial" panose="020B0604020202020204" pitchFamily="34" charset="0"/>
              <a:buChar char="•"/>
            </a:pPr>
            <a:r>
              <a:rPr lang="en-GB" sz="1600" noProof="0" dirty="0"/>
              <a:t>Female genital mutilation (FGM).</a:t>
            </a:r>
          </a:p>
          <a:p>
            <a:pPr marL="285750" indent="-285750">
              <a:buFont typeface="Arial" panose="020B0604020202020204" pitchFamily="34" charset="0"/>
              <a:buChar char="•"/>
            </a:pPr>
            <a:r>
              <a:rPr lang="en-GB" sz="1600" noProof="0" dirty="0"/>
              <a:t>So-called “honour-based" abuse.</a:t>
            </a:r>
          </a:p>
          <a:p>
            <a:endParaRPr lang="en-GB" sz="1600" noProof="0" dirty="0"/>
          </a:p>
          <a:p>
            <a:r>
              <a:rPr lang="en-GB" sz="1600" dirty="0"/>
              <a:t>These acts are usually committed by family members.</a:t>
            </a:r>
          </a:p>
          <a:p>
            <a:endParaRPr lang="en-GB" sz="1600" dirty="0"/>
          </a:p>
          <a:p>
            <a:r>
              <a:rPr lang="en-GB" sz="1600" dirty="0"/>
              <a:t>Those involved may not recognise or accept that these actions are crimes.</a:t>
            </a:r>
          </a:p>
          <a:p>
            <a:endParaRPr lang="en-GB" sz="1600" noProof="0" dirty="0"/>
          </a:p>
          <a:p>
            <a:r>
              <a:rPr lang="en-GB" sz="1600" noProof="0" dirty="0"/>
              <a:t>(Men can also be victims of honour-based abuse and forced marriage.)</a:t>
            </a:r>
          </a:p>
          <a:p>
            <a:endParaRPr lang="en-GB" noProof="0" dirty="0"/>
          </a:p>
        </p:txBody>
      </p:sp>
      <p:sp>
        <p:nvSpPr>
          <p:cNvPr id="2" name="Rectangle: Rounded Corners 1">
            <a:extLst>
              <a:ext uri="{FF2B5EF4-FFF2-40B4-BE49-F238E27FC236}">
                <a16:creationId xmlns:a16="http://schemas.microsoft.com/office/drawing/2014/main" id="{7BF12ECF-D7F2-8FBC-66E4-75051DFBD5E2}"/>
              </a:ext>
            </a:extLst>
          </p:cNvPr>
          <p:cNvSpPr/>
          <p:nvPr/>
        </p:nvSpPr>
        <p:spPr>
          <a:xfrm>
            <a:off x="3828423" y="4541856"/>
            <a:ext cx="1718268" cy="854109"/>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All of these are criminal offences</a:t>
            </a:r>
            <a:r>
              <a:rPr lang="en-GB" b="1" dirty="0">
                <a:solidFill>
                  <a:srgbClr val="FF0000"/>
                </a:solidFill>
              </a:rPr>
              <a:t>.</a:t>
            </a:r>
          </a:p>
        </p:txBody>
      </p:sp>
    </p:spTree>
    <p:extLst>
      <p:ext uri="{BB962C8B-B14F-4D97-AF65-F5344CB8AC3E}">
        <p14:creationId xmlns:p14="http://schemas.microsoft.com/office/powerpoint/2010/main" val="307421702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E4471-00E6-213B-3F73-A8FD42BD8B01}"/>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4B420D57-9985-4BFB-9F2F-9A79A854B20C}"/>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9B1D0769-B908-8B61-CB5D-A84F56AD8F86}"/>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36BBBC94-DFFC-8E59-08FE-B721BC4DBD8A}"/>
              </a:ext>
            </a:extLst>
          </p:cNvPr>
          <p:cNvSpPr txBox="1"/>
          <p:nvPr/>
        </p:nvSpPr>
        <p:spPr>
          <a:xfrm>
            <a:off x="75018" y="337030"/>
            <a:ext cx="1474956"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Forced marriage</a:t>
            </a:r>
          </a:p>
        </p:txBody>
      </p:sp>
      <p:pic>
        <p:nvPicPr>
          <p:cNvPr id="9" name="Picture 8">
            <a:extLst>
              <a:ext uri="{FF2B5EF4-FFF2-40B4-BE49-F238E27FC236}">
                <a16:creationId xmlns:a16="http://schemas.microsoft.com/office/drawing/2014/main" id="{BD90CB6A-571F-CBE9-F9D5-1E34F03B0E63}"/>
              </a:ext>
            </a:extLst>
          </p:cNvPr>
          <p:cNvPicPr>
            <a:picLocks noChangeAspect="1"/>
          </p:cNvPicPr>
          <p:nvPr/>
        </p:nvPicPr>
        <p:blipFill>
          <a:blip r:embed="rId4">
            <a:extLst>
              <a:ext uri="{28A0092B-C50C-407E-A947-70E740481C1C}">
                <a14:useLocalDpi xmlns:a14="http://schemas.microsoft.com/office/drawing/2010/main" val="0"/>
              </a:ext>
            </a:extLst>
          </a:blip>
          <a:srcRect l="7667" r="7667"/>
          <a:stretch/>
        </p:blipFill>
        <p:spPr>
          <a:xfrm>
            <a:off x="3659055" y="912689"/>
            <a:ext cx="4873475" cy="2771045"/>
          </a:xfrm>
          <a:prstGeom prst="rect">
            <a:avLst/>
          </a:prstGeom>
        </p:spPr>
      </p:pic>
      <p:sp>
        <p:nvSpPr>
          <p:cNvPr id="6" name="TextBox 5">
            <a:extLst>
              <a:ext uri="{FF2B5EF4-FFF2-40B4-BE49-F238E27FC236}">
                <a16:creationId xmlns:a16="http://schemas.microsoft.com/office/drawing/2014/main" id="{31BDCE9E-53B6-0B55-46B9-B1DE5D1B4DFD}"/>
              </a:ext>
            </a:extLst>
          </p:cNvPr>
          <p:cNvSpPr txBox="1"/>
          <p:nvPr/>
        </p:nvSpPr>
        <p:spPr>
          <a:xfrm>
            <a:off x="348343" y="3880301"/>
            <a:ext cx="11495314" cy="2771045"/>
          </a:xfrm>
          <a:prstGeom prst="rect">
            <a:avLst/>
          </a:prstGeom>
          <a:solidFill>
            <a:schemeClr val="bg1">
              <a:alpha val="80000"/>
            </a:schemeClr>
          </a:solidFill>
        </p:spPr>
        <p:txBody>
          <a:bodyPr wrap="square" rtlCol="0">
            <a:noAutofit/>
          </a:bodyPr>
          <a:lstStyle/>
          <a:p>
            <a:r>
              <a:rPr lang="en-GB" noProof="0" dirty="0"/>
              <a:t>Forced marriage occurs when someone is made to marry against their will, usually by parents, family members, or religious leaders.</a:t>
            </a:r>
          </a:p>
          <a:p>
            <a:endParaRPr lang="en-GB" noProof="0" dirty="0"/>
          </a:p>
          <a:p>
            <a:pPr marL="285750" indent="-285750">
              <a:buFontTx/>
              <a:buChar char="-"/>
            </a:pPr>
            <a:r>
              <a:rPr lang="en-GB" dirty="0"/>
              <a:t>Forced marriage is distinct from </a:t>
            </a:r>
            <a:r>
              <a:rPr lang="en-GB" b="1" dirty="0"/>
              <a:t>arranged</a:t>
            </a:r>
            <a:r>
              <a:rPr lang="en-GB" dirty="0"/>
              <a:t> marriage.</a:t>
            </a:r>
            <a:endParaRPr lang="en-GB" noProof="0" dirty="0"/>
          </a:p>
          <a:p>
            <a:endParaRPr lang="en-GB" dirty="0"/>
          </a:p>
          <a:p>
            <a:endParaRPr lang="en-GB" dirty="0"/>
          </a:p>
          <a:p>
            <a:pPr marL="285750" indent="-285750">
              <a:buFontTx/>
              <a:buChar char="-"/>
            </a:pPr>
            <a:r>
              <a:rPr lang="en-GB" noProof="0" dirty="0"/>
              <a:t>Forced marriage is </a:t>
            </a:r>
            <a:r>
              <a:rPr lang="en-GB" b="1" noProof="0" dirty="0"/>
              <a:t>not limited to a single country or culture.</a:t>
            </a:r>
          </a:p>
          <a:p>
            <a:endParaRPr lang="en-GB" b="1" dirty="0"/>
          </a:p>
          <a:p>
            <a:endParaRPr lang="en-GB" b="1" dirty="0"/>
          </a:p>
          <a:p>
            <a:pPr marL="285750" indent="-285750">
              <a:buFontTx/>
              <a:buChar char="-"/>
            </a:pPr>
            <a:r>
              <a:rPr lang="en-GB" dirty="0"/>
              <a:t>Men can also be victims of forced marriage, although this is less common.</a:t>
            </a:r>
            <a:endParaRPr lang="en-GB" noProof="0" dirty="0"/>
          </a:p>
          <a:p>
            <a:endParaRPr lang="en-GB" noProof="0" dirty="0"/>
          </a:p>
        </p:txBody>
      </p:sp>
    </p:spTree>
    <p:extLst>
      <p:ext uri="{BB962C8B-B14F-4D97-AF65-F5344CB8AC3E}">
        <p14:creationId xmlns:p14="http://schemas.microsoft.com/office/powerpoint/2010/main" val="344959505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F0A72-451A-BECE-244C-DD76750A1457}"/>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40559A8C-6A9E-CDD0-1898-D22B811C955F}"/>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EADD89DD-CAE8-4BBB-847C-C6E2E3BE7DCF}"/>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D98AEA08-B874-5712-3A35-912C245BEA24}"/>
              </a:ext>
            </a:extLst>
          </p:cNvPr>
          <p:cNvSpPr txBox="1"/>
          <p:nvPr/>
        </p:nvSpPr>
        <p:spPr>
          <a:xfrm>
            <a:off x="75018" y="337030"/>
            <a:ext cx="2937664"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Female Genital Mutilation (FGM)</a:t>
            </a:r>
          </a:p>
        </p:txBody>
      </p:sp>
      <p:sp>
        <p:nvSpPr>
          <p:cNvPr id="6" name="TextBox 5">
            <a:extLst>
              <a:ext uri="{FF2B5EF4-FFF2-40B4-BE49-F238E27FC236}">
                <a16:creationId xmlns:a16="http://schemas.microsoft.com/office/drawing/2014/main" id="{11BEBC88-35F0-E57B-09FF-F9FF298B8254}"/>
              </a:ext>
            </a:extLst>
          </p:cNvPr>
          <p:cNvSpPr txBox="1"/>
          <p:nvPr/>
        </p:nvSpPr>
        <p:spPr>
          <a:xfrm>
            <a:off x="0" y="3290834"/>
            <a:ext cx="12047974" cy="3567165"/>
          </a:xfrm>
          <a:prstGeom prst="rect">
            <a:avLst/>
          </a:prstGeom>
          <a:solidFill>
            <a:schemeClr val="bg1">
              <a:alpha val="80000"/>
            </a:schemeClr>
          </a:solidFill>
        </p:spPr>
        <p:txBody>
          <a:bodyPr wrap="square" rtlCol="0">
            <a:noAutofit/>
          </a:bodyPr>
          <a:lstStyle/>
          <a:p>
            <a:r>
              <a:rPr lang="en-GB" sz="1600" b="1" noProof="0" dirty="0"/>
              <a:t>FGM involves the deliberate cutting of female genitals for non-medical reasons. It has been illegal in the UK since 1985. </a:t>
            </a:r>
            <a:endParaRPr lang="en-GB" sz="1600" noProof="0" dirty="0"/>
          </a:p>
          <a:p>
            <a:endParaRPr lang="en-GB" sz="1600" noProof="0" dirty="0"/>
          </a:p>
          <a:p>
            <a:r>
              <a:rPr lang="en-GB" sz="1600" noProof="0" dirty="0"/>
              <a:t>Justifications include beliefs about:</a:t>
            </a:r>
          </a:p>
          <a:p>
            <a:pPr marL="285750" indent="-285750">
              <a:buFont typeface="Arial" panose="020B0604020202020204" pitchFamily="34" charset="0"/>
              <a:buChar char="•"/>
            </a:pPr>
            <a:r>
              <a:rPr lang="en-GB" sz="1600" noProof="0" dirty="0"/>
              <a:t>Cleanliness;</a:t>
            </a:r>
          </a:p>
          <a:p>
            <a:pPr marL="285750" indent="-285750">
              <a:buFont typeface="Arial" panose="020B0604020202020204" pitchFamily="34" charset="0"/>
              <a:buChar char="•"/>
            </a:pPr>
            <a:r>
              <a:rPr lang="en-GB" sz="1600" noProof="0" dirty="0"/>
              <a:t>Religious obligation;</a:t>
            </a:r>
          </a:p>
          <a:p>
            <a:pPr marL="285750" indent="-285750">
              <a:buFont typeface="Arial" panose="020B0604020202020204" pitchFamily="34" charset="0"/>
              <a:buChar char="•"/>
            </a:pPr>
            <a:r>
              <a:rPr lang="en-GB" sz="1600" noProof="0" dirty="0"/>
              <a:t>Maintaining chastity;</a:t>
            </a:r>
          </a:p>
          <a:p>
            <a:pPr marL="285750" indent="-285750">
              <a:buFont typeface="Arial" panose="020B0604020202020204" pitchFamily="34" charset="0"/>
              <a:buChar char="•"/>
            </a:pPr>
            <a:r>
              <a:rPr lang="en-GB" sz="1600" noProof="0" dirty="0"/>
              <a:t>Protecting family honour;</a:t>
            </a:r>
          </a:p>
          <a:p>
            <a:pPr marL="285750" indent="-285750">
              <a:buFont typeface="Arial" panose="020B0604020202020204" pitchFamily="34" charset="0"/>
              <a:buChar char="•"/>
            </a:pPr>
            <a:r>
              <a:rPr lang="en-GB" sz="1600" noProof="0" dirty="0"/>
              <a:t>Improving marriage prospects.</a:t>
            </a:r>
          </a:p>
          <a:p>
            <a:endParaRPr lang="en-GB" sz="1600" noProof="0" dirty="0"/>
          </a:p>
          <a:p>
            <a:r>
              <a:rPr lang="en-GB" sz="1600" noProof="0" dirty="0"/>
              <a:t>FGM is often performed in secret, in unsterile conditions, and can lead to illness or death.</a:t>
            </a:r>
          </a:p>
          <a:p>
            <a:endParaRPr lang="en-GB" sz="1600" dirty="0"/>
          </a:p>
          <a:p>
            <a:r>
              <a:rPr lang="en-GB" sz="1600" dirty="0"/>
              <a:t>FGM is practiced in at least 29 countries in the world, in addition to diaspora communities in Europe including the UK.</a:t>
            </a:r>
          </a:p>
          <a:p>
            <a:endParaRPr lang="en-GB" sz="1600" dirty="0"/>
          </a:p>
          <a:p>
            <a:r>
              <a:rPr lang="en-GB" sz="1600" dirty="0"/>
              <a:t>37,615 cases of FGM were identified between April 2015 and March 2024. (NHS)</a:t>
            </a:r>
          </a:p>
          <a:p>
            <a:endParaRPr lang="en-GB" sz="2400" noProof="0" dirty="0"/>
          </a:p>
        </p:txBody>
      </p:sp>
      <p:pic>
        <p:nvPicPr>
          <p:cNvPr id="3" name="Picture 2">
            <a:extLst>
              <a:ext uri="{FF2B5EF4-FFF2-40B4-BE49-F238E27FC236}">
                <a16:creationId xmlns:a16="http://schemas.microsoft.com/office/drawing/2014/main" id="{743E7402-EACF-FB75-87DE-68F6C6EE3F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02539" y="837954"/>
            <a:ext cx="4901252" cy="2452881"/>
          </a:xfrm>
          <a:prstGeom prst="rect">
            <a:avLst/>
          </a:prstGeom>
        </p:spPr>
      </p:pic>
    </p:spTree>
    <p:extLst>
      <p:ext uri="{BB962C8B-B14F-4D97-AF65-F5344CB8AC3E}">
        <p14:creationId xmlns:p14="http://schemas.microsoft.com/office/powerpoint/2010/main" val="184998373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9FB9A-C3F4-304C-10AE-3CB81FFB9DA4}"/>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6C427CBE-0908-DAD9-3310-A4A9FD782090}"/>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16C536CA-1D9C-8476-3735-360247C3B1DA}"/>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14808419-41C9-04B8-A130-55E6E94EE7ED}"/>
              </a:ext>
            </a:extLst>
          </p:cNvPr>
          <p:cNvSpPr txBox="1"/>
          <p:nvPr/>
        </p:nvSpPr>
        <p:spPr>
          <a:xfrm>
            <a:off x="75018" y="337030"/>
            <a:ext cx="2879378"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So called “Honour-based" abuse</a:t>
            </a:r>
          </a:p>
        </p:txBody>
      </p:sp>
      <p:pic>
        <p:nvPicPr>
          <p:cNvPr id="9" name="Picture 8">
            <a:extLst>
              <a:ext uri="{FF2B5EF4-FFF2-40B4-BE49-F238E27FC236}">
                <a16:creationId xmlns:a16="http://schemas.microsoft.com/office/drawing/2014/main" id="{18FCAAE6-5649-020B-A21B-F1B93F3BCD51}"/>
              </a:ext>
            </a:extLst>
          </p:cNvPr>
          <p:cNvPicPr>
            <a:picLocks noChangeAspect="1"/>
          </p:cNvPicPr>
          <p:nvPr/>
        </p:nvPicPr>
        <p:blipFill>
          <a:blip r:embed="rId4">
            <a:extLst>
              <a:ext uri="{28A0092B-C50C-407E-A947-70E740481C1C}">
                <a14:useLocalDpi xmlns:a14="http://schemas.microsoft.com/office/drawing/2010/main" val="0"/>
              </a:ext>
            </a:extLst>
          </a:blip>
          <a:srcRect t="7377" b="7377"/>
          <a:stretch/>
        </p:blipFill>
        <p:spPr>
          <a:xfrm>
            <a:off x="0" y="714064"/>
            <a:ext cx="4866863" cy="2764814"/>
          </a:xfrm>
          <a:prstGeom prst="rect">
            <a:avLst/>
          </a:prstGeom>
        </p:spPr>
      </p:pic>
      <p:sp>
        <p:nvSpPr>
          <p:cNvPr id="6" name="TextBox 5">
            <a:extLst>
              <a:ext uri="{FF2B5EF4-FFF2-40B4-BE49-F238E27FC236}">
                <a16:creationId xmlns:a16="http://schemas.microsoft.com/office/drawing/2014/main" id="{1D018E14-BBF2-B6E0-FF52-3916E110B194}"/>
              </a:ext>
            </a:extLst>
          </p:cNvPr>
          <p:cNvSpPr txBox="1"/>
          <p:nvPr/>
        </p:nvSpPr>
        <p:spPr>
          <a:xfrm>
            <a:off x="5707464" y="874685"/>
            <a:ext cx="4867275" cy="1834643"/>
          </a:xfrm>
          <a:prstGeom prst="rect">
            <a:avLst/>
          </a:prstGeom>
          <a:solidFill>
            <a:schemeClr val="bg1">
              <a:alpha val="80000"/>
            </a:schemeClr>
          </a:solidFill>
        </p:spPr>
        <p:txBody>
          <a:bodyPr wrap="square" rtlCol="0">
            <a:noAutofit/>
          </a:bodyPr>
          <a:lstStyle/>
          <a:p>
            <a:r>
              <a:rPr lang="en-GB" b="1" noProof="0" dirty="0"/>
              <a:t>Honour-based' abuse is a form of domestic abuse carried out to protect the so-called “honour” of a family or community.</a:t>
            </a:r>
          </a:p>
          <a:p>
            <a:endParaRPr lang="en-GB" noProof="0" dirty="0"/>
          </a:p>
          <a:p>
            <a:r>
              <a:rPr lang="en-GB" noProof="0" dirty="0"/>
              <a:t>Those who violate these unwritten rules are punished.</a:t>
            </a:r>
          </a:p>
          <a:p>
            <a:endParaRPr lang="en-GB" noProof="0" dirty="0"/>
          </a:p>
          <a:p>
            <a:endParaRPr lang="en-GB" noProof="0" dirty="0"/>
          </a:p>
        </p:txBody>
      </p:sp>
      <p:sp>
        <p:nvSpPr>
          <p:cNvPr id="5" name="TextBox 4">
            <a:extLst>
              <a:ext uri="{FF2B5EF4-FFF2-40B4-BE49-F238E27FC236}">
                <a16:creationId xmlns:a16="http://schemas.microsoft.com/office/drawing/2014/main" id="{C3D651EE-5906-7D4D-17CB-AA56E1BF640C}"/>
              </a:ext>
            </a:extLst>
          </p:cNvPr>
          <p:cNvSpPr txBox="1"/>
          <p:nvPr/>
        </p:nvSpPr>
        <p:spPr>
          <a:xfrm>
            <a:off x="217508" y="3718913"/>
            <a:ext cx="4649355" cy="3008968"/>
          </a:xfrm>
          <a:prstGeom prst="rect">
            <a:avLst/>
          </a:prstGeom>
          <a:solidFill>
            <a:schemeClr val="bg1">
              <a:alpha val="80000"/>
            </a:schemeClr>
          </a:solidFill>
        </p:spPr>
        <p:txBody>
          <a:bodyPr wrap="square" rtlCol="0" anchor="ctr">
            <a:noAutofit/>
          </a:bodyPr>
          <a:lstStyle/>
          <a:p>
            <a:r>
              <a:rPr lang="en-GB" noProof="0" dirty="0"/>
              <a:t>‘Honour-based’ crimes may include: </a:t>
            </a:r>
          </a:p>
          <a:p>
            <a:pPr marL="285750" indent="-285750">
              <a:buFont typeface="Arial" panose="020B0604020202020204" pitchFamily="34" charset="0"/>
              <a:buChar char="•"/>
            </a:pPr>
            <a:r>
              <a:rPr lang="en-GB" noProof="0" dirty="0"/>
              <a:t>Murder</a:t>
            </a:r>
          </a:p>
          <a:p>
            <a:pPr marL="285750" indent="-285750">
              <a:buFont typeface="Arial" panose="020B0604020202020204" pitchFamily="34" charset="0"/>
              <a:buChar char="•"/>
            </a:pPr>
            <a:r>
              <a:rPr lang="en-GB" noProof="0" dirty="0"/>
              <a:t>Forced marriage</a:t>
            </a:r>
          </a:p>
          <a:p>
            <a:pPr marL="285750" indent="-285750">
              <a:buFont typeface="Arial" panose="020B0604020202020204" pitchFamily="34" charset="0"/>
              <a:buChar char="•"/>
            </a:pPr>
            <a:r>
              <a:rPr lang="en-GB" noProof="0" dirty="0"/>
              <a:t>Domestic violence</a:t>
            </a:r>
          </a:p>
          <a:p>
            <a:pPr marL="285750" indent="-285750">
              <a:buFont typeface="Arial" panose="020B0604020202020204" pitchFamily="34" charset="0"/>
              <a:buChar char="•"/>
            </a:pPr>
            <a:r>
              <a:rPr lang="en-GB" noProof="0" dirty="0"/>
              <a:t>Sexual violence</a:t>
            </a:r>
          </a:p>
          <a:p>
            <a:pPr marL="285750" indent="-285750">
              <a:buFont typeface="Arial" panose="020B0604020202020204" pitchFamily="34" charset="0"/>
              <a:buChar char="•"/>
            </a:pPr>
            <a:r>
              <a:rPr lang="en-GB" noProof="0" dirty="0"/>
              <a:t>Threats to kill</a:t>
            </a:r>
          </a:p>
          <a:p>
            <a:pPr marL="285750" indent="-285750">
              <a:buFont typeface="Arial" panose="020B0604020202020204" pitchFamily="34" charset="0"/>
              <a:buChar char="•"/>
            </a:pPr>
            <a:r>
              <a:rPr lang="en-GB" noProof="0" dirty="0"/>
              <a:t>Pressure to travel or move abroad</a:t>
            </a:r>
          </a:p>
          <a:p>
            <a:pPr marL="285750" indent="-285750">
              <a:buFont typeface="Arial" panose="020B0604020202020204" pitchFamily="34" charset="0"/>
              <a:buChar char="•"/>
            </a:pPr>
            <a:r>
              <a:rPr lang="en-GB" noProof="0" dirty="0"/>
              <a:t>House arrest and restricted freedom</a:t>
            </a:r>
          </a:p>
          <a:p>
            <a:pPr marL="285750" indent="-285750">
              <a:buFont typeface="Arial" panose="020B0604020202020204" pitchFamily="34" charset="0"/>
              <a:buChar char="•"/>
            </a:pPr>
            <a:r>
              <a:rPr lang="en-GB" noProof="0" dirty="0"/>
              <a:t>Isolation from family and friends</a:t>
            </a:r>
          </a:p>
        </p:txBody>
      </p:sp>
      <p:sp>
        <p:nvSpPr>
          <p:cNvPr id="11" name="TextBox 10">
            <a:extLst>
              <a:ext uri="{FF2B5EF4-FFF2-40B4-BE49-F238E27FC236}">
                <a16:creationId xmlns:a16="http://schemas.microsoft.com/office/drawing/2014/main" id="{99A3F16C-B29B-8CD5-CA59-7432CF9264BD}"/>
              </a:ext>
            </a:extLst>
          </p:cNvPr>
          <p:cNvSpPr txBox="1"/>
          <p:nvPr/>
        </p:nvSpPr>
        <p:spPr>
          <a:xfrm>
            <a:off x="5674175" y="3718913"/>
            <a:ext cx="6300317" cy="3006909"/>
          </a:xfrm>
          <a:prstGeom prst="rect">
            <a:avLst/>
          </a:prstGeom>
          <a:solidFill>
            <a:schemeClr val="bg1">
              <a:alpha val="80000"/>
            </a:schemeClr>
          </a:solidFill>
        </p:spPr>
        <p:txBody>
          <a:bodyPr wrap="square" rtlCol="0" anchor="ctr">
            <a:noAutofit/>
          </a:bodyPr>
          <a:lstStyle/>
          <a:p>
            <a:r>
              <a:rPr lang="en-GB" noProof="0" dirty="0"/>
              <a:t>People may be targeted for ‘honour-based’ punishment for: </a:t>
            </a:r>
          </a:p>
          <a:p>
            <a:pPr marL="285750" indent="-285750">
              <a:buFont typeface="Arial" panose="020B0604020202020204" pitchFamily="34" charset="0"/>
              <a:buChar char="•"/>
            </a:pPr>
            <a:r>
              <a:rPr lang="en-GB" noProof="0" dirty="0"/>
              <a:t>Seeking a divorce or separation.</a:t>
            </a:r>
          </a:p>
          <a:p>
            <a:pPr marL="285750" indent="-285750">
              <a:buFont typeface="Arial" panose="020B0604020202020204" pitchFamily="34" charset="0"/>
              <a:buChar char="•"/>
            </a:pPr>
            <a:r>
              <a:rPr lang="en-GB" noProof="0" dirty="0"/>
              <a:t>Starting a new relationship.</a:t>
            </a:r>
          </a:p>
          <a:p>
            <a:pPr marL="285750" indent="-285750">
              <a:buFont typeface="Arial" panose="020B0604020202020204" pitchFamily="34" charset="0"/>
              <a:buChar char="•"/>
            </a:pPr>
            <a:r>
              <a:rPr lang="en-GB" noProof="0" dirty="0"/>
              <a:t>Talking to or socialising with members of the opposite sex.</a:t>
            </a:r>
          </a:p>
          <a:p>
            <a:pPr marL="285750" indent="-285750">
              <a:buFont typeface="Arial" panose="020B0604020202020204" pitchFamily="34" charset="0"/>
              <a:buChar char="•"/>
            </a:pPr>
            <a:r>
              <a:rPr lang="en-GB" noProof="0" dirty="0"/>
              <a:t>Having relationships or marrying outside their religion.</a:t>
            </a:r>
          </a:p>
          <a:p>
            <a:pPr marL="285750" indent="-285750">
              <a:buFont typeface="Arial" panose="020B0604020202020204" pitchFamily="34" charset="0"/>
              <a:buChar char="•"/>
            </a:pPr>
            <a:r>
              <a:rPr lang="en-GB" noProof="0" dirty="0"/>
              <a:t>Engaging in sex before marriage.</a:t>
            </a:r>
          </a:p>
          <a:p>
            <a:pPr marL="285750" indent="-285750">
              <a:buFont typeface="Arial" panose="020B0604020202020204" pitchFamily="34" charset="0"/>
              <a:buChar char="•"/>
            </a:pPr>
            <a:r>
              <a:rPr lang="en-GB" noProof="0" dirty="0"/>
              <a:t>Choosing their own marriage partner.</a:t>
            </a:r>
          </a:p>
          <a:p>
            <a:pPr marL="285750" indent="-285750">
              <a:buFont typeface="Arial" panose="020B0604020202020204" pitchFamily="34" charset="0"/>
              <a:buChar char="•"/>
            </a:pPr>
            <a:r>
              <a:rPr lang="en-GB" noProof="0" dirty="0"/>
              <a:t>Attending college or university.</a:t>
            </a:r>
          </a:p>
          <a:p>
            <a:pPr marL="285750" indent="-285750">
              <a:buFont typeface="Arial" panose="020B0604020202020204" pitchFamily="34" charset="0"/>
              <a:buChar char="•"/>
            </a:pPr>
            <a:r>
              <a:rPr lang="en-GB" noProof="0" dirty="0"/>
              <a:t>Expressing a sexual identity deemed culturally unacceptable.</a:t>
            </a:r>
          </a:p>
        </p:txBody>
      </p:sp>
    </p:spTree>
    <p:extLst>
      <p:ext uri="{BB962C8B-B14F-4D97-AF65-F5344CB8AC3E}">
        <p14:creationId xmlns:p14="http://schemas.microsoft.com/office/powerpoint/2010/main" val="72461378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DC454-D3ED-BB1C-EA4A-818508F0BB53}"/>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75EA2E38-16BC-975B-DC06-1F73FF4A6CBB}"/>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8BC9F1AF-9724-1AD3-8C75-C3EF8DD5E3F4}"/>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D29DD870-7E7A-42A6-C866-014C2ED6B487}"/>
              </a:ext>
            </a:extLst>
          </p:cNvPr>
          <p:cNvSpPr txBox="1"/>
          <p:nvPr/>
        </p:nvSpPr>
        <p:spPr>
          <a:xfrm>
            <a:off x="75018" y="337030"/>
            <a:ext cx="1149354"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Summing up</a:t>
            </a:r>
          </a:p>
        </p:txBody>
      </p:sp>
      <p:grpSp>
        <p:nvGrpSpPr>
          <p:cNvPr id="20" name="Group 19">
            <a:extLst>
              <a:ext uri="{FF2B5EF4-FFF2-40B4-BE49-F238E27FC236}">
                <a16:creationId xmlns:a16="http://schemas.microsoft.com/office/drawing/2014/main" id="{7E4D215D-D392-76F7-83C5-10C4953A39F1}"/>
              </a:ext>
            </a:extLst>
          </p:cNvPr>
          <p:cNvGrpSpPr/>
          <p:nvPr/>
        </p:nvGrpSpPr>
        <p:grpSpPr>
          <a:xfrm>
            <a:off x="3010041" y="716121"/>
            <a:ext cx="6171504" cy="2405530"/>
            <a:chOff x="6020496" y="716121"/>
            <a:chExt cx="6171504" cy="2405530"/>
          </a:xfrm>
        </p:grpSpPr>
        <p:sp>
          <p:nvSpPr>
            <p:cNvPr id="8" name="TextBox 7">
              <a:extLst>
                <a:ext uri="{FF2B5EF4-FFF2-40B4-BE49-F238E27FC236}">
                  <a16:creationId xmlns:a16="http://schemas.microsoft.com/office/drawing/2014/main" id="{7AB4A728-01B1-19B5-5E97-2813C6206710}"/>
                </a:ext>
              </a:extLst>
            </p:cNvPr>
            <p:cNvSpPr txBox="1"/>
            <p:nvPr/>
          </p:nvSpPr>
          <p:spPr>
            <a:xfrm>
              <a:off x="6020496" y="716121"/>
              <a:ext cx="6171504" cy="1202765"/>
            </a:xfrm>
            <a:prstGeom prst="rect">
              <a:avLst/>
            </a:prstGeom>
            <a:solidFill>
              <a:schemeClr val="bg1">
                <a:alpha val="80000"/>
              </a:schemeClr>
            </a:solidFill>
          </p:spPr>
          <p:txBody>
            <a:bodyPr wrap="square" rtlCol="0">
              <a:noAutofit/>
            </a:bodyPr>
            <a:lstStyle/>
            <a:p>
              <a:endParaRPr lang="en-GB" noProof="0" dirty="0"/>
            </a:p>
          </p:txBody>
        </p:sp>
        <p:sp>
          <p:nvSpPr>
            <p:cNvPr id="13" name="TextBox 12">
              <a:extLst>
                <a:ext uri="{FF2B5EF4-FFF2-40B4-BE49-F238E27FC236}">
                  <a16:creationId xmlns:a16="http://schemas.microsoft.com/office/drawing/2014/main" id="{B892595B-B5C7-F763-5761-2D14E1D332D6}"/>
                </a:ext>
              </a:extLst>
            </p:cNvPr>
            <p:cNvSpPr txBox="1"/>
            <p:nvPr/>
          </p:nvSpPr>
          <p:spPr>
            <a:xfrm>
              <a:off x="6020496" y="1918886"/>
              <a:ext cx="6171504" cy="1202765"/>
            </a:xfrm>
            <a:prstGeom prst="rect">
              <a:avLst/>
            </a:prstGeom>
            <a:solidFill>
              <a:schemeClr val="bg1">
                <a:alpha val="80000"/>
              </a:schemeClr>
            </a:solidFill>
          </p:spPr>
          <p:txBody>
            <a:bodyPr wrap="square" rtlCol="0">
              <a:noAutofit/>
            </a:bodyPr>
            <a:lstStyle/>
            <a:p>
              <a:r>
                <a:rPr lang="en-GB" noProof="0" dirty="0"/>
                <a:t>Domestic abuse refers to a </a:t>
              </a:r>
              <a:r>
                <a:rPr lang="en-GB" b="1" noProof="0" dirty="0"/>
                <a:t>relational context</a:t>
              </a:r>
              <a:r>
                <a:rPr lang="en-GB" noProof="0" dirty="0"/>
                <a:t> in which abusive behaviour takes place in one or more forms.</a:t>
              </a:r>
            </a:p>
          </p:txBody>
        </p:sp>
      </p:grpSp>
      <p:sp>
        <p:nvSpPr>
          <p:cNvPr id="14" name="TextBox 13">
            <a:extLst>
              <a:ext uri="{FF2B5EF4-FFF2-40B4-BE49-F238E27FC236}">
                <a16:creationId xmlns:a16="http://schemas.microsoft.com/office/drawing/2014/main" id="{E676F54C-3197-801A-B03B-DD1EA9F32469}"/>
              </a:ext>
            </a:extLst>
          </p:cNvPr>
          <p:cNvSpPr txBox="1"/>
          <p:nvPr/>
        </p:nvSpPr>
        <p:spPr>
          <a:xfrm>
            <a:off x="3010041" y="3429000"/>
            <a:ext cx="6171504" cy="1202765"/>
          </a:xfrm>
          <a:prstGeom prst="rect">
            <a:avLst/>
          </a:prstGeom>
          <a:solidFill>
            <a:schemeClr val="bg1">
              <a:alpha val="80000"/>
            </a:schemeClr>
          </a:solidFill>
        </p:spPr>
        <p:txBody>
          <a:bodyPr wrap="square" rtlCol="0">
            <a:noAutofit/>
          </a:bodyPr>
          <a:lstStyle/>
          <a:p>
            <a:r>
              <a:rPr lang="en-GB" noProof="0" dirty="0"/>
              <a:t>Domestic abuse also involves </a:t>
            </a:r>
            <a:r>
              <a:rPr lang="en-GB" b="1" noProof="0" dirty="0"/>
              <a:t>specific dynamics</a:t>
            </a:r>
            <a:r>
              <a:rPr lang="en-GB" noProof="0" dirty="0"/>
              <a:t> of power and control.</a:t>
            </a:r>
          </a:p>
        </p:txBody>
      </p:sp>
      <p:grpSp>
        <p:nvGrpSpPr>
          <p:cNvPr id="21" name="Group 20">
            <a:extLst>
              <a:ext uri="{FF2B5EF4-FFF2-40B4-BE49-F238E27FC236}">
                <a16:creationId xmlns:a16="http://schemas.microsoft.com/office/drawing/2014/main" id="{7566D648-7EC8-6366-40DD-07B80DBFB04B}"/>
              </a:ext>
            </a:extLst>
          </p:cNvPr>
          <p:cNvGrpSpPr/>
          <p:nvPr/>
        </p:nvGrpSpPr>
        <p:grpSpPr>
          <a:xfrm>
            <a:off x="3009345" y="4939114"/>
            <a:ext cx="9182655" cy="1790826"/>
            <a:chOff x="3009345" y="4939114"/>
            <a:chExt cx="9182655" cy="1790826"/>
          </a:xfrm>
        </p:grpSpPr>
        <p:sp>
          <p:nvSpPr>
            <p:cNvPr id="17" name="TextBox 16">
              <a:extLst>
                <a:ext uri="{FF2B5EF4-FFF2-40B4-BE49-F238E27FC236}">
                  <a16:creationId xmlns:a16="http://schemas.microsoft.com/office/drawing/2014/main" id="{E84C1C19-BDAE-90D2-B66A-D6CBCDA6C341}"/>
                </a:ext>
              </a:extLst>
            </p:cNvPr>
            <p:cNvSpPr txBox="1"/>
            <p:nvPr/>
          </p:nvSpPr>
          <p:spPr>
            <a:xfrm>
              <a:off x="3009345" y="4939114"/>
              <a:ext cx="6172200" cy="1202765"/>
            </a:xfrm>
            <a:prstGeom prst="rect">
              <a:avLst/>
            </a:prstGeom>
            <a:solidFill>
              <a:schemeClr val="bg1">
                <a:alpha val="80000"/>
              </a:schemeClr>
            </a:solidFill>
          </p:spPr>
          <p:txBody>
            <a:bodyPr wrap="square" rtlCol="0">
              <a:noAutofit/>
            </a:bodyPr>
            <a:lstStyle/>
            <a:p>
              <a:r>
                <a:rPr lang="en-GB" noProof="0" dirty="0"/>
                <a:t>Some </a:t>
              </a:r>
              <a:r>
                <a:rPr lang="en-GB" b="1" noProof="0" dirty="0"/>
                <a:t>cultural or religious practices </a:t>
              </a:r>
              <a:r>
                <a:rPr lang="en-GB" noProof="0" dirty="0"/>
                <a:t>are considered criminal offences under UK law and are included within the legal definition of domestic abuse.</a:t>
              </a:r>
            </a:p>
          </p:txBody>
        </p:sp>
        <p:sp>
          <p:nvSpPr>
            <p:cNvPr id="18" name="TextBox 17">
              <a:extLst>
                <a:ext uri="{FF2B5EF4-FFF2-40B4-BE49-F238E27FC236}">
                  <a16:creationId xmlns:a16="http://schemas.microsoft.com/office/drawing/2014/main" id="{6BCF4189-C060-2C47-1E54-AE8F991F7D0C}"/>
                </a:ext>
              </a:extLst>
            </p:cNvPr>
            <p:cNvSpPr txBox="1"/>
            <p:nvPr/>
          </p:nvSpPr>
          <p:spPr>
            <a:xfrm>
              <a:off x="6019800" y="5527175"/>
              <a:ext cx="6172200" cy="1202765"/>
            </a:xfrm>
            <a:prstGeom prst="rect">
              <a:avLst/>
            </a:prstGeom>
            <a:solidFill>
              <a:schemeClr val="bg1">
                <a:alpha val="80000"/>
              </a:schemeClr>
            </a:solidFill>
          </p:spPr>
          <p:txBody>
            <a:bodyPr wrap="square" rtlCol="0">
              <a:noAutofit/>
            </a:bodyPr>
            <a:lstStyle/>
            <a:p>
              <a:endParaRPr lang="en-GB" noProof="0" dirty="0"/>
            </a:p>
          </p:txBody>
        </p:sp>
      </p:grpSp>
    </p:spTree>
    <p:extLst>
      <p:ext uri="{BB962C8B-B14F-4D97-AF65-F5344CB8AC3E}">
        <p14:creationId xmlns:p14="http://schemas.microsoft.com/office/powerpoint/2010/main" val="52586650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4ABB0-7808-E4C4-6C83-000C6F1E08F6}"/>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53DB2E-AF12-B330-E463-7A314CC3B370}"/>
              </a:ext>
            </a:extLst>
          </p:cNvPr>
          <p:cNvSpPr/>
          <p:nvPr/>
        </p:nvSpPr>
        <p:spPr>
          <a:xfrm>
            <a:off x="974689" y="5816455"/>
            <a:ext cx="9706709" cy="552659"/>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C0EB5CB8-3D9C-8EF5-5EFB-294863C33646}"/>
              </a:ext>
            </a:extLst>
          </p:cNvPr>
          <p:cNvSpPr/>
          <p:nvPr/>
        </p:nvSpPr>
        <p:spPr>
          <a:xfrm>
            <a:off x="974690" y="4954896"/>
            <a:ext cx="8531051" cy="552659"/>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Rounded Corners 1">
            <a:extLst>
              <a:ext uri="{FF2B5EF4-FFF2-40B4-BE49-F238E27FC236}">
                <a16:creationId xmlns:a16="http://schemas.microsoft.com/office/drawing/2014/main" id="{4CCACE62-88BA-D9CD-6489-AFD36D688183}"/>
              </a:ext>
            </a:extLst>
          </p:cNvPr>
          <p:cNvSpPr/>
          <p:nvPr/>
        </p:nvSpPr>
        <p:spPr>
          <a:xfrm>
            <a:off x="974690" y="4190163"/>
            <a:ext cx="6893169" cy="552659"/>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5" name="Rectangle">
            <a:extLst>
              <a:ext uri="{FF2B5EF4-FFF2-40B4-BE49-F238E27FC236}">
                <a16:creationId xmlns:a16="http://schemas.microsoft.com/office/drawing/2014/main" id="{250221D5-6964-BD20-6BEB-44174788B1E1}"/>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306D4631-55D2-DB69-49B4-F80F7F60A7AC}"/>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F6CDF8C9-39A0-0341-B1B6-5E842E327DCD}"/>
              </a:ext>
            </a:extLst>
          </p:cNvPr>
          <p:cNvSpPr txBox="1"/>
          <p:nvPr/>
        </p:nvSpPr>
        <p:spPr>
          <a:xfrm>
            <a:off x="75018" y="337030"/>
            <a:ext cx="4064190"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Review your learning: Part 1 – Question 1 of 3</a:t>
            </a:r>
          </a:p>
        </p:txBody>
      </p:sp>
      <p:sp>
        <p:nvSpPr>
          <p:cNvPr id="8" name="TextBox 7">
            <a:extLst>
              <a:ext uri="{FF2B5EF4-FFF2-40B4-BE49-F238E27FC236}">
                <a16:creationId xmlns:a16="http://schemas.microsoft.com/office/drawing/2014/main" id="{41C0A6F3-9A3C-340A-9EDC-ACEA240C8D20}"/>
              </a:ext>
            </a:extLst>
          </p:cNvPr>
          <p:cNvSpPr txBox="1"/>
          <p:nvPr/>
        </p:nvSpPr>
        <p:spPr>
          <a:xfrm>
            <a:off x="67863" y="1471179"/>
            <a:ext cx="12180798" cy="1202765"/>
          </a:xfrm>
          <a:prstGeom prst="rect">
            <a:avLst/>
          </a:prstGeom>
          <a:solidFill>
            <a:schemeClr val="bg1">
              <a:alpha val="70000"/>
            </a:schemeClr>
          </a:solidFill>
        </p:spPr>
        <p:txBody>
          <a:bodyPr wrap="square" rtlCol="0">
            <a:noAutofit/>
          </a:bodyPr>
          <a:lstStyle/>
          <a:p>
            <a:pPr lvl="1"/>
            <a:endParaRPr lang="en-GB" noProof="0" dirty="0"/>
          </a:p>
          <a:p>
            <a:pPr lvl="1"/>
            <a:r>
              <a:rPr lang="en-GB" sz="2000" b="1" noProof="0" dirty="0"/>
              <a:t>Which of the following would be considered domestic abuse under the UK government's definition?</a:t>
            </a:r>
          </a:p>
          <a:p>
            <a:pPr lvl="1"/>
            <a:endParaRPr lang="en-GB" b="1" noProof="0" dirty="0">
              <a:solidFill>
                <a:srgbClr val="FF0000"/>
              </a:solidFill>
            </a:endParaRPr>
          </a:p>
          <a:p>
            <a:pPr lvl="1"/>
            <a:endParaRPr lang="en-GB" b="1" dirty="0">
              <a:solidFill>
                <a:srgbClr val="FF0000"/>
              </a:solidFill>
            </a:endParaRPr>
          </a:p>
          <a:p>
            <a:pPr lvl="1"/>
            <a:endParaRPr lang="en-GB" b="1" noProof="0" dirty="0">
              <a:solidFill>
                <a:srgbClr val="FF0000"/>
              </a:solidFill>
            </a:endParaRPr>
          </a:p>
          <a:p>
            <a:pPr lvl="1"/>
            <a:r>
              <a:rPr lang="en-GB" b="1" noProof="0" dirty="0">
                <a:solidFill>
                  <a:srgbClr val="FF0000"/>
                </a:solidFill>
              </a:rPr>
              <a:t>Choose 3 from the following:</a:t>
            </a:r>
            <a:endParaRPr lang="en-GB" noProof="0" dirty="0">
              <a:solidFill>
                <a:srgbClr val="FF0000"/>
              </a:solidFill>
            </a:endParaRPr>
          </a:p>
          <a:p>
            <a:endParaRPr lang="en-GB" noProof="0" dirty="0"/>
          </a:p>
        </p:txBody>
      </p:sp>
      <p:sp>
        <p:nvSpPr>
          <p:cNvPr id="13" name="TextBox 12">
            <a:extLst>
              <a:ext uri="{FF2B5EF4-FFF2-40B4-BE49-F238E27FC236}">
                <a16:creationId xmlns:a16="http://schemas.microsoft.com/office/drawing/2014/main" id="{C639B9E2-9B5C-8017-6DDB-1984AFDDE817}"/>
              </a:ext>
            </a:extLst>
          </p:cNvPr>
          <p:cNvSpPr txBox="1"/>
          <p:nvPr/>
        </p:nvSpPr>
        <p:spPr>
          <a:xfrm>
            <a:off x="75018" y="3429000"/>
            <a:ext cx="10606379" cy="3243548"/>
          </a:xfrm>
          <a:prstGeom prst="rect">
            <a:avLst/>
          </a:prstGeom>
          <a:solidFill>
            <a:schemeClr val="bg1">
              <a:alpha val="70000"/>
            </a:schemeClr>
          </a:solidFill>
        </p:spPr>
        <p:txBody>
          <a:bodyPr wrap="square" rtlCol="0">
            <a:noAutofit/>
          </a:bodyPr>
          <a:lstStyle/>
          <a:p>
            <a:pPr lvl="2"/>
            <a:r>
              <a:rPr lang="en-GB" noProof="0" dirty="0"/>
              <a:t>An 18-year-old woman marrying abroad.</a:t>
            </a:r>
          </a:p>
          <a:p>
            <a:pPr marL="1200150" lvl="2" indent="-285750">
              <a:buFont typeface="Arial" panose="020B0604020202020204" pitchFamily="34" charset="0"/>
              <a:buChar char="•"/>
            </a:pPr>
            <a:endParaRPr lang="en-GB" noProof="0" dirty="0"/>
          </a:p>
          <a:p>
            <a:pPr marL="1200150" lvl="2" indent="-285750">
              <a:buFont typeface="Arial" panose="020B0604020202020204" pitchFamily="34" charset="0"/>
              <a:buChar char="•"/>
            </a:pPr>
            <a:endParaRPr lang="en-GB" noProof="0" dirty="0"/>
          </a:p>
          <a:p>
            <a:pPr lvl="2"/>
            <a:r>
              <a:rPr lang="en-GB" noProof="0" dirty="0"/>
              <a:t>A 17-year-old boy threatening and physically assaulting his stepfather.</a:t>
            </a:r>
          </a:p>
          <a:p>
            <a:pPr lvl="2"/>
            <a:endParaRPr lang="en-GB" noProof="0" dirty="0"/>
          </a:p>
          <a:p>
            <a:pPr marL="1200150" lvl="2" indent="-285750">
              <a:buFont typeface="Arial" panose="020B0604020202020204" pitchFamily="34" charset="0"/>
              <a:buChar char="•"/>
            </a:pPr>
            <a:endParaRPr lang="en-GB" noProof="0" dirty="0"/>
          </a:p>
          <a:p>
            <a:pPr lvl="2"/>
            <a:r>
              <a:rPr lang="en-GB" noProof="0" dirty="0"/>
              <a:t>A woman being isolated from friends by her husband and having her spending controlled.</a:t>
            </a:r>
          </a:p>
          <a:p>
            <a:pPr lvl="2"/>
            <a:endParaRPr lang="en-GB" noProof="0" dirty="0"/>
          </a:p>
          <a:p>
            <a:pPr marL="1200150" lvl="2" indent="-285750">
              <a:buFont typeface="Arial" panose="020B0604020202020204" pitchFamily="34" charset="0"/>
              <a:buChar char="•"/>
            </a:pPr>
            <a:endParaRPr lang="en-GB" noProof="0" dirty="0"/>
          </a:p>
          <a:p>
            <a:pPr lvl="2"/>
            <a:r>
              <a:rPr lang="en-GB" noProof="0" dirty="0"/>
              <a:t>A man being monitored and humiliated by his boyfriend through constant messages and GPS tracking.</a:t>
            </a:r>
          </a:p>
        </p:txBody>
      </p:sp>
      <p:pic>
        <p:nvPicPr>
          <p:cNvPr id="5" name="Picture 4">
            <a:extLst>
              <a:ext uri="{FF2B5EF4-FFF2-40B4-BE49-F238E27FC236}">
                <a16:creationId xmlns:a16="http://schemas.microsoft.com/office/drawing/2014/main" id="{D2121C6C-BE65-3B9E-1CEB-B495CD930E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Tree>
    <p:extLst>
      <p:ext uri="{BB962C8B-B14F-4D97-AF65-F5344CB8AC3E}">
        <p14:creationId xmlns:p14="http://schemas.microsoft.com/office/powerpoint/2010/main" val="33676309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C9F34-2027-33FA-C2E6-8B504A3481AC}"/>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994EBC7-5BE1-55AB-5AD3-C6785EB25E5C}"/>
              </a:ext>
            </a:extLst>
          </p:cNvPr>
          <p:cNvSpPr/>
          <p:nvPr/>
        </p:nvSpPr>
        <p:spPr>
          <a:xfrm>
            <a:off x="914400" y="3667647"/>
            <a:ext cx="4602145" cy="462226"/>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21BF2C95-57E4-1345-9378-0715E65F26A1}"/>
              </a:ext>
            </a:extLst>
          </p:cNvPr>
          <p:cNvSpPr/>
          <p:nvPr/>
        </p:nvSpPr>
        <p:spPr>
          <a:xfrm>
            <a:off x="914398" y="6058744"/>
            <a:ext cx="4602145" cy="462226"/>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Rounded Corners 4">
            <a:extLst>
              <a:ext uri="{FF2B5EF4-FFF2-40B4-BE49-F238E27FC236}">
                <a16:creationId xmlns:a16="http://schemas.microsoft.com/office/drawing/2014/main" id="{72CE9731-F221-CEF0-13FE-46C1C38E927B}"/>
              </a:ext>
            </a:extLst>
          </p:cNvPr>
          <p:cNvSpPr/>
          <p:nvPr/>
        </p:nvSpPr>
        <p:spPr>
          <a:xfrm>
            <a:off x="914399" y="4434673"/>
            <a:ext cx="4602145" cy="462226"/>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5" name="Rectangle">
            <a:extLst>
              <a:ext uri="{FF2B5EF4-FFF2-40B4-BE49-F238E27FC236}">
                <a16:creationId xmlns:a16="http://schemas.microsoft.com/office/drawing/2014/main" id="{F15B5B22-2773-154A-268E-F98157C2DE16}"/>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E7BE0A03-552E-F6CC-9BF0-32A4C832EA1E}"/>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DD3728F1-215A-7E3A-849D-7B6D5736D786}"/>
              </a:ext>
            </a:extLst>
          </p:cNvPr>
          <p:cNvSpPr txBox="1"/>
          <p:nvPr/>
        </p:nvSpPr>
        <p:spPr>
          <a:xfrm>
            <a:off x="75018" y="337030"/>
            <a:ext cx="4064190"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Review your learning: Part 1 – Question 2 of 3</a:t>
            </a:r>
          </a:p>
        </p:txBody>
      </p:sp>
      <p:sp>
        <p:nvSpPr>
          <p:cNvPr id="8" name="TextBox 7">
            <a:extLst>
              <a:ext uri="{FF2B5EF4-FFF2-40B4-BE49-F238E27FC236}">
                <a16:creationId xmlns:a16="http://schemas.microsoft.com/office/drawing/2014/main" id="{04D55D1F-D709-DBAD-1D69-66E4CACCCF86}"/>
              </a:ext>
            </a:extLst>
          </p:cNvPr>
          <p:cNvSpPr txBox="1"/>
          <p:nvPr/>
        </p:nvSpPr>
        <p:spPr>
          <a:xfrm>
            <a:off x="0" y="1651382"/>
            <a:ext cx="12180798" cy="2016265"/>
          </a:xfrm>
          <a:prstGeom prst="rect">
            <a:avLst/>
          </a:prstGeom>
          <a:solidFill>
            <a:schemeClr val="bg1">
              <a:alpha val="70000"/>
            </a:schemeClr>
          </a:solidFill>
        </p:spPr>
        <p:txBody>
          <a:bodyPr wrap="square" rtlCol="0">
            <a:noAutofit/>
          </a:bodyPr>
          <a:lstStyle/>
          <a:p>
            <a:pPr lvl="1"/>
            <a:endParaRPr lang="en-GB" noProof="0" dirty="0"/>
          </a:p>
          <a:p>
            <a:pPr lvl="1"/>
            <a:r>
              <a:rPr lang="en-GB" sz="2000" b="1" noProof="0" dirty="0"/>
              <a:t>Which of the following are examples of coercive or controlling behaviour as defined by UK law?</a:t>
            </a:r>
          </a:p>
          <a:p>
            <a:pPr lvl="1"/>
            <a:endParaRPr lang="en-GB" b="1" noProof="0" dirty="0">
              <a:solidFill>
                <a:srgbClr val="FF0000"/>
              </a:solidFill>
            </a:endParaRPr>
          </a:p>
          <a:p>
            <a:pPr lvl="1"/>
            <a:endParaRPr lang="en-GB" b="1" dirty="0">
              <a:solidFill>
                <a:srgbClr val="FF0000"/>
              </a:solidFill>
            </a:endParaRPr>
          </a:p>
          <a:p>
            <a:pPr lvl="1"/>
            <a:endParaRPr lang="en-GB" b="1" noProof="0" dirty="0">
              <a:solidFill>
                <a:srgbClr val="FF0000"/>
              </a:solidFill>
            </a:endParaRPr>
          </a:p>
          <a:p>
            <a:pPr lvl="1"/>
            <a:r>
              <a:rPr lang="en-GB" b="1" noProof="0" dirty="0">
                <a:solidFill>
                  <a:srgbClr val="FF0000"/>
                </a:solidFill>
              </a:rPr>
              <a:t>Choose 3 from the following:</a:t>
            </a:r>
            <a:endParaRPr lang="en-GB" noProof="0" dirty="0">
              <a:solidFill>
                <a:srgbClr val="FF0000"/>
              </a:solidFill>
            </a:endParaRPr>
          </a:p>
          <a:p>
            <a:endParaRPr lang="en-GB" noProof="0" dirty="0"/>
          </a:p>
        </p:txBody>
      </p:sp>
      <p:sp>
        <p:nvSpPr>
          <p:cNvPr id="13" name="TextBox 12">
            <a:extLst>
              <a:ext uri="{FF2B5EF4-FFF2-40B4-BE49-F238E27FC236}">
                <a16:creationId xmlns:a16="http://schemas.microsoft.com/office/drawing/2014/main" id="{1895324E-C53E-4FE2-CD6A-EFC872189BB3}"/>
              </a:ext>
            </a:extLst>
          </p:cNvPr>
          <p:cNvSpPr txBox="1"/>
          <p:nvPr/>
        </p:nvSpPr>
        <p:spPr>
          <a:xfrm>
            <a:off x="75018" y="3667647"/>
            <a:ext cx="12116982" cy="3190353"/>
          </a:xfrm>
          <a:prstGeom prst="rect">
            <a:avLst/>
          </a:prstGeom>
          <a:solidFill>
            <a:schemeClr val="bg1">
              <a:alpha val="70000"/>
            </a:schemeClr>
          </a:solidFill>
        </p:spPr>
        <p:txBody>
          <a:bodyPr wrap="square" rtlCol="0">
            <a:noAutofit/>
          </a:bodyPr>
          <a:lstStyle/>
          <a:p>
            <a:pPr lvl="2"/>
            <a:r>
              <a:rPr lang="en-GB" noProof="0" dirty="0"/>
              <a:t>Isolating someone from friends and family.</a:t>
            </a:r>
          </a:p>
          <a:p>
            <a:pPr lvl="2"/>
            <a:endParaRPr lang="en-GB" noProof="0" dirty="0"/>
          </a:p>
          <a:p>
            <a:pPr lvl="2"/>
            <a:endParaRPr lang="en-GB" noProof="0" dirty="0"/>
          </a:p>
          <a:p>
            <a:pPr lvl="2"/>
            <a:r>
              <a:rPr lang="en-GB" noProof="0" dirty="0"/>
              <a:t>Threatening to harm a pet to gain compliance.</a:t>
            </a:r>
          </a:p>
          <a:p>
            <a:pPr lvl="2"/>
            <a:endParaRPr lang="en-GB" noProof="0" dirty="0"/>
          </a:p>
          <a:p>
            <a:pPr lvl="2"/>
            <a:endParaRPr lang="en-GB" noProof="0" dirty="0"/>
          </a:p>
          <a:p>
            <a:pPr lvl="2"/>
            <a:r>
              <a:rPr lang="en-GB" noProof="0" dirty="0"/>
              <a:t>Frequently texting a partner to ask how their day is going.</a:t>
            </a:r>
          </a:p>
          <a:p>
            <a:pPr lvl="2"/>
            <a:endParaRPr lang="en-GB" noProof="0" dirty="0"/>
          </a:p>
          <a:p>
            <a:pPr lvl="2"/>
            <a:endParaRPr lang="en-GB" noProof="0" dirty="0"/>
          </a:p>
          <a:p>
            <a:pPr lvl="2"/>
            <a:r>
              <a:rPr lang="en-GB" noProof="0" dirty="0"/>
              <a:t>Making someone commit a crime under duress.</a:t>
            </a:r>
          </a:p>
        </p:txBody>
      </p:sp>
      <p:pic>
        <p:nvPicPr>
          <p:cNvPr id="2" name="Picture 1">
            <a:extLst>
              <a:ext uri="{FF2B5EF4-FFF2-40B4-BE49-F238E27FC236}">
                <a16:creationId xmlns:a16="http://schemas.microsoft.com/office/drawing/2014/main" id="{EF019352-3EF0-B8D2-0DA9-A122C4062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Tree>
    <p:extLst>
      <p:ext uri="{BB962C8B-B14F-4D97-AF65-F5344CB8AC3E}">
        <p14:creationId xmlns:p14="http://schemas.microsoft.com/office/powerpoint/2010/main" val="5164943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45BB4-E477-512A-7C7A-E5F1ED77BAC2}"/>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4BCDF93-3E52-7EE7-BB04-F807EBAFBBD8}"/>
              </a:ext>
            </a:extLst>
          </p:cNvPr>
          <p:cNvSpPr/>
          <p:nvPr/>
        </p:nvSpPr>
        <p:spPr>
          <a:xfrm>
            <a:off x="974690" y="3361612"/>
            <a:ext cx="4612194" cy="46976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Rounded Corners 4">
            <a:extLst>
              <a:ext uri="{FF2B5EF4-FFF2-40B4-BE49-F238E27FC236}">
                <a16:creationId xmlns:a16="http://schemas.microsoft.com/office/drawing/2014/main" id="{A74FAC20-ADBA-9029-6622-741870EA518E}"/>
              </a:ext>
            </a:extLst>
          </p:cNvPr>
          <p:cNvSpPr/>
          <p:nvPr/>
        </p:nvSpPr>
        <p:spPr>
          <a:xfrm>
            <a:off x="974689" y="4977343"/>
            <a:ext cx="6782637" cy="46976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Rounded Corners 5">
            <a:extLst>
              <a:ext uri="{FF2B5EF4-FFF2-40B4-BE49-F238E27FC236}">
                <a16:creationId xmlns:a16="http://schemas.microsoft.com/office/drawing/2014/main" id="{11355988-D19F-E954-0623-F9F9F65DE345}"/>
              </a:ext>
            </a:extLst>
          </p:cNvPr>
          <p:cNvSpPr/>
          <p:nvPr/>
        </p:nvSpPr>
        <p:spPr>
          <a:xfrm>
            <a:off x="974689" y="5786614"/>
            <a:ext cx="5848141" cy="46976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5" name="Rectangle">
            <a:extLst>
              <a:ext uri="{FF2B5EF4-FFF2-40B4-BE49-F238E27FC236}">
                <a16:creationId xmlns:a16="http://schemas.microsoft.com/office/drawing/2014/main" id="{8A4168AA-8FEA-2C05-5A48-D0CB18323395}"/>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CD1575D8-6611-BADA-8319-38D2BBFD7605}"/>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5" name="Safeguarding Foundations">
            <a:extLst>
              <a:ext uri="{FF2B5EF4-FFF2-40B4-BE49-F238E27FC236}">
                <a16:creationId xmlns:a16="http://schemas.microsoft.com/office/drawing/2014/main" id="{D38C10AA-851D-EFE3-FD94-C1800CB8F1BC}"/>
              </a:ext>
            </a:extLst>
          </p:cNvPr>
          <p:cNvSpPr txBox="1"/>
          <p:nvPr/>
        </p:nvSpPr>
        <p:spPr>
          <a:xfrm>
            <a:off x="74777" y="-1776"/>
            <a:ext cx="3593804"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825500">
              <a:defRPr sz="2800">
                <a:solidFill>
                  <a:srgbClr val="000000"/>
                </a:solidFill>
              </a:defRPr>
            </a:lvl1pPr>
          </a:lstStyle>
          <a:p>
            <a:r>
              <a:rPr lang="en-GB" sz="1800" noProof="0" dirty="0"/>
              <a:t>Raising Awareness of Domestic Abuse</a:t>
            </a:r>
          </a:p>
        </p:txBody>
      </p:sp>
      <p:sp>
        <p:nvSpPr>
          <p:cNvPr id="16" name="Aims and Outcomes">
            <a:extLst>
              <a:ext uri="{FF2B5EF4-FFF2-40B4-BE49-F238E27FC236}">
                <a16:creationId xmlns:a16="http://schemas.microsoft.com/office/drawing/2014/main" id="{4D79C89A-E1B9-66A8-EB05-7E4634339CD3}"/>
              </a:ext>
            </a:extLst>
          </p:cNvPr>
          <p:cNvSpPr txBox="1"/>
          <p:nvPr/>
        </p:nvSpPr>
        <p:spPr>
          <a:xfrm>
            <a:off x="75018" y="337030"/>
            <a:ext cx="4064190"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Review your learning: Part 1 – Question 3 of 3</a:t>
            </a:r>
          </a:p>
        </p:txBody>
      </p:sp>
      <p:sp>
        <p:nvSpPr>
          <p:cNvPr id="8" name="TextBox 7">
            <a:extLst>
              <a:ext uri="{FF2B5EF4-FFF2-40B4-BE49-F238E27FC236}">
                <a16:creationId xmlns:a16="http://schemas.microsoft.com/office/drawing/2014/main" id="{1D27B5EC-417B-410B-B53E-EE2D00961525}"/>
              </a:ext>
            </a:extLst>
          </p:cNvPr>
          <p:cNvSpPr txBox="1"/>
          <p:nvPr/>
        </p:nvSpPr>
        <p:spPr>
          <a:xfrm>
            <a:off x="29038" y="1317502"/>
            <a:ext cx="12180798" cy="1202765"/>
          </a:xfrm>
          <a:prstGeom prst="rect">
            <a:avLst/>
          </a:prstGeom>
          <a:solidFill>
            <a:schemeClr val="bg1">
              <a:alpha val="70000"/>
            </a:schemeClr>
          </a:solidFill>
        </p:spPr>
        <p:txBody>
          <a:bodyPr wrap="square" rtlCol="0">
            <a:noAutofit/>
          </a:bodyPr>
          <a:lstStyle/>
          <a:p>
            <a:pPr lvl="1"/>
            <a:endParaRPr lang="en-GB" noProof="0" dirty="0"/>
          </a:p>
          <a:p>
            <a:pPr lvl="1"/>
            <a:r>
              <a:rPr lang="en-GB" sz="2000" b="1" noProof="0" dirty="0"/>
              <a:t>Which of the following are considered criminal offences related to culturally or religiously motivated </a:t>
            </a:r>
          </a:p>
          <a:p>
            <a:pPr lvl="1"/>
            <a:r>
              <a:rPr lang="en-GB" sz="2000" b="1" noProof="0" dirty="0"/>
              <a:t>family violence under UK law?</a:t>
            </a:r>
          </a:p>
          <a:p>
            <a:pPr lvl="1"/>
            <a:endParaRPr lang="en-GB" dirty="0"/>
          </a:p>
          <a:p>
            <a:pPr lvl="1"/>
            <a:endParaRPr lang="en-GB" noProof="0" dirty="0"/>
          </a:p>
          <a:p>
            <a:pPr lvl="1"/>
            <a:r>
              <a:rPr lang="en-GB" b="1" noProof="0" dirty="0">
                <a:solidFill>
                  <a:srgbClr val="FF0000"/>
                </a:solidFill>
              </a:rPr>
              <a:t>Choose 3 from the following:</a:t>
            </a:r>
            <a:endParaRPr lang="en-GB" noProof="0" dirty="0">
              <a:solidFill>
                <a:srgbClr val="FF0000"/>
              </a:solidFill>
            </a:endParaRPr>
          </a:p>
          <a:p>
            <a:endParaRPr lang="en-GB" noProof="0" dirty="0"/>
          </a:p>
        </p:txBody>
      </p:sp>
      <p:sp>
        <p:nvSpPr>
          <p:cNvPr id="13" name="TextBox 12">
            <a:extLst>
              <a:ext uri="{FF2B5EF4-FFF2-40B4-BE49-F238E27FC236}">
                <a16:creationId xmlns:a16="http://schemas.microsoft.com/office/drawing/2014/main" id="{26F07460-C9F5-EC5F-483F-ADCF1A7C852B}"/>
              </a:ext>
            </a:extLst>
          </p:cNvPr>
          <p:cNvSpPr txBox="1"/>
          <p:nvPr/>
        </p:nvSpPr>
        <p:spPr>
          <a:xfrm>
            <a:off x="74777" y="3094658"/>
            <a:ext cx="8436177" cy="3426312"/>
          </a:xfrm>
          <a:prstGeom prst="rect">
            <a:avLst/>
          </a:prstGeom>
          <a:solidFill>
            <a:schemeClr val="bg1">
              <a:alpha val="70000"/>
            </a:schemeClr>
          </a:solidFill>
        </p:spPr>
        <p:txBody>
          <a:bodyPr wrap="square" rtlCol="0">
            <a:noAutofit/>
          </a:bodyPr>
          <a:lstStyle/>
          <a:p>
            <a:pPr marL="1200150" lvl="2" indent="-285750">
              <a:buFont typeface="Arial" panose="020B0604020202020204" pitchFamily="34" charset="0"/>
              <a:buChar char="•"/>
            </a:pPr>
            <a:endParaRPr lang="en-GB" b="1" noProof="0" dirty="0"/>
          </a:p>
          <a:p>
            <a:pPr lvl="2"/>
            <a:r>
              <a:rPr lang="en-GB" noProof="0" dirty="0"/>
              <a:t>Practising female genital mutilation (FGM).</a:t>
            </a:r>
          </a:p>
          <a:p>
            <a:pPr lvl="2"/>
            <a:endParaRPr lang="en-GB" noProof="0" dirty="0"/>
          </a:p>
          <a:p>
            <a:pPr lvl="2"/>
            <a:endParaRPr lang="en-GB" noProof="0" dirty="0"/>
          </a:p>
          <a:p>
            <a:pPr lvl="2"/>
            <a:r>
              <a:rPr lang="en-GB" noProof="0" dirty="0"/>
              <a:t>Prohibiting a child from attending school for religious reasons.</a:t>
            </a:r>
          </a:p>
          <a:p>
            <a:pPr lvl="2"/>
            <a:endParaRPr lang="en-GB" noProof="0" dirty="0"/>
          </a:p>
          <a:p>
            <a:pPr lvl="2"/>
            <a:endParaRPr lang="en-GB" noProof="0" dirty="0"/>
          </a:p>
          <a:p>
            <a:pPr lvl="2"/>
            <a:r>
              <a:rPr lang="en-GB" noProof="0" dirty="0"/>
              <a:t>Forcing a woman to remain in the house to avoid "shaming" the family.</a:t>
            </a:r>
          </a:p>
          <a:p>
            <a:pPr lvl="2"/>
            <a:endParaRPr lang="en-GB" noProof="0" dirty="0"/>
          </a:p>
          <a:p>
            <a:pPr lvl="2"/>
            <a:endParaRPr lang="en-GB" noProof="0" dirty="0"/>
          </a:p>
          <a:p>
            <a:pPr lvl="2"/>
            <a:r>
              <a:rPr lang="en-GB" noProof="0" dirty="0"/>
              <a:t>Encouraging a 16-year-old to marry to secure family honour.</a:t>
            </a:r>
          </a:p>
        </p:txBody>
      </p:sp>
      <p:pic>
        <p:nvPicPr>
          <p:cNvPr id="2" name="Picture 1">
            <a:extLst>
              <a:ext uri="{FF2B5EF4-FFF2-40B4-BE49-F238E27FC236}">
                <a16:creationId xmlns:a16="http://schemas.microsoft.com/office/drawing/2014/main" id="{A0CC6E77-39F2-0A55-F6FB-DE3F1A802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Tree>
    <p:extLst>
      <p:ext uri="{BB962C8B-B14F-4D97-AF65-F5344CB8AC3E}">
        <p14:creationId xmlns:p14="http://schemas.microsoft.com/office/powerpoint/2010/main" val="12545136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1F4C3-E8D3-B6E6-D37A-D0FCF6C482F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BC0E5E4-FE71-9B67-B0A3-6FA98AAA0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4825"/>
          </a:xfrm>
          <a:prstGeom prst="rect">
            <a:avLst/>
          </a:prstGeom>
        </p:spPr>
      </p:pic>
      <p:sp>
        <p:nvSpPr>
          <p:cNvPr id="155" name="Rectangle">
            <a:extLst>
              <a:ext uri="{FF2B5EF4-FFF2-40B4-BE49-F238E27FC236}">
                <a16:creationId xmlns:a16="http://schemas.microsoft.com/office/drawing/2014/main" id="{747B326F-DBB7-0A41-ED12-F7B44FC89D1B}"/>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DF988369-5FF7-DF1E-7DEE-85F076CB3FDB}"/>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346479AD-A94D-5356-86AF-7E23BCDBF68F}"/>
              </a:ext>
            </a:extLst>
          </p:cNvPr>
          <p:cNvSpPr txBox="1"/>
          <p:nvPr/>
        </p:nvSpPr>
        <p:spPr>
          <a:xfrm>
            <a:off x="75018" y="337030"/>
            <a:ext cx="3929217"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Introduction to Part 2: The statistical picture</a:t>
            </a:r>
          </a:p>
        </p:txBody>
      </p:sp>
      <p:sp>
        <p:nvSpPr>
          <p:cNvPr id="6" name="TextBox 5">
            <a:extLst>
              <a:ext uri="{FF2B5EF4-FFF2-40B4-BE49-F238E27FC236}">
                <a16:creationId xmlns:a16="http://schemas.microsoft.com/office/drawing/2014/main" id="{49CD5D58-09E2-C582-6E45-0F1C84CD81BE}"/>
              </a:ext>
            </a:extLst>
          </p:cNvPr>
          <p:cNvSpPr txBox="1"/>
          <p:nvPr/>
        </p:nvSpPr>
        <p:spPr>
          <a:xfrm>
            <a:off x="3668581" y="2757398"/>
            <a:ext cx="4867275" cy="1343203"/>
          </a:xfrm>
          <a:prstGeom prst="rect">
            <a:avLst/>
          </a:prstGeom>
          <a:solidFill>
            <a:schemeClr val="bg1"/>
          </a:solidFill>
        </p:spPr>
        <p:txBody>
          <a:bodyPr wrap="square" rtlCol="0">
            <a:noAutofit/>
          </a:bodyPr>
          <a:lstStyle/>
          <a:p>
            <a:r>
              <a:rPr lang="en-GB" noProof="0" dirty="0"/>
              <a:t>Domestic abuse is widespread in society and is not limited to a particular section of the population, nor determined by gender, ethnicity or religion.</a:t>
            </a:r>
          </a:p>
        </p:txBody>
      </p:sp>
    </p:spTree>
    <p:extLst>
      <p:ext uri="{BB962C8B-B14F-4D97-AF65-F5344CB8AC3E}">
        <p14:creationId xmlns:p14="http://schemas.microsoft.com/office/powerpoint/2010/main" val="3134418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43DFD-0BD7-1883-950E-28EA77D6CB1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D076EA2-4E22-1EF7-C490-83E65C52E058}"/>
              </a:ext>
            </a:extLst>
          </p:cNvPr>
          <p:cNvPicPr>
            <a:picLocks noChangeAspect="1"/>
          </p:cNvPicPr>
          <p:nvPr/>
        </p:nvPicPr>
        <p:blipFill>
          <a:blip r:embed="rId3"/>
          <a:srcRect l="22714" t="23220" r="3481" b="17175"/>
          <a:stretch/>
        </p:blipFill>
        <p:spPr>
          <a:xfrm>
            <a:off x="235336" y="780971"/>
            <a:ext cx="3686759" cy="1742095"/>
          </a:xfrm>
          <a:prstGeom prst="rect">
            <a:avLst/>
          </a:prstGeom>
        </p:spPr>
      </p:pic>
      <p:sp>
        <p:nvSpPr>
          <p:cNvPr id="155" name="Rectangle">
            <a:extLst>
              <a:ext uri="{FF2B5EF4-FFF2-40B4-BE49-F238E27FC236}">
                <a16:creationId xmlns:a16="http://schemas.microsoft.com/office/drawing/2014/main" id="{E21B462B-41EB-EB56-2454-4A90CD6F66CA}"/>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9C8FB24B-8A89-F221-2843-242EDEF931F1}"/>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2DA35621-E9EB-43AB-103D-5A543D879235}"/>
              </a:ext>
            </a:extLst>
          </p:cNvPr>
          <p:cNvSpPr txBox="1"/>
          <p:nvPr/>
        </p:nvSpPr>
        <p:spPr>
          <a:xfrm>
            <a:off x="75018" y="337030"/>
            <a:ext cx="1413207"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Those aged 16+</a:t>
            </a:r>
          </a:p>
        </p:txBody>
      </p:sp>
      <p:pic>
        <p:nvPicPr>
          <p:cNvPr id="3" name="Picture 2">
            <a:extLst>
              <a:ext uri="{FF2B5EF4-FFF2-40B4-BE49-F238E27FC236}">
                <a16:creationId xmlns:a16="http://schemas.microsoft.com/office/drawing/2014/main" id="{03B98A89-2059-1DB0-F683-D8E27E26F08B}"/>
              </a:ext>
            </a:extLst>
          </p:cNvPr>
          <p:cNvPicPr>
            <a:picLocks noChangeAspect="1"/>
          </p:cNvPicPr>
          <p:nvPr/>
        </p:nvPicPr>
        <p:blipFill>
          <a:blip r:embed="rId5"/>
          <a:stretch>
            <a:fillRect/>
          </a:stretch>
        </p:blipFill>
        <p:spPr>
          <a:xfrm>
            <a:off x="7308162" y="686886"/>
            <a:ext cx="4883425" cy="2966816"/>
          </a:xfrm>
          <a:prstGeom prst="rect">
            <a:avLst/>
          </a:prstGeom>
        </p:spPr>
      </p:pic>
      <p:pic>
        <p:nvPicPr>
          <p:cNvPr id="4" name="Picture 3">
            <a:extLst>
              <a:ext uri="{FF2B5EF4-FFF2-40B4-BE49-F238E27FC236}">
                <a16:creationId xmlns:a16="http://schemas.microsoft.com/office/drawing/2014/main" id="{E686500D-B0C5-33E7-8FEA-37A10661A8FF}"/>
              </a:ext>
            </a:extLst>
          </p:cNvPr>
          <p:cNvPicPr>
            <a:picLocks noChangeAspect="1"/>
          </p:cNvPicPr>
          <p:nvPr/>
        </p:nvPicPr>
        <p:blipFill>
          <a:blip r:embed="rId6"/>
          <a:stretch>
            <a:fillRect/>
          </a:stretch>
        </p:blipFill>
        <p:spPr>
          <a:xfrm>
            <a:off x="235336" y="3152937"/>
            <a:ext cx="3176897" cy="3305286"/>
          </a:xfrm>
          <a:prstGeom prst="rect">
            <a:avLst/>
          </a:prstGeom>
        </p:spPr>
      </p:pic>
      <p:pic>
        <p:nvPicPr>
          <p:cNvPr id="6" name="Picture 5">
            <a:extLst>
              <a:ext uri="{FF2B5EF4-FFF2-40B4-BE49-F238E27FC236}">
                <a16:creationId xmlns:a16="http://schemas.microsoft.com/office/drawing/2014/main" id="{3472CE0F-5C66-BD48-31AA-57953EA19F0F}"/>
              </a:ext>
            </a:extLst>
          </p:cNvPr>
          <p:cNvPicPr>
            <a:picLocks noChangeAspect="1"/>
          </p:cNvPicPr>
          <p:nvPr/>
        </p:nvPicPr>
        <p:blipFill>
          <a:blip r:embed="rId7">
            <a:extLst>
              <a:ext uri="{28A0092B-C50C-407E-A947-70E740481C1C}">
                <a14:useLocalDpi xmlns:a14="http://schemas.microsoft.com/office/drawing/2010/main" val="0"/>
              </a:ext>
            </a:extLst>
          </a:blip>
          <a:srcRect l="22307" t="8435" r="2521"/>
          <a:stretch/>
        </p:blipFill>
        <p:spPr>
          <a:xfrm>
            <a:off x="3322363" y="2334571"/>
            <a:ext cx="4585531" cy="3268133"/>
          </a:xfrm>
          <a:prstGeom prst="rect">
            <a:avLst/>
          </a:prstGeom>
        </p:spPr>
      </p:pic>
      <p:pic>
        <p:nvPicPr>
          <p:cNvPr id="7" name="Picture 6">
            <a:extLst>
              <a:ext uri="{FF2B5EF4-FFF2-40B4-BE49-F238E27FC236}">
                <a16:creationId xmlns:a16="http://schemas.microsoft.com/office/drawing/2014/main" id="{34BF433F-C6D2-990B-8EFD-136A975F27AA}"/>
              </a:ext>
            </a:extLst>
          </p:cNvPr>
          <p:cNvPicPr>
            <a:picLocks noChangeAspect="1"/>
          </p:cNvPicPr>
          <p:nvPr/>
        </p:nvPicPr>
        <p:blipFill>
          <a:blip r:embed="rId8"/>
          <a:stretch>
            <a:fillRect/>
          </a:stretch>
        </p:blipFill>
        <p:spPr>
          <a:xfrm>
            <a:off x="7907894" y="3624464"/>
            <a:ext cx="4283693" cy="3179832"/>
          </a:xfrm>
          <a:prstGeom prst="rect">
            <a:avLst/>
          </a:prstGeom>
        </p:spPr>
      </p:pic>
    </p:spTree>
    <p:extLst>
      <p:ext uri="{BB962C8B-B14F-4D97-AF65-F5344CB8AC3E}">
        <p14:creationId xmlns:p14="http://schemas.microsoft.com/office/powerpoint/2010/main" val="69287417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F8AE63-232D-4D59-A899-5AD91BB2096F}"/>
              </a:ext>
            </a:extLst>
          </p:cNvPr>
          <p:cNvSpPr txBox="1">
            <a:spLocks/>
          </p:cNvSpPr>
          <p:nvPr/>
        </p:nvSpPr>
        <p:spPr>
          <a:xfrm>
            <a:off x="1886856" y="-81666"/>
            <a:ext cx="84182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en-GB" sz="5500" b="1" dirty="0">
                <a:solidFill>
                  <a:srgbClr val="221F72"/>
                </a:solidFill>
                <a:latin typeface="Calibri" panose="020F0502020204030204" pitchFamily="34" charset="0"/>
                <a:cs typeface="Calibri" panose="020F0502020204030204" pitchFamily="34" charset="0"/>
                <a:sym typeface="Helvetica Neue"/>
              </a:rPr>
              <a:t>Some starting points…</a:t>
            </a:r>
          </a:p>
        </p:txBody>
      </p:sp>
      <p:sp>
        <p:nvSpPr>
          <p:cNvPr id="5" name="Content Placeholder 4">
            <a:extLst>
              <a:ext uri="{FF2B5EF4-FFF2-40B4-BE49-F238E27FC236}">
                <a16:creationId xmlns:a16="http://schemas.microsoft.com/office/drawing/2014/main" id="{8673B2D0-8CB2-4773-8239-7CE3F9A72FC8}"/>
              </a:ext>
            </a:extLst>
          </p:cNvPr>
          <p:cNvSpPr>
            <a:spLocks noGrp="1"/>
          </p:cNvSpPr>
          <p:nvPr>
            <p:ph idx="1"/>
          </p:nvPr>
        </p:nvSpPr>
        <p:spPr>
          <a:xfrm>
            <a:off x="683348" y="1071645"/>
            <a:ext cx="10373659" cy="4945717"/>
          </a:xfrm>
        </p:spPr>
        <p:txBody>
          <a:bodyPr>
            <a:normAutofit/>
          </a:bodyPr>
          <a:lstStyle/>
          <a:p>
            <a:r>
              <a:rPr lang="en-GB" sz="2700" dirty="0">
                <a:solidFill>
                  <a:schemeClr val="accent1">
                    <a:lumMod val="50000"/>
                  </a:schemeClr>
                </a:solidFill>
              </a:rPr>
              <a:t>Other devices off/away please</a:t>
            </a:r>
          </a:p>
          <a:p>
            <a:r>
              <a:rPr lang="en-GB" sz="2700" dirty="0">
                <a:solidFill>
                  <a:schemeClr val="accent1">
                    <a:lumMod val="50000"/>
                  </a:schemeClr>
                </a:solidFill>
              </a:rPr>
              <a:t>Drinks/comfort breaks</a:t>
            </a:r>
          </a:p>
          <a:p>
            <a:r>
              <a:rPr lang="en-GB" sz="2700" dirty="0">
                <a:solidFill>
                  <a:schemeClr val="accent1">
                    <a:lumMod val="50000"/>
                  </a:schemeClr>
                </a:solidFill>
              </a:rPr>
              <a:t>Bathroom</a:t>
            </a:r>
          </a:p>
          <a:p>
            <a:r>
              <a:rPr lang="en-GB" sz="2700" dirty="0">
                <a:solidFill>
                  <a:schemeClr val="accent1">
                    <a:lumMod val="50000"/>
                  </a:schemeClr>
                </a:solidFill>
              </a:rPr>
              <a:t>Fire exits</a:t>
            </a:r>
          </a:p>
          <a:p>
            <a:r>
              <a:rPr lang="en-GB" sz="2700" dirty="0">
                <a:solidFill>
                  <a:schemeClr val="accent1">
                    <a:lumMod val="50000"/>
                  </a:schemeClr>
                </a:solidFill>
              </a:rPr>
              <a:t>Participate and allow others to do so</a:t>
            </a:r>
          </a:p>
        </p:txBody>
      </p:sp>
      <p:sp>
        <p:nvSpPr>
          <p:cNvPr id="2" name="TextBox 1">
            <a:extLst>
              <a:ext uri="{FF2B5EF4-FFF2-40B4-BE49-F238E27FC236}">
                <a16:creationId xmlns:a16="http://schemas.microsoft.com/office/drawing/2014/main" id="{59770C2D-97B8-4D89-AEA0-7DA3691CD225}"/>
              </a:ext>
            </a:extLst>
          </p:cNvPr>
          <p:cNvSpPr txBox="1"/>
          <p:nvPr/>
        </p:nvSpPr>
        <p:spPr>
          <a:xfrm>
            <a:off x="11850162" y="10511"/>
            <a:ext cx="378624" cy="338554"/>
          </a:xfrm>
          <a:prstGeom prst="rect">
            <a:avLst/>
          </a:prstGeom>
          <a:noFill/>
        </p:spPr>
        <p:txBody>
          <a:bodyPr wrap="square" rtlCol="0">
            <a:spAutoFit/>
          </a:bodyPr>
          <a:lstStyle/>
          <a:p>
            <a:pPr algn="ctr" defTabSz="1219169" hangingPunct="0"/>
            <a:r>
              <a:rPr lang="en-GB" sz="1600" kern="0" dirty="0">
                <a:solidFill>
                  <a:srgbClr val="5E5E5E"/>
                </a:solidFill>
                <a:latin typeface="Gill Sans Nova Light" panose="020B0302020104020203" pitchFamily="34" charset="0"/>
                <a:sym typeface="Helvetica Neue"/>
              </a:rPr>
              <a:t>A</a:t>
            </a:r>
          </a:p>
        </p:txBody>
      </p:sp>
    </p:spTree>
    <p:extLst>
      <p:ext uri="{BB962C8B-B14F-4D97-AF65-F5344CB8AC3E}">
        <p14:creationId xmlns:p14="http://schemas.microsoft.com/office/powerpoint/2010/main" val="94696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0AA0E-07E4-7C89-4530-EDE8CC60616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C56394E-004B-22C9-36B1-7CF0996B3FB1}"/>
              </a:ext>
            </a:extLst>
          </p:cNvPr>
          <p:cNvPicPr>
            <a:picLocks noChangeAspect="1"/>
          </p:cNvPicPr>
          <p:nvPr/>
        </p:nvPicPr>
        <p:blipFill>
          <a:blip r:embed="rId3">
            <a:extLst>
              <a:ext uri="{28A0092B-C50C-407E-A947-70E740481C1C}">
                <a14:useLocalDpi xmlns:a14="http://schemas.microsoft.com/office/drawing/2010/main" val="0"/>
              </a:ext>
            </a:extLst>
          </a:blip>
          <a:srcRect l="27429" t="13799" r="6320" b="7703"/>
          <a:stretch/>
        </p:blipFill>
        <p:spPr>
          <a:xfrm>
            <a:off x="5253504" y="3832284"/>
            <a:ext cx="4306600" cy="2985623"/>
          </a:xfrm>
          <a:prstGeom prst="rect">
            <a:avLst/>
          </a:prstGeom>
        </p:spPr>
      </p:pic>
      <p:pic>
        <p:nvPicPr>
          <p:cNvPr id="4" name="Picture 3">
            <a:extLst>
              <a:ext uri="{FF2B5EF4-FFF2-40B4-BE49-F238E27FC236}">
                <a16:creationId xmlns:a16="http://schemas.microsoft.com/office/drawing/2014/main" id="{365B2EF5-9E25-A7F8-36DE-EA7A64E2A304}"/>
              </a:ext>
            </a:extLst>
          </p:cNvPr>
          <p:cNvPicPr>
            <a:picLocks noChangeAspect="1"/>
          </p:cNvPicPr>
          <p:nvPr/>
        </p:nvPicPr>
        <p:blipFill>
          <a:blip r:embed="rId4">
            <a:extLst>
              <a:ext uri="{28A0092B-C50C-407E-A947-70E740481C1C}">
                <a14:useLocalDpi xmlns:a14="http://schemas.microsoft.com/office/drawing/2010/main" val="0"/>
              </a:ext>
            </a:extLst>
          </a:blip>
          <a:srcRect l="29247" t="16058" r="8469" b="7421"/>
          <a:stretch/>
        </p:blipFill>
        <p:spPr>
          <a:xfrm>
            <a:off x="626796" y="3784593"/>
            <a:ext cx="4153431" cy="2985623"/>
          </a:xfrm>
          <a:prstGeom prst="rect">
            <a:avLst/>
          </a:prstGeom>
        </p:spPr>
      </p:pic>
      <p:pic>
        <p:nvPicPr>
          <p:cNvPr id="5" name="Picture 4">
            <a:extLst>
              <a:ext uri="{FF2B5EF4-FFF2-40B4-BE49-F238E27FC236}">
                <a16:creationId xmlns:a16="http://schemas.microsoft.com/office/drawing/2014/main" id="{832E4367-C9F7-A6A5-6C1B-D35CF7119BFB}"/>
              </a:ext>
            </a:extLst>
          </p:cNvPr>
          <p:cNvPicPr>
            <a:picLocks noChangeAspect="1"/>
          </p:cNvPicPr>
          <p:nvPr/>
        </p:nvPicPr>
        <p:blipFill>
          <a:blip r:embed="rId5">
            <a:extLst>
              <a:ext uri="{28A0092B-C50C-407E-A947-70E740481C1C}">
                <a14:useLocalDpi xmlns:a14="http://schemas.microsoft.com/office/drawing/2010/main" val="0"/>
              </a:ext>
            </a:extLst>
          </a:blip>
          <a:srcRect l="31395" t="11540" r="11460"/>
          <a:stretch/>
        </p:blipFill>
        <p:spPr>
          <a:xfrm>
            <a:off x="276035" y="966168"/>
            <a:ext cx="3357825" cy="2413715"/>
          </a:xfrm>
          <a:prstGeom prst="rect">
            <a:avLst/>
          </a:prstGeom>
        </p:spPr>
      </p:pic>
      <p:sp>
        <p:nvSpPr>
          <p:cNvPr id="155" name="Rectangle">
            <a:extLst>
              <a:ext uri="{FF2B5EF4-FFF2-40B4-BE49-F238E27FC236}">
                <a16:creationId xmlns:a16="http://schemas.microsoft.com/office/drawing/2014/main" id="{9DBE77AF-BD19-56CB-7D18-56B7825C1B08}"/>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C2DCBE62-4DAE-1EDD-B835-321F4246886F}"/>
              </a:ext>
            </a:extLst>
          </p:cNvPr>
          <p:cNvPicPr>
            <a:picLocks noChangeAspect="1"/>
          </p:cNvPicPr>
          <p:nvPr/>
        </p:nvPicPr>
        <p:blipFill>
          <a:blip r:embed="rId6"/>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109FDBCE-F3F4-C8EE-BCD7-C6A39D9867C5}"/>
              </a:ext>
            </a:extLst>
          </p:cNvPr>
          <p:cNvSpPr txBox="1"/>
          <p:nvPr/>
        </p:nvSpPr>
        <p:spPr>
          <a:xfrm>
            <a:off x="75018" y="337030"/>
            <a:ext cx="2397708"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Children and Young People</a:t>
            </a:r>
          </a:p>
        </p:txBody>
      </p:sp>
      <p:pic>
        <p:nvPicPr>
          <p:cNvPr id="3" name="Picture 2">
            <a:extLst>
              <a:ext uri="{FF2B5EF4-FFF2-40B4-BE49-F238E27FC236}">
                <a16:creationId xmlns:a16="http://schemas.microsoft.com/office/drawing/2014/main" id="{17F7379D-BB13-9CB6-A879-AC29C2DAAA56}"/>
              </a:ext>
            </a:extLst>
          </p:cNvPr>
          <p:cNvPicPr>
            <a:picLocks noChangeAspect="1"/>
          </p:cNvPicPr>
          <p:nvPr/>
        </p:nvPicPr>
        <p:blipFill>
          <a:blip r:embed="rId7">
            <a:extLst>
              <a:ext uri="{28A0092B-C50C-407E-A947-70E740481C1C}">
                <a14:useLocalDpi xmlns:a14="http://schemas.microsoft.com/office/drawing/2010/main" val="0"/>
              </a:ext>
            </a:extLst>
          </a:blip>
          <a:srcRect l="38664" t="15494" r="13920" b="4033"/>
          <a:stretch/>
        </p:blipFill>
        <p:spPr>
          <a:xfrm>
            <a:off x="4487739" y="824842"/>
            <a:ext cx="2919065" cy="2898723"/>
          </a:xfrm>
          <a:prstGeom prst="rect">
            <a:avLst/>
          </a:prstGeom>
        </p:spPr>
      </p:pic>
      <p:pic>
        <p:nvPicPr>
          <p:cNvPr id="7" name="Picture 6">
            <a:extLst>
              <a:ext uri="{FF2B5EF4-FFF2-40B4-BE49-F238E27FC236}">
                <a16:creationId xmlns:a16="http://schemas.microsoft.com/office/drawing/2014/main" id="{6CD1AAE2-4626-0B01-D457-5C4CB53821EF}"/>
              </a:ext>
            </a:extLst>
          </p:cNvPr>
          <p:cNvPicPr>
            <a:picLocks noChangeAspect="1"/>
          </p:cNvPicPr>
          <p:nvPr/>
        </p:nvPicPr>
        <p:blipFill>
          <a:blip r:embed="rId8">
            <a:extLst>
              <a:ext uri="{28A0092B-C50C-407E-A947-70E740481C1C}">
                <a14:useLocalDpi xmlns:a14="http://schemas.microsoft.com/office/drawing/2010/main" val="0"/>
              </a:ext>
            </a:extLst>
          </a:blip>
          <a:srcRect l="28090" t="16623" r="8138"/>
          <a:stretch/>
        </p:blipFill>
        <p:spPr>
          <a:xfrm>
            <a:off x="7800833" y="824842"/>
            <a:ext cx="4389273" cy="3730225"/>
          </a:xfrm>
          <a:prstGeom prst="rect">
            <a:avLst/>
          </a:prstGeom>
        </p:spPr>
      </p:pic>
    </p:spTree>
    <p:extLst>
      <p:ext uri="{BB962C8B-B14F-4D97-AF65-F5344CB8AC3E}">
        <p14:creationId xmlns:p14="http://schemas.microsoft.com/office/powerpoint/2010/main" val="94079428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21756-3C52-3A3D-1A12-2D6BF02B876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645DAE0-D7D2-01BC-E9FA-0EC8EF148062}"/>
              </a:ext>
            </a:extLst>
          </p:cNvPr>
          <p:cNvPicPr>
            <a:picLocks noChangeAspect="1"/>
          </p:cNvPicPr>
          <p:nvPr/>
        </p:nvPicPr>
        <p:blipFill>
          <a:blip r:embed="rId3">
            <a:extLst>
              <a:ext uri="{28A0092B-C50C-407E-A947-70E740481C1C}">
                <a14:useLocalDpi xmlns:a14="http://schemas.microsoft.com/office/drawing/2010/main" val="0"/>
              </a:ext>
            </a:extLst>
          </a:blip>
          <a:srcRect l="32551" t="18882" r="11461" b="13351"/>
          <a:stretch/>
        </p:blipFill>
        <p:spPr>
          <a:xfrm>
            <a:off x="333990" y="779904"/>
            <a:ext cx="5118709" cy="2835359"/>
          </a:xfrm>
          <a:prstGeom prst="rect">
            <a:avLst/>
          </a:prstGeom>
        </p:spPr>
      </p:pic>
      <p:sp>
        <p:nvSpPr>
          <p:cNvPr id="155" name="Rectangle">
            <a:extLst>
              <a:ext uri="{FF2B5EF4-FFF2-40B4-BE49-F238E27FC236}">
                <a16:creationId xmlns:a16="http://schemas.microsoft.com/office/drawing/2014/main" id="{0F43EF44-1A12-E21A-9DEB-603B6681DA9B}"/>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141D4EDE-1FDA-3C66-24B3-CBED9C58E334}"/>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445D83FE-5770-8F11-2329-B28DEC6D4B57}"/>
              </a:ext>
            </a:extLst>
          </p:cNvPr>
          <p:cNvSpPr txBox="1"/>
          <p:nvPr/>
        </p:nvSpPr>
        <p:spPr>
          <a:xfrm>
            <a:off x="75018" y="337030"/>
            <a:ext cx="1807418"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LGBT+ Communities</a:t>
            </a:r>
          </a:p>
        </p:txBody>
      </p:sp>
      <p:pic>
        <p:nvPicPr>
          <p:cNvPr id="2" name="Picture 1">
            <a:extLst>
              <a:ext uri="{FF2B5EF4-FFF2-40B4-BE49-F238E27FC236}">
                <a16:creationId xmlns:a16="http://schemas.microsoft.com/office/drawing/2014/main" id="{CD5304D6-FBF5-A041-431B-6AE92811256E}"/>
              </a:ext>
            </a:extLst>
          </p:cNvPr>
          <p:cNvPicPr>
            <a:picLocks noChangeAspect="1"/>
          </p:cNvPicPr>
          <p:nvPr/>
        </p:nvPicPr>
        <p:blipFill>
          <a:blip r:embed="rId5"/>
          <a:stretch>
            <a:fillRect/>
          </a:stretch>
        </p:blipFill>
        <p:spPr>
          <a:xfrm>
            <a:off x="6229295" y="779904"/>
            <a:ext cx="4446180" cy="3157553"/>
          </a:xfrm>
          <a:prstGeom prst="rect">
            <a:avLst/>
          </a:prstGeom>
        </p:spPr>
      </p:pic>
      <p:pic>
        <p:nvPicPr>
          <p:cNvPr id="3" name="Picture 2">
            <a:extLst>
              <a:ext uri="{FF2B5EF4-FFF2-40B4-BE49-F238E27FC236}">
                <a16:creationId xmlns:a16="http://schemas.microsoft.com/office/drawing/2014/main" id="{D154D1A8-072A-EDB8-7F58-B69DE465E928}"/>
              </a:ext>
            </a:extLst>
          </p:cNvPr>
          <p:cNvPicPr>
            <a:picLocks noChangeAspect="1"/>
          </p:cNvPicPr>
          <p:nvPr/>
        </p:nvPicPr>
        <p:blipFill>
          <a:blip r:embed="rId6"/>
          <a:stretch>
            <a:fillRect/>
          </a:stretch>
        </p:blipFill>
        <p:spPr>
          <a:xfrm>
            <a:off x="2049519" y="3615263"/>
            <a:ext cx="4342113" cy="3242736"/>
          </a:xfrm>
          <a:prstGeom prst="rect">
            <a:avLst/>
          </a:prstGeom>
        </p:spPr>
      </p:pic>
      <p:pic>
        <p:nvPicPr>
          <p:cNvPr id="4" name="Picture 3">
            <a:extLst>
              <a:ext uri="{FF2B5EF4-FFF2-40B4-BE49-F238E27FC236}">
                <a16:creationId xmlns:a16="http://schemas.microsoft.com/office/drawing/2014/main" id="{0A87689C-F8DE-1823-DC38-2B0EC95F202C}"/>
              </a:ext>
            </a:extLst>
          </p:cNvPr>
          <p:cNvPicPr>
            <a:picLocks noChangeAspect="1"/>
          </p:cNvPicPr>
          <p:nvPr/>
        </p:nvPicPr>
        <p:blipFill>
          <a:blip r:embed="rId7"/>
          <a:stretch>
            <a:fillRect/>
          </a:stretch>
        </p:blipFill>
        <p:spPr>
          <a:xfrm>
            <a:off x="7797074" y="3805626"/>
            <a:ext cx="4284009" cy="3052374"/>
          </a:xfrm>
          <a:prstGeom prst="rect">
            <a:avLst/>
          </a:prstGeom>
        </p:spPr>
      </p:pic>
    </p:spTree>
    <p:extLst>
      <p:ext uri="{BB962C8B-B14F-4D97-AF65-F5344CB8AC3E}">
        <p14:creationId xmlns:p14="http://schemas.microsoft.com/office/powerpoint/2010/main" val="75731069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1EEDD-65DA-8D1C-36A0-BE44B8948102}"/>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78D718C4-3D45-6C44-5A35-5D99F961C3AF}"/>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E34424F6-DDBC-3FF8-CF6C-BFC6F04BB4FB}"/>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39EE5EDB-7C17-47E4-8A4B-5DA882B1EA28}"/>
              </a:ext>
            </a:extLst>
          </p:cNvPr>
          <p:cNvSpPr txBox="1"/>
          <p:nvPr/>
        </p:nvSpPr>
        <p:spPr>
          <a:xfrm>
            <a:off x="75018" y="337030"/>
            <a:ext cx="4784258"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Church Research data - a case study in Cumbria (2018)</a:t>
            </a:r>
          </a:p>
        </p:txBody>
      </p:sp>
      <p:pic>
        <p:nvPicPr>
          <p:cNvPr id="12" name="Picture 11">
            <a:extLst>
              <a:ext uri="{FF2B5EF4-FFF2-40B4-BE49-F238E27FC236}">
                <a16:creationId xmlns:a16="http://schemas.microsoft.com/office/drawing/2014/main" id="{6A32D932-E3BD-D2D9-AC0A-6C5D1D7AE198}"/>
              </a:ext>
            </a:extLst>
          </p:cNvPr>
          <p:cNvPicPr>
            <a:picLocks noChangeAspect="1"/>
          </p:cNvPicPr>
          <p:nvPr/>
        </p:nvPicPr>
        <p:blipFill>
          <a:blip r:embed="rId4"/>
          <a:stretch>
            <a:fillRect/>
          </a:stretch>
        </p:blipFill>
        <p:spPr>
          <a:xfrm>
            <a:off x="892342" y="716123"/>
            <a:ext cx="9401175" cy="3181350"/>
          </a:xfrm>
          <a:prstGeom prst="rect">
            <a:avLst/>
          </a:prstGeom>
        </p:spPr>
      </p:pic>
      <p:pic>
        <p:nvPicPr>
          <p:cNvPr id="4" name="Picture 3">
            <a:extLst>
              <a:ext uri="{FF2B5EF4-FFF2-40B4-BE49-F238E27FC236}">
                <a16:creationId xmlns:a16="http://schemas.microsoft.com/office/drawing/2014/main" id="{EF8FA792-2F72-1F81-C6E0-8F02EFA3E7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788" y="716123"/>
            <a:ext cx="1543799" cy="1893727"/>
          </a:xfrm>
          <a:prstGeom prst="rect">
            <a:avLst/>
          </a:prstGeom>
        </p:spPr>
      </p:pic>
      <p:pic>
        <p:nvPicPr>
          <p:cNvPr id="2" name="Picture 1">
            <a:extLst>
              <a:ext uri="{FF2B5EF4-FFF2-40B4-BE49-F238E27FC236}">
                <a16:creationId xmlns:a16="http://schemas.microsoft.com/office/drawing/2014/main" id="{D62EE0F1-ECA5-5462-FEB1-19444EC74FE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2342" y="3676651"/>
            <a:ext cx="9401175" cy="3181349"/>
          </a:xfrm>
          <a:prstGeom prst="rect">
            <a:avLst/>
          </a:prstGeom>
        </p:spPr>
      </p:pic>
    </p:spTree>
    <p:extLst>
      <p:ext uri="{BB962C8B-B14F-4D97-AF65-F5344CB8AC3E}">
        <p14:creationId xmlns:p14="http://schemas.microsoft.com/office/powerpoint/2010/main" val="83845995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D93EA-0133-EF9A-D728-F167D00279D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6502D13-EB0D-9BF6-DFAF-78E856155C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24" y="1"/>
            <a:ext cx="12182551" cy="6858000"/>
          </a:xfrm>
          <a:prstGeom prst="rect">
            <a:avLst/>
          </a:prstGeom>
        </p:spPr>
      </p:pic>
      <p:sp>
        <p:nvSpPr>
          <p:cNvPr id="155" name="Rectangle">
            <a:extLst>
              <a:ext uri="{FF2B5EF4-FFF2-40B4-BE49-F238E27FC236}">
                <a16:creationId xmlns:a16="http://schemas.microsoft.com/office/drawing/2014/main" id="{A504D78B-6FF4-0364-3303-44E0AC2EAAC2}"/>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E86235B8-6F31-2765-7573-C07C8DC1828F}"/>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D109180A-DD03-B001-A423-9B7A19024E3F}"/>
              </a:ext>
            </a:extLst>
          </p:cNvPr>
          <p:cNvSpPr txBox="1"/>
          <p:nvPr/>
        </p:nvSpPr>
        <p:spPr>
          <a:xfrm>
            <a:off x="75018" y="337030"/>
            <a:ext cx="1093248"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Conclusions</a:t>
            </a:r>
          </a:p>
        </p:txBody>
      </p:sp>
      <p:sp>
        <p:nvSpPr>
          <p:cNvPr id="6" name="TextBox 5">
            <a:extLst>
              <a:ext uri="{FF2B5EF4-FFF2-40B4-BE49-F238E27FC236}">
                <a16:creationId xmlns:a16="http://schemas.microsoft.com/office/drawing/2014/main" id="{95C15B38-FE26-E173-331B-EC1B9303BFDC}"/>
              </a:ext>
            </a:extLst>
          </p:cNvPr>
          <p:cNvSpPr txBox="1"/>
          <p:nvPr/>
        </p:nvSpPr>
        <p:spPr>
          <a:xfrm>
            <a:off x="-620" y="716123"/>
            <a:ext cx="6096413" cy="6154167"/>
          </a:xfrm>
          <a:prstGeom prst="rect">
            <a:avLst/>
          </a:prstGeom>
          <a:solidFill>
            <a:schemeClr val="bg1"/>
          </a:solidFill>
          <a:effectLst>
            <a:outerShdw blurRad="50800" dist="50800" dir="5400000" algn="ctr" rotWithShape="0">
              <a:srgbClr val="000000">
                <a:alpha val="0"/>
              </a:srgbClr>
            </a:outerShdw>
          </a:effectLst>
        </p:spPr>
        <p:txBody>
          <a:bodyPr wrap="square" rtlCol="0">
            <a:noAutofit/>
          </a:bodyPr>
          <a:lstStyle/>
          <a:p>
            <a:endParaRPr lang="en-GB" sz="2000" b="1" dirty="0"/>
          </a:p>
          <a:p>
            <a:r>
              <a:rPr lang="en-GB" sz="2000" b="1" noProof="0" dirty="0"/>
              <a:t>Domestic abuse is a deeply pervasive issue in society, including the church.</a:t>
            </a:r>
          </a:p>
          <a:p>
            <a:endParaRPr lang="en-GB" sz="2000" noProof="0" dirty="0"/>
          </a:p>
          <a:p>
            <a:endParaRPr lang="en-GB" sz="2000" noProof="0" dirty="0"/>
          </a:p>
          <a:p>
            <a:r>
              <a:rPr lang="en-GB" sz="2000" noProof="0" dirty="0">
                <a:solidFill>
                  <a:srgbClr val="FF0000"/>
                </a:solidFill>
              </a:rPr>
              <a:t>No demographic is immune.</a:t>
            </a:r>
          </a:p>
          <a:p>
            <a:endParaRPr lang="en-GB" sz="2000" noProof="0" dirty="0"/>
          </a:p>
          <a:p>
            <a:r>
              <a:rPr lang="en-GB" sz="2000" noProof="0" dirty="0"/>
              <a:t>Those who are particularly at risk:</a:t>
            </a:r>
          </a:p>
          <a:p>
            <a:pPr marL="285750" indent="-285750">
              <a:buFont typeface="Arial" panose="020B0604020202020204" pitchFamily="34" charset="0"/>
              <a:buChar char="•"/>
            </a:pPr>
            <a:r>
              <a:rPr lang="en-GB" sz="2000" noProof="0" dirty="0"/>
              <a:t>Those already marginalised or who hold less power within social structures.</a:t>
            </a:r>
          </a:p>
          <a:p>
            <a:pPr marL="285750" indent="-285750">
              <a:buFont typeface="Arial" panose="020B0604020202020204" pitchFamily="34" charset="0"/>
              <a:buChar char="•"/>
            </a:pPr>
            <a:r>
              <a:rPr lang="en-GB" sz="2000" noProof="0" dirty="0"/>
              <a:t>Women, with men more frequently the perpetrators.</a:t>
            </a:r>
          </a:p>
          <a:p>
            <a:pPr marL="285750" indent="-285750">
              <a:buFont typeface="Arial" panose="020B0604020202020204" pitchFamily="34" charset="0"/>
              <a:buChar char="•"/>
            </a:pPr>
            <a:r>
              <a:rPr lang="en-GB" sz="2000" noProof="0" dirty="0"/>
              <a:t>Members of the LGBT+ community.</a:t>
            </a:r>
          </a:p>
          <a:p>
            <a:endParaRPr lang="en-GB" sz="2000" noProof="0" dirty="0"/>
          </a:p>
          <a:p>
            <a:endParaRPr lang="en-GB" sz="2000" noProof="0" dirty="0"/>
          </a:p>
          <a:p>
            <a:r>
              <a:rPr lang="en-GB" sz="2000" noProof="0" dirty="0"/>
              <a:t>The true scale of domestic abuse remains obscured.</a:t>
            </a:r>
          </a:p>
          <a:p>
            <a:endParaRPr lang="en-GB" sz="2000" b="1" noProof="0" dirty="0"/>
          </a:p>
          <a:p>
            <a:r>
              <a:rPr lang="en-GB" sz="2000" b="1" noProof="0" dirty="0"/>
              <a:t>Recognising this hidden crisis is the first step toward addressing it with honesty and compassion.</a:t>
            </a:r>
            <a:endParaRPr lang="en-GB" sz="2000" noProof="0" dirty="0"/>
          </a:p>
        </p:txBody>
      </p:sp>
    </p:spTree>
    <p:extLst>
      <p:ext uri="{BB962C8B-B14F-4D97-AF65-F5344CB8AC3E}">
        <p14:creationId xmlns:p14="http://schemas.microsoft.com/office/powerpoint/2010/main" val="176449331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489A4-1DF5-F659-992D-70C11DBABFB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48CB0-16DD-2440-6C92-861F4EEA2D02}"/>
              </a:ext>
            </a:extLst>
          </p:cNvPr>
          <p:cNvSpPr/>
          <p:nvPr/>
        </p:nvSpPr>
        <p:spPr>
          <a:xfrm>
            <a:off x="1326382" y="3194616"/>
            <a:ext cx="1306286" cy="442887"/>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5" name="Rectangle">
            <a:extLst>
              <a:ext uri="{FF2B5EF4-FFF2-40B4-BE49-F238E27FC236}">
                <a16:creationId xmlns:a16="http://schemas.microsoft.com/office/drawing/2014/main" id="{D8065DEC-90FB-38AC-1697-5DB31DEEF493}"/>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BC8ABA2B-8AF1-E4EC-1D2F-0B2C3E8D1FF6}"/>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CD8C3339-6E09-A9CA-1170-A1BB2A4FF096}"/>
              </a:ext>
            </a:extLst>
          </p:cNvPr>
          <p:cNvSpPr txBox="1"/>
          <p:nvPr/>
        </p:nvSpPr>
        <p:spPr>
          <a:xfrm>
            <a:off x="75018" y="337030"/>
            <a:ext cx="4064190"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Review your learning: Part 2 – Question 1 of 3</a:t>
            </a:r>
          </a:p>
        </p:txBody>
      </p:sp>
      <p:sp>
        <p:nvSpPr>
          <p:cNvPr id="8" name="TextBox 7">
            <a:extLst>
              <a:ext uri="{FF2B5EF4-FFF2-40B4-BE49-F238E27FC236}">
                <a16:creationId xmlns:a16="http://schemas.microsoft.com/office/drawing/2014/main" id="{F41D3B22-7515-829A-24B0-C1C7CDC399A9}"/>
              </a:ext>
            </a:extLst>
          </p:cNvPr>
          <p:cNvSpPr txBox="1"/>
          <p:nvPr/>
        </p:nvSpPr>
        <p:spPr>
          <a:xfrm>
            <a:off x="75018" y="1781246"/>
            <a:ext cx="12180798" cy="1202765"/>
          </a:xfrm>
          <a:prstGeom prst="rect">
            <a:avLst/>
          </a:prstGeom>
          <a:solidFill>
            <a:schemeClr val="bg1">
              <a:alpha val="70000"/>
            </a:schemeClr>
          </a:solidFill>
        </p:spPr>
        <p:txBody>
          <a:bodyPr wrap="square" rtlCol="0">
            <a:noAutofit/>
          </a:bodyPr>
          <a:lstStyle/>
          <a:p>
            <a:pPr lvl="1"/>
            <a:endParaRPr lang="en-GB" sz="2000" b="1" noProof="0" dirty="0"/>
          </a:p>
          <a:p>
            <a:pPr lvl="1"/>
            <a:r>
              <a:rPr lang="en-GB" sz="2000" b="1" noProof="0" dirty="0"/>
              <a:t>Which one of the following groups is least likely to experience domestic abuse, based on statistical data?</a:t>
            </a:r>
          </a:p>
          <a:p>
            <a:pPr lvl="1"/>
            <a:endParaRPr lang="en-GB" sz="2000" b="1" dirty="0"/>
          </a:p>
          <a:p>
            <a:pPr lvl="1"/>
            <a:r>
              <a:rPr lang="en-GB" sz="2000" b="1" noProof="0" dirty="0">
                <a:solidFill>
                  <a:srgbClr val="FF0000"/>
                </a:solidFill>
              </a:rPr>
              <a:t>Choose 1</a:t>
            </a:r>
          </a:p>
          <a:p>
            <a:endParaRPr lang="en-GB" sz="2000" b="1" noProof="0" dirty="0"/>
          </a:p>
        </p:txBody>
      </p:sp>
      <p:sp>
        <p:nvSpPr>
          <p:cNvPr id="13" name="TextBox 12">
            <a:extLst>
              <a:ext uri="{FF2B5EF4-FFF2-40B4-BE49-F238E27FC236}">
                <a16:creationId xmlns:a16="http://schemas.microsoft.com/office/drawing/2014/main" id="{2A94A310-11F6-5D25-8331-874D9E7D4763}"/>
              </a:ext>
            </a:extLst>
          </p:cNvPr>
          <p:cNvSpPr txBox="1"/>
          <p:nvPr/>
        </p:nvSpPr>
        <p:spPr>
          <a:xfrm>
            <a:off x="443281" y="3194616"/>
            <a:ext cx="4289493" cy="3326354"/>
          </a:xfrm>
          <a:prstGeom prst="rect">
            <a:avLst/>
          </a:prstGeom>
          <a:solidFill>
            <a:schemeClr val="bg1">
              <a:alpha val="70000"/>
            </a:schemeClr>
          </a:solidFill>
        </p:spPr>
        <p:txBody>
          <a:bodyPr wrap="square" rtlCol="0">
            <a:noAutofit/>
          </a:bodyPr>
          <a:lstStyle/>
          <a:p>
            <a:pPr lvl="2"/>
            <a:r>
              <a:rPr lang="en-GB" noProof="0" dirty="0"/>
              <a:t>Men</a:t>
            </a:r>
          </a:p>
          <a:p>
            <a:pPr lvl="2"/>
            <a:endParaRPr lang="en-GB" noProof="0" dirty="0"/>
          </a:p>
          <a:p>
            <a:pPr lvl="2"/>
            <a:endParaRPr lang="en-GB" noProof="0" dirty="0"/>
          </a:p>
          <a:p>
            <a:pPr lvl="2"/>
            <a:r>
              <a:rPr lang="en-GB" noProof="0" dirty="0"/>
              <a:t>Transgender individuals</a:t>
            </a:r>
          </a:p>
          <a:p>
            <a:pPr lvl="2"/>
            <a:endParaRPr lang="en-GB" noProof="0" dirty="0"/>
          </a:p>
          <a:p>
            <a:pPr lvl="2"/>
            <a:endParaRPr lang="en-GB" noProof="0" dirty="0"/>
          </a:p>
          <a:p>
            <a:pPr lvl="2"/>
            <a:r>
              <a:rPr lang="en-GB" noProof="0" dirty="0"/>
              <a:t>Women</a:t>
            </a:r>
          </a:p>
          <a:p>
            <a:pPr lvl="2"/>
            <a:endParaRPr lang="en-GB" noProof="0" dirty="0"/>
          </a:p>
          <a:p>
            <a:pPr lvl="2"/>
            <a:endParaRPr lang="en-GB" noProof="0" dirty="0"/>
          </a:p>
          <a:p>
            <a:pPr lvl="2"/>
            <a:r>
              <a:rPr lang="en-GB" noProof="0" dirty="0"/>
              <a:t>Lesbian and bisexual women</a:t>
            </a:r>
          </a:p>
        </p:txBody>
      </p:sp>
      <p:pic>
        <p:nvPicPr>
          <p:cNvPr id="5" name="Picture 4">
            <a:extLst>
              <a:ext uri="{FF2B5EF4-FFF2-40B4-BE49-F238E27FC236}">
                <a16:creationId xmlns:a16="http://schemas.microsoft.com/office/drawing/2014/main" id="{4EC06655-362C-0681-0D64-CB22D8A03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Tree>
    <p:extLst>
      <p:ext uri="{BB962C8B-B14F-4D97-AF65-F5344CB8AC3E}">
        <p14:creationId xmlns:p14="http://schemas.microsoft.com/office/powerpoint/2010/main" val="40572403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1813C-0259-F0A6-8DA4-A35DA2D8A714}"/>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31ECE38-BB66-6248-4CD3-209F3E1410D3}"/>
              </a:ext>
            </a:extLst>
          </p:cNvPr>
          <p:cNvSpPr/>
          <p:nvPr/>
        </p:nvSpPr>
        <p:spPr>
          <a:xfrm>
            <a:off x="1125415" y="4853354"/>
            <a:ext cx="954594" cy="472272"/>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5" name="Rectangle">
            <a:extLst>
              <a:ext uri="{FF2B5EF4-FFF2-40B4-BE49-F238E27FC236}">
                <a16:creationId xmlns:a16="http://schemas.microsoft.com/office/drawing/2014/main" id="{14E34CF7-B5E1-EB19-3074-A07943463A8B}"/>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EF8AE761-FC6B-E98D-F6F5-C1E0080CB599}"/>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114F3345-1A8E-E6D8-922F-30E6B57BEF93}"/>
              </a:ext>
            </a:extLst>
          </p:cNvPr>
          <p:cNvSpPr txBox="1"/>
          <p:nvPr/>
        </p:nvSpPr>
        <p:spPr>
          <a:xfrm>
            <a:off x="75018" y="337030"/>
            <a:ext cx="4064190"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Review your learning: Part 2 – Question 2 of 3</a:t>
            </a:r>
          </a:p>
        </p:txBody>
      </p:sp>
      <p:sp>
        <p:nvSpPr>
          <p:cNvPr id="8" name="TextBox 7">
            <a:extLst>
              <a:ext uri="{FF2B5EF4-FFF2-40B4-BE49-F238E27FC236}">
                <a16:creationId xmlns:a16="http://schemas.microsoft.com/office/drawing/2014/main" id="{1E8909BA-7E92-730E-00F8-73722FEF55C2}"/>
              </a:ext>
            </a:extLst>
          </p:cNvPr>
          <p:cNvSpPr txBox="1"/>
          <p:nvPr/>
        </p:nvSpPr>
        <p:spPr>
          <a:xfrm>
            <a:off x="11202" y="1651383"/>
            <a:ext cx="12180798" cy="1202765"/>
          </a:xfrm>
          <a:prstGeom prst="rect">
            <a:avLst/>
          </a:prstGeom>
          <a:solidFill>
            <a:schemeClr val="bg1">
              <a:alpha val="70000"/>
            </a:schemeClr>
          </a:solidFill>
        </p:spPr>
        <p:txBody>
          <a:bodyPr wrap="square" rtlCol="0">
            <a:noAutofit/>
          </a:bodyPr>
          <a:lstStyle/>
          <a:p>
            <a:pPr lvl="1"/>
            <a:endParaRPr lang="en-GB" sz="2000" b="1" noProof="0" dirty="0"/>
          </a:p>
          <a:p>
            <a:pPr lvl="1"/>
            <a:r>
              <a:rPr lang="en-GB" sz="2000" b="1" noProof="0" dirty="0"/>
              <a:t>What proportion of children in the UK have lived with an adult who perpetrates domestic abuse?</a:t>
            </a:r>
          </a:p>
          <a:p>
            <a:pPr lvl="1"/>
            <a:endParaRPr lang="en-GB" sz="2000" b="1" dirty="0"/>
          </a:p>
          <a:p>
            <a:pPr lvl="1"/>
            <a:r>
              <a:rPr lang="en-GB" sz="2000" b="1" dirty="0">
                <a:solidFill>
                  <a:srgbClr val="FF0000"/>
                </a:solidFill>
              </a:rPr>
              <a:t>Choose 1</a:t>
            </a:r>
            <a:endParaRPr lang="en-GB" sz="2000" b="1" noProof="0" dirty="0"/>
          </a:p>
          <a:p>
            <a:endParaRPr lang="en-GB" sz="2000" b="1" noProof="0" dirty="0"/>
          </a:p>
        </p:txBody>
      </p:sp>
      <p:sp>
        <p:nvSpPr>
          <p:cNvPr id="13" name="TextBox 12">
            <a:extLst>
              <a:ext uri="{FF2B5EF4-FFF2-40B4-BE49-F238E27FC236}">
                <a16:creationId xmlns:a16="http://schemas.microsoft.com/office/drawing/2014/main" id="{FDDE4CF9-AA82-D30B-6DB4-03CFE1EA6E00}"/>
              </a:ext>
            </a:extLst>
          </p:cNvPr>
          <p:cNvSpPr txBox="1"/>
          <p:nvPr/>
        </p:nvSpPr>
        <p:spPr>
          <a:xfrm>
            <a:off x="203053" y="3184977"/>
            <a:ext cx="3465528" cy="2956901"/>
          </a:xfrm>
          <a:prstGeom prst="rect">
            <a:avLst/>
          </a:prstGeom>
          <a:solidFill>
            <a:schemeClr val="bg1">
              <a:alpha val="70000"/>
            </a:schemeClr>
          </a:solidFill>
        </p:spPr>
        <p:txBody>
          <a:bodyPr wrap="square" rtlCol="0">
            <a:noAutofit/>
          </a:bodyPr>
          <a:lstStyle/>
          <a:p>
            <a:pPr lvl="2"/>
            <a:r>
              <a:rPr lang="en-GB" noProof="0" dirty="0"/>
              <a:t>1 in 10</a:t>
            </a:r>
          </a:p>
          <a:p>
            <a:pPr lvl="2"/>
            <a:endParaRPr lang="en-GB" noProof="0" dirty="0"/>
          </a:p>
          <a:p>
            <a:pPr lvl="2"/>
            <a:endParaRPr lang="en-GB" noProof="0" dirty="0"/>
          </a:p>
          <a:p>
            <a:pPr lvl="2"/>
            <a:r>
              <a:rPr lang="en-GB" noProof="0" dirty="0"/>
              <a:t>Half of them</a:t>
            </a:r>
          </a:p>
          <a:p>
            <a:pPr lvl="2"/>
            <a:endParaRPr lang="en-GB" noProof="0" dirty="0"/>
          </a:p>
          <a:p>
            <a:pPr lvl="2"/>
            <a:endParaRPr lang="en-GB" noProof="0" dirty="0"/>
          </a:p>
          <a:p>
            <a:pPr lvl="2"/>
            <a:r>
              <a:rPr lang="en-GB" noProof="0" dirty="0"/>
              <a:t>1 in 5</a:t>
            </a:r>
          </a:p>
          <a:p>
            <a:pPr lvl="2"/>
            <a:endParaRPr lang="en-GB" dirty="0"/>
          </a:p>
          <a:p>
            <a:pPr lvl="2"/>
            <a:endParaRPr lang="en-GB" noProof="0" dirty="0"/>
          </a:p>
          <a:p>
            <a:pPr lvl="2"/>
            <a:r>
              <a:rPr lang="en-GB" noProof="0" dirty="0"/>
              <a:t>3 in 10</a:t>
            </a:r>
          </a:p>
        </p:txBody>
      </p:sp>
      <p:pic>
        <p:nvPicPr>
          <p:cNvPr id="2" name="Picture 1">
            <a:extLst>
              <a:ext uri="{FF2B5EF4-FFF2-40B4-BE49-F238E27FC236}">
                <a16:creationId xmlns:a16="http://schemas.microsoft.com/office/drawing/2014/main" id="{BDDF508E-A04E-690B-2AE1-FB36DABA0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Tree>
    <p:extLst>
      <p:ext uri="{BB962C8B-B14F-4D97-AF65-F5344CB8AC3E}">
        <p14:creationId xmlns:p14="http://schemas.microsoft.com/office/powerpoint/2010/main" val="41576101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8CDC1-D9F3-AEF3-D073-3E05BD5F15D6}"/>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003A457-F8C8-A663-BCFD-99327A74C75A}"/>
              </a:ext>
            </a:extLst>
          </p:cNvPr>
          <p:cNvSpPr/>
          <p:nvPr/>
        </p:nvSpPr>
        <p:spPr>
          <a:xfrm>
            <a:off x="1406769" y="3687745"/>
            <a:ext cx="2642717" cy="572756"/>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5" name="Rectangle">
            <a:extLst>
              <a:ext uri="{FF2B5EF4-FFF2-40B4-BE49-F238E27FC236}">
                <a16:creationId xmlns:a16="http://schemas.microsoft.com/office/drawing/2014/main" id="{1BEFF02E-55C9-82A7-B1E3-9205240BB317}"/>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0E88EA40-DC6C-D1AF-0E1A-142CF8B43496}"/>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538E9D04-74B1-A553-A596-12D6B51E4B85}"/>
              </a:ext>
            </a:extLst>
          </p:cNvPr>
          <p:cNvSpPr txBox="1"/>
          <p:nvPr/>
        </p:nvSpPr>
        <p:spPr>
          <a:xfrm>
            <a:off x="75018" y="337030"/>
            <a:ext cx="4064190"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Review your learning: Part 2 – Question 3 of 3</a:t>
            </a:r>
          </a:p>
        </p:txBody>
      </p:sp>
      <p:sp>
        <p:nvSpPr>
          <p:cNvPr id="13" name="TextBox 12">
            <a:extLst>
              <a:ext uri="{FF2B5EF4-FFF2-40B4-BE49-F238E27FC236}">
                <a16:creationId xmlns:a16="http://schemas.microsoft.com/office/drawing/2014/main" id="{73FD1F57-DE16-AC0A-0B0F-07B17DB038F1}"/>
              </a:ext>
            </a:extLst>
          </p:cNvPr>
          <p:cNvSpPr txBox="1"/>
          <p:nvPr/>
        </p:nvSpPr>
        <p:spPr>
          <a:xfrm>
            <a:off x="513619" y="2647295"/>
            <a:ext cx="4209106" cy="3955492"/>
          </a:xfrm>
          <a:prstGeom prst="rect">
            <a:avLst/>
          </a:prstGeom>
          <a:solidFill>
            <a:schemeClr val="bg1">
              <a:alpha val="70000"/>
            </a:schemeClr>
          </a:solidFill>
        </p:spPr>
        <p:txBody>
          <a:bodyPr wrap="square" rtlCol="0">
            <a:noAutofit/>
          </a:bodyPr>
          <a:lstStyle/>
          <a:p>
            <a:pPr marL="1200150" lvl="2" indent="-285750">
              <a:buFont typeface="Arial" panose="020B0604020202020204" pitchFamily="34" charset="0"/>
              <a:buChar char="•"/>
            </a:pPr>
            <a:endParaRPr lang="en-GB" b="1" noProof="0" dirty="0"/>
          </a:p>
          <a:p>
            <a:pPr lvl="2"/>
            <a:r>
              <a:rPr lang="en-GB" noProof="0" dirty="0"/>
              <a:t>Gay and bisexual men</a:t>
            </a:r>
          </a:p>
          <a:p>
            <a:pPr lvl="2"/>
            <a:endParaRPr lang="en-GB" noProof="0" dirty="0"/>
          </a:p>
          <a:p>
            <a:pPr lvl="2"/>
            <a:endParaRPr lang="en-GB" noProof="0" dirty="0"/>
          </a:p>
          <a:p>
            <a:pPr lvl="2"/>
            <a:r>
              <a:rPr lang="en-GB" noProof="0" dirty="0"/>
              <a:t>Transgender individuals</a:t>
            </a:r>
          </a:p>
          <a:p>
            <a:pPr lvl="2"/>
            <a:endParaRPr lang="en-GB" noProof="0" dirty="0"/>
          </a:p>
          <a:p>
            <a:pPr lvl="2"/>
            <a:endParaRPr lang="en-GB" noProof="0" dirty="0"/>
          </a:p>
          <a:p>
            <a:pPr lvl="2"/>
            <a:r>
              <a:rPr lang="en-GB" noProof="0" dirty="0"/>
              <a:t>Lesbian and bisexual women</a:t>
            </a:r>
          </a:p>
          <a:p>
            <a:pPr lvl="2"/>
            <a:endParaRPr lang="en-GB" noProof="0" dirty="0"/>
          </a:p>
          <a:p>
            <a:pPr lvl="2"/>
            <a:endParaRPr lang="en-GB" noProof="0" dirty="0"/>
          </a:p>
          <a:p>
            <a:pPr lvl="2"/>
            <a:r>
              <a:rPr lang="en-GB" noProof="0" dirty="0"/>
              <a:t>Heterosexual women</a:t>
            </a:r>
          </a:p>
        </p:txBody>
      </p:sp>
      <p:pic>
        <p:nvPicPr>
          <p:cNvPr id="2" name="Picture 1">
            <a:extLst>
              <a:ext uri="{FF2B5EF4-FFF2-40B4-BE49-F238E27FC236}">
                <a16:creationId xmlns:a16="http://schemas.microsoft.com/office/drawing/2014/main" id="{6CFDC200-A969-1116-7C23-481E879B1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
        <p:nvSpPr>
          <p:cNvPr id="8" name="TextBox 7">
            <a:extLst>
              <a:ext uri="{FF2B5EF4-FFF2-40B4-BE49-F238E27FC236}">
                <a16:creationId xmlns:a16="http://schemas.microsoft.com/office/drawing/2014/main" id="{486D4E48-4F26-8CE9-38EB-7D51301F5D29}"/>
              </a:ext>
            </a:extLst>
          </p:cNvPr>
          <p:cNvSpPr txBox="1"/>
          <p:nvPr/>
        </p:nvSpPr>
        <p:spPr>
          <a:xfrm>
            <a:off x="74777" y="1575158"/>
            <a:ext cx="12023438" cy="1202765"/>
          </a:xfrm>
          <a:prstGeom prst="rect">
            <a:avLst/>
          </a:prstGeom>
          <a:solidFill>
            <a:schemeClr val="bg1">
              <a:alpha val="70000"/>
            </a:schemeClr>
          </a:solidFill>
        </p:spPr>
        <p:txBody>
          <a:bodyPr wrap="square" rtlCol="0">
            <a:noAutofit/>
          </a:bodyPr>
          <a:lstStyle/>
          <a:p>
            <a:pPr lvl="1"/>
            <a:endParaRPr lang="en-GB" sz="2000" b="1" noProof="0" dirty="0"/>
          </a:p>
          <a:p>
            <a:pPr lvl="1"/>
            <a:r>
              <a:rPr lang="en-GB" sz="2000" b="1" noProof="0" dirty="0"/>
              <a:t>According to Stonewall's surveys, which group is most likely to experience domestic abuse in a relationship?</a:t>
            </a:r>
          </a:p>
          <a:p>
            <a:pPr lvl="1"/>
            <a:endParaRPr lang="en-GB" sz="2000" b="1" dirty="0"/>
          </a:p>
          <a:p>
            <a:pPr lvl="1"/>
            <a:r>
              <a:rPr lang="en-GB" sz="2000" b="1" dirty="0">
                <a:solidFill>
                  <a:srgbClr val="FF0000"/>
                </a:solidFill>
              </a:rPr>
              <a:t>Choose 1</a:t>
            </a:r>
            <a:endParaRPr lang="en-GB" sz="2000" b="1" noProof="0" dirty="0"/>
          </a:p>
        </p:txBody>
      </p:sp>
    </p:spTree>
    <p:extLst>
      <p:ext uri="{BB962C8B-B14F-4D97-AF65-F5344CB8AC3E}">
        <p14:creationId xmlns:p14="http://schemas.microsoft.com/office/powerpoint/2010/main" val="35009796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02711-34E2-9FBD-5DFC-7BD1743E0D7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AF34A37-B512-E7C4-BE7A-F6CC8E238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4825"/>
          </a:xfrm>
          <a:prstGeom prst="rect">
            <a:avLst/>
          </a:prstGeom>
        </p:spPr>
      </p:pic>
      <p:sp>
        <p:nvSpPr>
          <p:cNvPr id="155" name="Rectangle">
            <a:extLst>
              <a:ext uri="{FF2B5EF4-FFF2-40B4-BE49-F238E27FC236}">
                <a16:creationId xmlns:a16="http://schemas.microsoft.com/office/drawing/2014/main" id="{870C07F1-13C3-627F-9A69-F10A19C94E4D}"/>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F7BEB0EC-EE71-19FD-A384-621B9B1C4ABB}"/>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3387E8C3-F9C6-1AD1-F20F-553D53728F06}"/>
              </a:ext>
            </a:extLst>
          </p:cNvPr>
          <p:cNvSpPr txBox="1"/>
          <p:nvPr/>
        </p:nvSpPr>
        <p:spPr>
          <a:xfrm>
            <a:off x="75018" y="337030"/>
            <a:ext cx="5437579"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Introduction to Part 3: What are the signs of domestic abuse?</a:t>
            </a:r>
          </a:p>
        </p:txBody>
      </p:sp>
      <p:sp>
        <p:nvSpPr>
          <p:cNvPr id="6" name="TextBox 5">
            <a:extLst>
              <a:ext uri="{FF2B5EF4-FFF2-40B4-BE49-F238E27FC236}">
                <a16:creationId xmlns:a16="http://schemas.microsoft.com/office/drawing/2014/main" id="{9A1E4C47-D8EE-6E1F-70EC-B8D3AC82E32E}"/>
              </a:ext>
            </a:extLst>
          </p:cNvPr>
          <p:cNvSpPr txBox="1"/>
          <p:nvPr/>
        </p:nvSpPr>
        <p:spPr>
          <a:xfrm>
            <a:off x="3668581" y="2757398"/>
            <a:ext cx="4867275" cy="1538377"/>
          </a:xfrm>
          <a:prstGeom prst="rect">
            <a:avLst/>
          </a:prstGeom>
          <a:solidFill>
            <a:schemeClr val="bg1"/>
          </a:solidFill>
        </p:spPr>
        <p:txBody>
          <a:bodyPr wrap="square" rtlCol="0">
            <a:noAutofit/>
          </a:bodyPr>
          <a:lstStyle/>
          <a:p>
            <a:r>
              <a:rPr lang="en-GB" noProof="0" dirty="0"/>
              <a:t>In this part of the course, we aim to raise your awareness of domestic abuse by exploring the signs and patterns in both victims and perpetrators that may indicate that domestic abuse is present.</a:t>
            </a:r>
          </a:p>
        </p:txBody>
      </p:sp>
    </p:spTree>
    <p:extLst>
      <p:ext uri="{BB962C8B-B14F-4D97-AF65-F5344CB8AC3E}">
        <p14:creationId xmlns:p14="http://schemas.microsoft.com/office/powerpoint/2010/main" val="174465441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1A50E-D38C-1E04-F67B-8D307A14FCB2}"/>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EC015138-DC60-EF0A-E545-3F1A306DB18F}"/>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FB4D0F5C-8D72-BB08-737C-EA799887A6CC}"/>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34DBF785-AC48-1D00-9868-1DB7ADE72D0C}"/>
              </a:ext>
            </a:extLst>
          </p:cNvPr>
          <p:cNvSpPr txBox="1"/>
          <p:nvPr/>
        </p:nvSpPr>
        <p:spPr>
          <a:xfrm>
            <a:off x="75018" y="337030"/>
            <a:ext cx="2950359"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Signs of domestic abuse (victims)</a:t>
            </a:r>
          </a:p>
        </p:txBody>
      </p:sp>
      <p:sp>
        <p:nvSpPr>
          <p:cNvPr id="7" name="TextBox 6">
            <a:extLst>
              <a:ext uri="{FF2B5EF4-FFF2-40B4-BE49-F238E27FC236}">
                <a16:creationId xmlns:a16="http://schemas.microsoft.com/office/drawing/2014/main" id="{423ABB33-A831-17F4-71D5-0E9D8FCC9CEB}"/>
              </a:ext>
            </a:extLst>
          </p:cNvPr>
          <p:cNvSpPr txBox="1"/>
          <p:nvPr/>
        </p:nvSpPr>
        <p:spPr>
          <a:xfrm>
            <a:off x="7325248" y="3287092"/>
            <a:ext cx="4866338" cy="3366148"/>
          </a:xfrm>
          <a:prstGeom prst="rect">
            <a:avLst/>
          </a:prstGeom>
          <a:solidFill>
            <a:schemeClr val="bg1">
              <a:alpha val="80000"/>
            </a:schemeClr>
          </a:solidFill>
        </p:spPr>
        <p:txBody>
          <a:bodyPr wrap="square" rtlCol="0">
            <a:noAutofit/>
          </a:bodyPr>
          <a:lstStyle/>
          <a:p>
            <a:endParaRPr lang="en-GB" sz="2400" b="1" noProof="0" dirty="0"/>
          </a:p>
          <a:p>
            <a:endParaRPr lang="en-GB" sz="2400" b="1" noProof="0" dirty="0"/>
          </a:p>
          <a:p>
            <a:pPr marL="285750" indent="-285750">
              <a:buFont typeface="Arial" panose="020B0604020202020204" pitchFamily="34" charset="0"/>
              <a:buChar char="•"/>
            </a:pPr>
            <a:r>
              <a:rPr lang="en-GB" sz="2400" noProof="0" dirty="0"/>
              <a:t>Signs of emotional or psychological abuse.</a:t>
            </a:r>
          </a:p>
          <a:p>
            <a:pPr marL="285750" indent="-285750">
              <a:buFont typeface="Arial" panose="020B0604020202020204" pitchFamily="34" charset="0"/>
              <a:buChar char="•"/>
            </a:pPr>
            <a:r>
              <a:rPr lang="en-GB" sz="2400" noProof="0" dirty="0"/>
              <a:t>Signs of physical abuse.</a:t>
            </a:r>
          </a:p>
          <a:p>
            <a:pPr marL="285750" indent="-285750">
              <a:buFont typeface="Arial" panose="020B0604020202020204" pitchFamily="34" charset="0"/>
              <a:buChar char="•"/>
            </a:pPr>
            <a:r>
              <a:rPr lang="en-GB" sz="2400" noProof="0" dirty="0"/>
              <a:t>Signs of financial abuse.</a:t>
            </a:r>
          </a:p>
          <a:p>
            <a:pPr marL="285750" indent="-285750">
              <a:buFont typeface="Arial" panose="020B0604020202020204" pitchFamily="34" charset="0"/>
              <a:buChar char="•"/>
            </a:pPr>
            <a:r>
              <a:rPr lang="en-GB" sz="2400" noProof="0" dirty="0"/>
              <a:t>Signs of spiritual abuse.</a:t>
            </a:r>
          </a:p>
          <a:p>
            <a:pPr marL="285750" indent="-285750">
              <a:buFont typeface="Arial" panose="020B0604020202020204" pitchFamily="34" charset="0"/>
              <a:buChar char="•"/>
            </a:pPr>
            <a:r>
              <a:rPr lang="en-GB" sz="2400" noProof="0" dirty="0"/>
              <a:t>Signs of online abuse.</a:t>
            </a:r>
          </a:p>
        </p:txBody>
      </p:sp>
      <p:pic>
        <p:nvPicPr>
          <p:cNvPr id="1028" name="Picture 4" descr="Psychological Abuse - Brain Training ...">
            <a:extLst>
              <a:ext uri="{FF2B5EF4-FFF2-40B4-BE49-F238E27FC236}">
                <a16:creationId xmlns:a16="http://schemas.microsoft.com/office/drawing/2014/main" id="{8A7E7A1C-30EA-3ED4-C9CC-4B0E2E9D8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898" y="1065441"/>
            <a:ext cx="27051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ildren and Physical Abuse | Child ...">
            <a:extLst>
              <a:ext uri="{FF2B5EF4-FFF2-40B4-BE49-F238E27FC236}">
                <a16:creationId xmlns:a16="http://schemas.microsoft.com/office/drawing/2014/main" id="{09B7BF12-8441-D676-D501-345D1235A9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3135" y="1065441"/>
            <a:ext cx="2538778"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Identify Financial Abuse in a ...">
            <a:extLst>
              <a:ext uri="{FF2B5EF4-FFF2-40B4-BE49-F238E27FC236}">
                <a16:creationId xmlns:a16="http://schemas.microsoft.com/office/drawing/2014/main" id="{D1A57AFE-8DDB-BF3D-2209-3A46DE4D3E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0050" y="1065441"/>
            <a:ext cx="2619375"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n the devastating life-long effects of ...">
            <a:extLst>
              <a:ext uri="{FF2B5EF4-FFF2-40B4-BE49-F238E27FC236}">
                <a16:creationId xmlns:a16="http://schemas.microsoft.com/office/drawing/2014/main" id="{A17685ED-AE5C-20B9-295A-5E1F62458C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898" y="3287092"/>
            <a:ext cx="2705100" cy="18001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nline Abuse | Different types, effects ...">
            <a:extLst>
              <a:ext uri="{FF2B5EF4-FFF2-40B4-BE49-F238E27FC236}">
                <a16:creationId xmlns:a16="http://schemas.microsoft.com/office/drawing/2014/main" id="{F9C043A0-B45D-8DEB-51E1-673C70946D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3136" y="3287092"/>
            <a:ext cx="2538777" cy="180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10403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DD93D-E784-4354-4D18-F7A66F1260A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2405EC8-AC3F-1FCB-5196-C2185130D1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16124"/>
            <a:ext cx="12192000" cy="6679068"/>
          </a:xfrm>
          <a:prstGeom prst="rect">
            <a:avLst/>
          </a:prstGeom>
        </p:spPr>
      </p:pic>
      <p:sp>
        <p:nvSpPr>
          <p:cNvPr id="155" name="Rectangle">
            <a:extLst>
              <a:ext uri="{FF2B5EF4-FFF2-40B4-BE49-F238E27FC236}">
                <a16:creationId xmlns:a16="http://schemas.microsoft.com/office/drawing/2014/main" id="{43B72902-E3D1-08A7-22E2-15FF726A1B20}"/>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08FC747A-5BB7-2FA7-A22C-94A3181C9F8C}"/>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632C61BD-5015-2A83-3061-76DAC666B46B}"/>
              </a:ext>
            </a:extLst>
          </p:cNvPr>
          <p:cNvSpPr txBox="1"/>
          <p:nvPr/>
        </p:nvSpPr>
        <p:spPr>
          <a:xfrm>
            <a:off x="75018" y="337030"/>
            <a:ext cx="5344668"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Victims of Forced Marriage, FGM and “Honour based” abuse</a:t>
            </a:r>
          </a:p>
        </p:txBody>
      </p:sp>
      <p:sp>
        <p:nvSpPr>
          <p:cNvPr id="7" name="TextBox 6">
            <a:extLst>
              <a:ext uri="{FF2B5EF4-FFF2-40B4-BE49-F238E27FC236}">
                <a16:creationId xmlns:a16="http://schemas.microsoft.com/office/drawing/2014/main" id="{6BCCB130-ABB7-4253-B83E-75B29E6F55A0}"/>
              </a:ext>
            </a:extLst>
          </p:cNvPr>
          <p:cNvSpPr txBox="1"/>
          <p:nvPr/>
        </p:nvSpPr>
        <p:spPr>
          <a:xfrm>
            <a:off x="0" y="4743297"/>
            <a:ext cx="6113769" cy="2651894"/>
          </a:xfrm>
          <a:prstGeom prst="rect">
            <a:avLst/>
          </a:prstGeom>
          <a:solidFill>
            <a:schemeClr val="bg1">
              <a:alpha val="99000"/>
            </a:schemeClr>
          </a:solidFill>
        </p:spPr>
        <p:txBody>
          <a:bodyPr wrap="square" rtlCol="0">
            <a:noAutofit/>
          </a:bodyPr>
          <a:lstStyle/>
          <a:p>
            <a:pPr marL="285750" indent="-285750">
              <a:buBlip>
                <a:blip r:embed="rId5"/>
              </a:buBlip>
            </a:pPr>
            <a:endParaRPr lang="en-GB" noProof="0" dirty="0"/>
          </a:p>
          <a:p>
            <a:pPr marL="285750" indent="-285750">
              <a:buBlip>
                <a:blip r:embed="rId5"/>
              </a:buBlip>
            </a:pPr>
            <a:r>
              <a:rPr lang="en-GB" noProof="0" dirty="0"/>
              <a:t>Withdrawing from their friends.</a:t>
            </a:r>
          </a:p>
          <a:p>
            <a:pPr marL="285750" indent="-285750">
              <a:buBlip>
                <a:blip r:embed="rId5"/>
              </a:buBlip>
            </a:pPr>
            <a:r>
              <a:rPr lang="en-GB" noProof="0" dirty="0"/>
              <a:t>Subject to excessive surveillance or control.</a:t>
            </a:r>
          </a:p>
          <a:p>
            <a:pPr marL="285750" indent="-285750">
              <a:buBlip>
                <a:blip r:embed="rId5"/>
              </a:buBlip>
            </a:pPr>
            <a:r>
              <a:rPr lang="en-GB" noProof="0" dirty="0"/>
              <a:t>Going abroad for long holidays.</a:t>
            </a:r>
          </a:p>
          <a:p>
            <a:pPr marL="285750" indent="-285750">
              <a:buBlip>
                <a:blip r:embed="rId5"/>
              </a:buBlip>
            </a:pPr>
            <a:r>
              <a:rPr lang="en-GB" noProof="0" dirty="0"/>
              <a:t>Having siblings who were forced to marry or were married very young.</a:t>
            </a:r>
          </a:p>
          <a:p>
            <a:pPr marL="285750" indent="-285750">
              <a:buBlip>
                <a:blip r:embed="rId5"/>
              </a:buBlip>
            </a:pPr>
            <a:r>
              <a:rPr lang="en-GB" noProof="0" dirty="0"/>
              <a:t>Withdrawal or drastic change in behaviour.</a:t>
            </a:r>
          </a:p>
        </p:txBody>
      </p:sp>
      <p:sp>
        <p:nvSpPr>
          <p:cNvPr id="8" name="TextBox 7">
            <a:extLst>
              <a:ext uri="{FF2B5EF4-FFF2-40B4-BE49-F238E27FC236}">
                <a16:creationId xmlns:a16="http://schemas.microsoft.com/office/drawing/2014/main" id="{C9672FF1-9A52-40DD-7557-641A875484E5}"/>
              </a:ext>
            </a:extLst>
          </p:cNvPr>
          <p:cNvSpPr txBox="1"/>
          <p:nvPr/>
        </p:nvSpPr>
        <p:spPr>
          <a:xfrm>
            <a:off x="6104885" y="4743296"/>
            <a:ext cx="6096000" cy="2649836"/>
          </a:xfrm>
          <a:prstGeom prst="rect">
            <a:avLst/>
          </a:prstGeom>
          <a:solidFill>
            <a:schemeClr val="bg1">
              <a:alpha val="99000"/>
            </a:schemeClr>
          </a:solidFill>
        </p:spPr>
        <p:txBody>
          <a:bodyPr wrap="square" rtlCol="0">
            <a:noAutofit/>
          </a:bodyPr>
          <a:lstStyle/>
          <a:p>
            <a:pPr marL="285750" indent="-285750" algn="l">
              <a:lnSpc>
                <a:spcPts val="1950"/>
              </a:lnSpc>
              <a:buBlip>
                <a:blip r:embed="rId5"/>
              </a:buBlip>
            </a:pPr>
            <a:endParaRPr lang="en-GB" b="0" i="0" noProof="0" dirty="0">
              <a:solidFill>
                <a:srgbClr val="222222"/>
              </a:solidFill>
              <a:effectLst/>
              <a:latin typeface="Lato" panose="020F0502020204030203" pitchFamily="34" charset="0"/>
            </a:endParaRPr>
          </a:p>
          <a:p>
            <a:pPr marL="285750" indent="-285750" algn="l">
              <a:lnSpc>
                <a:spcPts val="1950"/>
              </a:lnSpc>
              <a:buBlip>
                <a:blip r:embed="rId5"/>
              </a:buBlip>
            </a:pPr>
            <a:r>
              <a:rPr lang="en-GB" b="0" i="0" noProof="0" dirty="0">
                <a:solidFill>
                  <a:srgbClr val="222222"/>
                </a:solidFill>
                <a:effectLst/>
              </a:rPr>
              <a:t>Inability or no permission to make independent decisions.</a:t>
            </a:r>
          </a:p>
          <a:p>
            <a:pPr marL="285750" indent="-285750" algn="l">
              <a:lnSpc>
                <a:spcPts val="1950"/>
              </a:lnSpc>
              <a:buBlip>
                <a:blip r:embed="rId5"/>
              </a:buBlip>
            </a:pPr>
            <a:r>
              <a:rPr lang="en-GB" b="0" i="0" noProof="0" dirty="0">
                <a:solidFill>
                  <a:srgbClr val="222222"/>
                </a:solidFill>
                <a:effectLst/>
              </a:rPr>
              <a:t>Reluctance to seek help due to potential repercussions.</a:t>
            </a:r>
          </a:p>
          <a:p>
            <a:pPr marL="285750" indent="-285750" algn="l">
              <a:lnSpc>
                <a:spcPts val="1950"/>
              </a:lnSpc>
              <a:buBlip>
                <a:blip r:embed="rId5"/>
              </a:buBlip>
            </a:pPr>
            <a:r>
              <a:rPr lang="en-GB" b="0" i="0" noProof="0" dirty="0">
                <a:solidFill>
                  <a:srgbClr val="222222"/>
                </a:solidFill>
                <a:effectLst/>
              </a:rPr>
              <a:t>Excessive concern with issues of “family honour” or “reputation”.</a:t>
            </a:r>
          </a:p>
          <a:p>
            <a:pPr marL="285750" indent="-285750" algn="l">
              <a:lnSpc>
                <a:spcPts val="1950"/>
              </a:lnSpc>
              <a:buBlip>
                <a:blip r:embed="rId5"/>
              </a:buBlip>
            </a:pPr>
            <a:r>
              <a:rPr lang="en-GB" b="0" i="0" noProof="0" dirty="0">
                <a:solidFill>
                  <a:srgbClr val="222222"/>
                </a:solidFill>
                <a:effectLst/>
              </a:rPr>
              <a:t>Often being forced to adhere to strict codes of behaviour, dress, or conduct.</a:t>
            </a:r>
          </a:p>
        </p:txBody>
      </p:sp>
    </p:spTree>
    <p:extLst>
      <p:ext uri="{BB962C8B-B14F-4D97-AF65-F5344CB8AC3E}">
        <p14:creationId xmlns:p14="http://schemas.microsoft.com/office/powerpoint/2010/main" val="42316447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ectangle"/>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sp>
        <p:nvSpPr>
          <p:cNvPr id="157" name="Aims and Outcomes"/>
          <p:cNvSpPr txBox="1"/>
          <p:nvPr/>
        </p:nvSpPr>
        <p:spPr>
          <a:xfrm>
            <a:off x="75018" y="337030"/>
            <a:ext cx="3071354"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pPr algn="l"/>
            <a:r>
              <a:rPr lang="en-GB" sz="1650" noProof="0" dirty="0">
                <a:latin typeface="Roboto" panose="02000000000000000000" pitchFamily="2" charset="0"/>
              </a:rPr>
              <a:t>Advance Warning and Guidance</a:t>
            </a:r>
          </a:p>
        </p:txBody>
      </p:sp>
      <p:pic>
        <p:nvPicPr>
          <p:cNvPr id="158" name="logo.jpg" descr="logo.jpg"/>
          <p:cNvPicPr>
            <a:picLocks noChangeAspect="1"/>
          </p:cNvPicPr>
          <p:nvPr/>
        </p:nvPicPr>
        <p:blipFill>
          <a:blip r:embed="rId3"/>
          <a:stretch>
            <a:fillRect/>
          </a:stretch>
        </p:blipFill>
        <p:spPr>
          <a:xfrm>
            <a:off x="10293517" y="-12288"/>
            <a:ext cx="1898483" cy="728411"/>
          </a:xfrm>
          <a:prstGeom prst="rect">
            <a:avLst/>
          </a:prstGeom>
          <a:ln w="12700">
            <a:miter lim="400000"/>
          </a:ln>
        </p:spPr>
      </p:pic>
      <p:grpSp>
        <p:nvGrpSpPr>
          <p:cNvPr id="15" name="Group 14">
            <a:extLst>
              <a:ext uri="{FF2B5EF4-FFF2-40B4-BE49-F238E27FC236}">
                <a16:creationId xmlns:a16="http://schemas.microsoft.com/office/drawing/2014/main" id="{586778D0-7DD2-E0B6-0122-3AB01E02263A}"/>
              </a:ext>
            </a:extLst>
          </p:cNvPr>
          <p:cNvGrpSpPr/>
          <p:nvPr/>
        </p:nvGrpSpPr>
        <p:grpSpPr>
          <a:xfrm>
            <a:off x="1038907" y="2500952"/>
            <a:ext cx="2477171" cy="2809712"/>
            <a:chOff x="2077813" y="5001904"/>
            <a:chExt cx="4954341" cy="5619423"/>
          </a:xfrm>
        </p:grpSpPr>
        <p:sp>
          <p:nvSpPr>
            <p:cNvPr id="3" name="Rectangle: Rounded Corners 2">
              <a:extLst>
                <a:ext uri="{FF2B5EF4-FFF2-40B4-BE49-F238E27FC236}">
                  <a16:creationId xmlns:a16="http://schemas.microsoft.com/office/drawing/2014/main" id="{B91C74E0-FBB9-40D8-E59F-26F5B7D6AB73}"/>
                </a:ext>
              </a:extLst>
            </p:cNvPr>
            <p:cNvSpPr/>
            <p:nvPr/>
          </p:nvSpPr>
          <p:spPr>
            <a:xfrm>
              <a:off x="2077813" y="5001904"/>
              <a:ext cx="4954341" cy="5619423"/>
            </a:xfrm>
            <a:prstGeom prst="roundRect">
              <a:avLst/>
            </a:prstGeom>
            <a:solidFill>
              <a:schemeClr val="bg1">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defTabSz="412750" hangingPunct="0"/>
              <a:endParaRPr lang="en-GB" sz="2000" noProof="0" dirty="0">
                <a:solidFill>
                  <a:srgbClr val="333333"/>
                </a:solidFill>
                <a:latin typeface="Lato" panose="020F0502020204030203" pitchFamily="34" charset="0"/>
              </a:endParaRPr>
            </a:p>
            <a:p>
              <a:pPr defTabSz="412750" hangingPunct="0"/>
              <a:endParaRPr lang="en-GB" sz="2000" noProof="0" dirty="0">
                <a:solidFill>
                  <a:srgbClr val="333333"/>
                </a:solidFill>
                <a:latin typeface="Lato" panose="020F0502020204030203" pitchFamily="34" charset="0"/>
              </a:endParaRPr>
            </a:p>
            <a:p>
              <a:pPr defTabSz="412750" hangingPunct="0"/>
              <a:endParaRPr lang="en-GB" sz="2000" noProof="0" dirty="0">
                <a:solidFill>
                  <a:srgbClr val="333333"/>
                </a:solidFill>
                <a:latin typeface="Lato" panose="020F0502020204030203" pitchFamily="34" charset="0"/>
              </a:endParaRPr>
            </a:p>
            <a:p>
              <a:pPr defTabSz="412750" hangingPunct="0"/>
              <a:r>
                <a:rPr lang="en-GB" sz="2000" noProof="0" dirty="0">
                  <a:solidFill>
                    <a:srgbClr val="333333"/>
                  </a:solidFill>
                  <a:latin typeface="Lato" panose="020F0502020204030203" pitchFamily="34" charset="0"/>
                </a:rPr>
                <a:t>The subject matter of this course may cause you to feel upset or distressed.</a:t>
              </a:r>
              <a:endParaRPr lang="en-GB" sz="1600" noProof="0" dirty="0">
                <a:solidFill>
                  <a:srgbClr val="000000"/>
                </a:solidFill>
                <a:latin typeface="Helvetica Neue Medium"/>
                <a:ea typeface="Helvetica Neue Medium"/>
                <a:cs typeface="Helvetica Neue Medium"/>
                <a:sym typeface="Helvetica Neue Medium"/>
              </a:endParaRPr>
            </a:p>
          </p:txBody>
        </p:sp>
        <p:pic>
          <p:nvPicPr>
            <p:cNvPr id="10" name="Picture 9">
              <a:extLst>
                <a:ext uri="{FF2B5EF4-FFF2-40B4-BE49-F238E27FC236}">
                  <a16:creationId xmlns:a16="http://schemas.microsoft.com/office/drawing/2014/main" id="{98AF3083-A171-EABA-C96A-36DD7C9426A7}"/>
                </a:ext>
              </a:extLst>
            </p:cNvPr>
            <p:cNvPicPr>
              <a:picLocks noChangeAspect="1"/>
            </p:cNvPicPr>
            <p:nvPr/>
          </p:nvPicPr>
          <p:blipFill>
            <a:blip r:embed="rId4"/>
            <a:stretch>
              <a:fillRect/>
            </a:stretch>
          </p:blipFill>
          <p:spPr>
            <a:xfrm>
              <a:off x="3926950" y="5390511"/>
              <a:ext cx="1333500" cy="1357313"/>
            </a:xfrm>
            <a:prstGeom prst="rect">
              <a:avLst/>
            </a:prstGeom>
          </p:spPr>
        </p:pic>
      </p:grpSp>
      <p:grpSp>
        <p:nvGrpSpPr>
          <p:cNvPr id="16" name="Group 15">
            <a:extLst>
              <a:ext uri="{FF2B5EF4-FFF2-40B4-BE49-F238E27FC236}">
                <a16:creationId xmlns:a16="http://schemas.microsoft.com/office/drawing/2014/main" id="{96CE4E3F-CB6B-D14F-442B-7A28E49FD3E4}"/>
              </a:ext>
            </a:extLst>
          </p:cNvPr>
          <p:cNvGrpSpPr/>
          <p:nvPr/>
        </p:nvGrpSpPr>
        <p:grpSpPr>
          <a:xfrm>
            <a:off x="4202202" y="2500952"/>
            <a:ext cx="2477171" cy="2809712"/>
            <a:chOff x="8404404" y="5001904"/>
            <a:chExt cx="4954341" cy="5619423"/>
          </a:xfrm>
        </p:grpSpPr>
        <p:sp>
          <p:nvSpPr>
            <p:cNvPr id="6" name="Rectangle: Rounded Corners 5">
              <a:extLst>
                <a:ext uri="{FF2B5EF4-FFF2-40B4-BE49-F238E27FC236}">
                  <a16:creationId xmlns:a16="http://schemas.microsoft.com/office/drawing/2014/main" id="{A44FF6C9-E91D-2B04-320C-83ABD4BA1B91}"/>
                </a:ext>
              </a:extLst>
            </p:cNvPr>
            <p:cNvSpPr/>
            <p:nvPr/>
          </p:nvSpPr>
          <p:spPr>
            <a:xfrm>
              <a:off x="8404404" y="5001904"/>
              <a:ext cx="4954341" cy="5619423"/>
            </a:xfrm>
            <a:prstGeom prst="roundRect">
              <a:avLst/>
            </a:prstGeom>
            <a:solidFill>
              <a:schemeClr val="bg1">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algn="just" defTabSz="412750" hangingPunct="0"/>
              <a:endParaRPr lang="en-GB" sz="2000" noProof="0" dirty="0">
                <a:solidFill>
                  <a:srgbClr val="333333"/>
                </a:solidFill>
                <a:latin typeface="Lato" panose="020F0502020204030203" pitchFamily="34" charset="0"/>
              </a:endParaRPr>
            </a:p>
            <a:p>
              <a:pPr algn="just" defTabSz="412750" hangingPunct="0"/>
              <a:endParaRPr lang="en-GB" sz="2000" noProof="0" dirty="0">
                <a:solidFill>
                  <a:srgbClr val="333333"/>
                </a:solidFill>
                <a:latin typeface="Lato" panose="020F0502020204030203" pitchFamily="34" charset="0"/>
              </a:endParaRPr>
            </a:p>
            <a:p>
              <a:pPr algn="just" defTabSz="412750" hangingPunct="0"/>
              <a:endParaRPr lang="en-GB" sz="2000" noProof="0" dirty="0">
                <a:solidFill>
                  <a:srgbClr val="333333"/>
                </a:solidFill>
                <a:latin typeface="Lato" panose="020F0502020204030203" pitchFamily="34" charset="0"/>
              </a:endParaRPr>
            </a:p>
            <a:p>
              <a:pPr defTabSz="412750" hangingPunct="0"/>
              <a:r>
                <a:rPr lang="en-GB" sz="2000" noProof="0" dirty="0">
                  <a:solidFill>
                    <a:srgbClr val="333333"/>
                  </a:solidFill>
                  <a:latin typeface="Lato" panose="020F0502020204030203" pitchFamily="34" charset="0"/>
                </a:rPr>
                <a:t>Take a break.</a:t>
              </a:r>
              <a:endParaRPr lang="en-GB" sz="2000" noProof="0" dirty="0">
                <a:solidFill>
                  <a:srgbClr val="000000"/>
                </a:solidFill>
                <a:latin typeface="Helvetica Neue Medium"/>
                <a:ea typeface="Helvetica Neue Medium"/>
                <a:cs typeface="Helvetica Neue Medium"/>
                <a:sym typeface="Helvetica Neue Medium"/>
              </a:endParaRPr>
            </a:p>
          </p:txBody>
        </p:sp>
        <p:pic>
          <p:nvPicPr>
            <p:cNvPr id="11" name="Picture 10">
              <a:extLst>
                <a:ext uri="{FF2B5EF4-FFF2-40B4-BE49-F238E27FC236}">
                  <a16:creationId xmlns:a16="http://schemas.microsoft.com/office/drawing/2014/main" id="{1CD42C21-5C61-3100-8D03-29DDFB5503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39141" y="5595678"/>
              <a:ext cx="1333500" cy="946978"/>
            </a:xfrm>
            <a:prstGeom prst="rect">
              <a:avLst/>
            </a:prstGeom>
          </p:spPr>
        </p:pic>
      </p:grpSp>
      <p:grpSp>
        <p:nvGrpSpPr>
          <p:cNvPr id="17" name="Group 16">
            <a:extLst>
              <a:ext uri="{FF2B5EF4-FFF2-40B4-BE49-F238E27FC236}">
                <a16:creationId xmlns:a16="http://schemas.microsoft.com/office/drawing/2014/main" id="{0F967655-D115-EBBB-4A48-D1A6B6858693}"/>
              </a:ext>
            </a:extLst>
          </p:cNvPr>
          <p:cNvGrpSpPr/>
          <p:nvPr/>
        </p:nvGrpSpPr>
        <p:grpSpPr>
          <a:xfrm>
            <a:off x="6451098" y="2490630"/>
            <a:ext cx="2477171" cy="2809712"/>
            <a:chOff x="12902195" y="4981260"/>
            <a:chExt cx="4954341" cy="5619423"/>
          </a:xfrm>
        </p:grpSpPr>
        <p:sp>
          <p:nvSpPr>
            <p:cNvPr id="7" name="Rectangle: Rounded Corners 6">
              <a:extLst>
                <a:ext uri="{FF2B5EF4-FFF2-40B4-BE49-F238E27FC236}">
                  <a16:creationId xmlns:a16="http://schemas.microsoft.com/office/drawing/2014/main" id="{191B0254-B77A-CDE6-52F5-E0B02BA11B71}"/>
                </a:ext>
              </a:extLst>
            </p:cNvPr>
            <p:cNvSpPr/>
            <p:nvPr/>
          </p:nvSpPr>
          <p:spPr>
            <a:xfrm>
              <a:off x="12902195" y="4981260"/>
              <a:ext cx="4954341" cy="5619423"/>
            </a:xfrm>
            <a:prstGeom prst="roundRect">
              <a:avLst/>
            </a:prstGeom>
            <a:solidFill>
              <a:schemeClr val="bg1">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algn="just" defTabSz="412750" hangingPunct="0"/>
              <a:endParaRPr lang="en-GB" sz="2000" noProof="0" dirty="0">
                <a:solidFill>
                  <a:srgbClr val="333333"/>
                </a:solidFill>
                <a:latin typeface="Lato" panose="020F0502020204030203" pitchFamily="34" charset="0"/>
              </a:endParaRPr>
            </a:p>
            <a:p>
              <a:pPr algn="just" defTabSz="412750" hangingPunct="0"/>
              <a:endParaRPr lang="en-GB" sz="2000" noProof="0" dirty="0">
                <a:solidFill>
                  <a:srgbClr val="333333"/>
                </a:solidFill>
                <a:latin typeface="Lato" panose="020F0502020204030203" pitchFamily="34" charset="0"/>
              </a:endParaRPr>
            </a:p>
            <a:p>
              <a:pPr algn="just" defTabSz="412750" hangingPunct="0"/>
              <a:endParaRPr lang="en-GB" sz="2000" noProof="0" dirty="0">
                <a:solidFill>
                  <a:srgbClr val="333333"/>
                </a:solidFill>
                <a:latin typeface="Lato" panose="020F0502020204030203" pitchFamily="34" charset="0"/>
              </a:endParaRPr>
            </a:p>
            <a:p>
              <a:pPr defTabSz="412750" hangingPunct="0"/>
              <a:r>
                <a:rPr lang="en-GB" sz="2000" noProof="0" dirty="0">
                  <a:solidFill>
                    <a:srgbClr val="333333"/>
                  </a:solidFill>
                  <a:latin typeface="Lato" panose="020F0502020204030203" pitchFamily="34" charset="0"/>
                </a:rPr>
                <a:t>Seek support from someone you trust.</a:t>
              </a:r>
              <a:endParaRPr lang="en-GB" sz="2000" noProof="0" dirty="0">
                <a:solidFill>
                  <a:srgbClr val="000000"/>
                </a:solidFill>
                <a:latin typeface="Helvetica Neue Medium"/>
                <a:ea typeface="Helvetica Neue Medium"/>
                <a:cs typeface="Helvetica Neue Medium"/>
                <a:sym typeface="Helvetica Neue Medium"/>
              </a:endParaRPr>
            </a:p>
          </p:txBody>
        </p:sp>
        <p:pic>
          <p:nvPicPr>
            <p:cNvPr id="13" name="Picture 12">
              <a:extLst>
                <a:ext uri="{FF2B5EF4-FFF2-40B4-BE49-F238E27FC236}">
                  <a16:creationId xmlns:a16="http://schemas.microsoft.com/office/drawing/2014/main" id="{55B51D49-444F-492E-CF4D-7C3A3C255F9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749320" y="5595678"/>
              <a:ext cx="1333500" cy="1082260"/>
            </a:xfrm>
            <a:prstGeom prst="rect">
              <a:avLst/>
            </a:prstGeom>
          </p:spPr>
        </p:pic>
      </p:grpSp>
      <p:grpSp>
        <p:nvGrpSpPr>
          <p:cNvPr id="18" name="Group 17">
            <a:extLst>
              <a:ext uri="{FF2B5EF4-FFF2-40B4-BE49-F238E27FC236}">
                <a16:creationId xmlns:a16="http://schemas.microsoft.com/office/drawing/2014/main" id="{35D7D10E-2504-D22B-8D95-AC2BE2FC47E4}"/>
              </a:ext>
            </a:extLst>
          </p:cNvPr>
          <p:cNvGrpSpPr/>
          <p:nvPr/>
        </p:nvGrpSpPr>
        <p:grpSpPr>
          <a:xfrm>
            <a:off x="9157193" y="2490630"/>
            <a:ext cx="2477171" cy="2809712"/>
            <a:chOff x="18314386" y="4981260"/>
            <a:chExt cx="4954341" cy="5619423"/>
          </a:xfrm>
        </p:grpSpPr>
        <p:sp>
          <p:nvSpPr>
            <p:cNvPr id="8" name="Rectangle: Rounded Corners 7">
              <a:extLst>
                <a:ext uri="{FF2B5EF4-FFF2-40B4-BE49-F238E27FC236}">
                  <a16:creationId xmlns:a16="http://schemas.microsoft.com/office/drawing/2014/main" id="{246D4C0D-B1E0-39B5-45C6-328F6B4633AA}"/>
                </a:ext>
              </a:extLst>
            </p:cNvPr>
            <p:cNvSpPr/>
            <p:nvPr/>
          </p:nvSpPr>
          <p:spPr>
            <a:xfrm>
              <a:off x="18314386" y="4981260"/>
              <a:ext cx="4954341" cy="5619423"/>
            </a:xfrm>
            <a:prstGeom prst="roundRect">
              <a:avLst/>
            </a:prstGeom>
            <a:solidFill>
              <a:schemeClr val="bg1">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algn="just" defTabSz="412750" hangingPunct="0"/>
              <a:endParaRPr lang="en-GB" sz="2000" noProof="0" dirty="0">
                <a:solidFill>
                  <a:srgbClr val="333333"/>
                </a:solidFill>
                <a:latin typeface="Lato" panose="020F0502020204030203" pitchFamily="34" charset="0"/>
              </a:endParaRPr>
            </a:p>
            <a:p>
              <a:pPr algn="just" defTabSz="412750" hangingPunct="0"/>
              <a:endParaRPr lang="en-GB" sz="2000" noProof="0" dirty="0">
                <a:solidFill>
                  <a:srgbClr val="333333"/>
                </a:solidFill>
                <a:latin typeface="Lato" panose="020F0502020204030203" pitchFamily="34" charset="0"/>
              </a:endParaRPr>
            </a:p>
            <a:p>
              <a:pPr algn="just" defTabSz="412750" hangingPunct="0"/>
              <a:endParaRPr lang="en-GB" sz="2000" noProof="0" dirty="0">
                <a:solidFill>
                  <a:srgbClr val="333333"/>
                </a:solidFill>
                <a:latin typeface="Lato" panose="020F0502020204030203" pitchFamily="34" charset="0"/>
              </a:endParaRPr>
            </a:p>
            <a:p>
              <a:pPr defTabSz="412750" hangingPunct="0"/>
              <a:r>
                <a:rPr lang="en-GB" sz="2000" noProof="0" dirty="0">
                  <a:solidFill>
                    <a:srgbClr val="333333"/>
                  </a:solidFill>
                  <a:latin typeface="Lato" panose="020F0502020204030203" pitchFamily="34" charset="0"/>
                </a:rPr>
                <a:t>If needed, contact the appropriate person in your setting or emergency service.</a:t>
              </a:r>
              <a:endParaRPr lang="en-GB" sz="2000" noProof="0" dirty="0">
                <a:solidFill>
                  <a:srgbClr val="000000"/>
                </a:solidFill>
                <a:latin typeface="Helvetica Neue Medium"/>
                <a:ea typeface="Helvetica Neue Medium"/>
                <a:cs typeface="Helvetica Neue Medium"/>
                <a:sym typeface="Helvetica Neue Medium"/>
              </a:endParaRPr>
            </a:p>
          </p:txBody>
        </p:sp>
        <p:pic>
          <p:nvPicPr>
            <p:cNvPr id="14" name="Picture 13">
              <a:extLst>
                <a:ext uri="{FF2B5EF4-FFF2-40B4-BE49-F238E27FC236}">
                  <a16:creationId xmlns:a16="http://schemas.microsoft.com/office/drawing/2014/main" id="{09423956-B17E-0635-1884-3A44B9CF378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0419465" y="5390511"/>
              <a:ext cx="1000125" cy="1357313"/>
            </a:xfrm>
            <a:prstGeom prst="rect">
              <a:avLst/>
            </a:prstGeom>
          </p:spPr>
        </p:pic>
      </p:grpSp>
    </p:spTree>
    <p:extLst>
      <p:ext uri="{BB962C8B-B14F-4D97-AF65-F5344CB8AC3E}">
        <p14:creationId xmlns:p14="http://schemas.microsoft.com/office/powerpoint/2010/main" val="93754510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2116B-9CB5-3A2A-3482-5B7DD61564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301CBB1-05ED-AEC5-6F1E-B92A1C97FF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4" y="716123"/>
            <a:ext cx="12191587" cy="6141877"/>
          </a:xfrm>
          <a:prstGeom prst="rect">
            <a:avLst/>
          </a:prstGeom>
        </p:spPr>
      </p:pic>
      <p:sp>
        <p:nvSpPr>
          <p:cNvPr id="155" name="Rectangle">
            <a:extLst>
              <a:ext uri="{FF2B5EF4-FFF2-40B4-BE49-F238E27FC236}">
                <a16:creationId xmlns:a16="http://schemas.microsoft.com/office/drawing/2014/main" id="{7C67A6B8-F446-80E9-BED4-4DD931E2E540}"/>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5CD4F7FD-31B6-1917-4D1B-4203847848E7}"/>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69BAB2B6-AAB9-AFF2-FC2B-C141AE67A29F}"/>
              </a:ext>
            </a:extLst>
          </p:cNvPr>
          <p:cNvSpPr txBox="1"/>
          <p:nvPr/>
        </p:nvSpPr>
        <p:spPr>
          <a:xfrm>
            <a:off x="75018" y="337030"/>
            <a:ext cx="4543616"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Signs and impacts of domestic abuse (perpetrators)</a:t>
            </a:r>
          </a:p>
        </p:txBody>
      </p:sp>
      <p:sp>
        <p:nvSpPr>
          <p:cNvPr id="7" name="TextBox 6">
            <a:extLst>
              <a:ext uri="{FF2B5EF4-FFF2-40B4-BE49-F238E27FC236}">
                <a16:creationId xmlns:a16="http://schemas.microsoft.com/office/drawing/2014/main" id="{8166EDF1-A5C0-9C0A-5146-47249E026609}"/>
              </a:ext>
            </a:extLst>
          </p:cNvPr>
          <p:cNvSpPr txBox="1"/>
          <p:nvPr/>
        </p:nvSpPr>
        <p:spPr>
          <a:xfrm>
            <a:off x="0" y="726633"/>
            <a:ext cx="5164853" cy="6120951"/>
          </a:xfrm>
          <a:prstGeom prst="rect">
            <a:avLst/>
          </a:prstGeom>
          <a:solidFill>
            <a:schemeClr val="bg1"/>
          </a:solidFill>
        </p:spPr>
        <p:txBody>
          <a:bodyPr wrap="square" rtlCol="0">
            <a:noAutofit/>
          </a:bodyPr>
          <a:lstStyle/>
          <a:p>
            <a:pPr marL="285750" indent="-285750">
              <a:buBlip>
                <a:blip r:embed="rId5"/>
              </a:buBlip>
            </a:pPr>
            <a:endParaRPr lang="en-GB" noProof="0" dirty="0"/>
          </a:p>
          <a:p>
            <a:pPr marL="285750" indent="-285750">
              <a:buBlip>
                <a:blip r:embed="rId5"/>
              </a:buBlip>
            </a:pPr>
            <a:endParaRPr lang="en-GB" noProof="0" dirty="0"/>
          </a:p>
          <a:p>
            <a:pPr marL="285750" indent="-285750">
              <a:buBlip>
                <a:blip r:embed="rId5"/>
              </a:buBlip>
            </a:pPr>
            <a:r>
              <a:rPr lang="en-GB" noProof="0" dirty="0"/>
              <a:t>Treats partner as a slave/servant.</a:t>
            </a:r>
          </a:p>
          <a:p>
            <a:pPr marL="285750" indent="-285750">
              <a:buBlip>
                <a:blip r:embed="rId5"/>
              </a:buBlip>
            </a:pPr>
            <a:r>
              <a:rPr lang="en-GB" noProof="0" dirty="0"/>
              <a:t>Puts partner down and uses constant derogatory comments.</a:t>
            </a:r>
          </a:p>
          <a:p>
            <a:pPr marL="285750" indent="-285750">
              <a:buBlip>
                <a:blip r:embed="rId5"/>
              </a:buBlip>
            </a:pPr>
            <a:r>
              <a:rPr lang="en-GB" noProof="0" dirty="0"/>
              <a:t>Minimises and reduces their own behaviour.</a:t>
            </a:r>
          </a:p>
          <a:p>
            <a:pPr marL="285750" indent="-285750">
              <a:buBlip>
                <a:blip r:embed="rId5"/>
              </a:buBlip>
            </a:pPr>
            <a:r>
              <a:rPr lang="en-GB" noProof="0" dirty="0"/>
              <a:t>Says their partner has no need to work.</a:t>
            </a:r>
          </a:p>
          <a:p>
            <a:pPr marL="285750" indent="-285750">
              <a:buBlip>
                <a:blip r:embed="rId5"/>
              </a:buBlip>
            </a:pPr>
            <a:r>
              <a:rPr lang="en-GB" noProof="0" dirty="0"/>
              <a:t>Controls all the money.</a:t>
            </a:r>
          </a:p>
          <a:p>
            <a:pPr marL="285750" indent="-285750">
              <a:buBlip>
                <a:blip r:embed="rId5"/>
              </a:buBlip>
            </a:pPr>
            <a:r>
              <a:rPr lang="en-GB" noProof="0" dirty="0"/>
              <a:t>Tires victim out by constantly changing their demands.</a:t>
            </a:r>
          </a:p>
          <a:p>
            <a:pPr marL="285750" indent="-285750">
              <a:buBlip>
                <a:blip r:embed="rId5"/>
              </a:buBlip>
            </a:pPr>
            <a:r>
              <a:rPr lang="en-GB" noProof="0" dirty="0"/>
              <a:t>Doesn’t accept no as an answer.</a:t>
            </a:r>
          </a:p>
          <a:p>
            <a:pPr marL="285750" indent="-285750">
              <a:buBlip>
                <a:blip r:embed="rId5"/>
              </a:buBlip>
            </a:pPr>
            <a:r>
              <a:rPr lang="en-GB" noProof="0" dirty="0"/>
              <a:t>Stalks victim, keeps a check on everything, isolates victim.</a:t>
            </a:r>
          </a:p>
          <a:p>
            <a:pPr marL="285750" indent="-285750">
              <a:buBlip>
                <a:blip r:embed="rId5"/>
              </a:buBlip>
            </a:pPr>
            <a:r>
              <a:rPr lang="en-GB" noProof="0" dirty="0"/>
              <a:t>Uses threats and intimidation (to harm or to kill).</a:t>
            </a:r>
          </a:p>
          <a:p>
            <a:pPr marL="285750" indent="-285750">
              <a:buBlip>
                <a:blip r:embed="rId5"/>
              </a:buBlip>
            </a:pPr>
            <a:r>
              <a:rPr lang="en-GB" noProof="0" dirty="0"/>
              <a:t>Forgets when people are coming over - moans and is verbally abusive.</a:t>
            </a:r>
          </a:p>
        </p:txBody>
      </p:sp>
    </p:spTree>
    <p:extLst>
      <p:ext uri="{BB962C8B-B14F-4D97-AF65-F5344CB8AC3E}">
        <p14:creationId xmlns:p14="http://schemas.microsoft.com/office/powerpoint/2010/main" val="36892748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FD863-2CC9-CE72-695A-AA68A002B89E}"/>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24E5C290-33D6-78AC-8F26-0B5225CF8CC4}"/>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62BF33B7-CEC5-908B-B8B8-7FFFDA8E247F}"/>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D67298A8-33FB-984D-990A-009FD2560D0C}"/>
              </a:ext>
            </a:extLst>
          </p:cNvPr>
          <p:cNvSpPr txBox="1"/>
          <p:nvPr/>
        </p:nvSpPr>
        <p:spPr>
          <a:xfrm>
            <a:off x="75018" y="337030"/>
            <a:ext cx="1654812"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The cycle of abuse</a:t>
            </a:r>
          </a:p>
        </p:txBody>
      </p:sp>
      <p:pic>
        <p:nvPicPr>
          <p:cNvPr id="8" name="Picture 7">
            <a:extLst>
              <a:ext uri="{FF2B5EF4-FFF2-40B4-BE49-F238E27FC236}">
                <a16:creationId xmlns:a16="http://schemas.microsoft.com/office/drawing/2014/main" id="{8481F05C-C741-D3BC-D5E0-08614AC47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9243" y="924343"/>
            <a:ext cx="5753099" cy="5760210"/>
          </a:xfrm>
          <a:prstGeom prst="rect">
            <a:avLst/>
          </a:prstGeom>
        </p:spPr>
      </p:pic>
    </p:spTree>
    <p:extLst>
      <p:ext uri="{BB962C8B-B14F-4D97-AF65-F5344CB8AC3E}">
        <p14:creationId xmlns:p14="http://schemas.microsoft.com/office/powerpoint/2010/main" val="289303094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B5DF6-5C81-4E61-3883-D40FC6DDB641}"/>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055CF3CB-0934-54C6-62EC-2F7ED787613A}"/>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FA0FCAB9-0936-A0B7-3BD8-040AF13B6E22}"/>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77180402-414B-7981-FD5D-E992B632477A}"/>
              </a:ext>
            </a:extLst>
          </p:cNvPr>
          <p:cNvSpPr txBox="1"/>
          <p:nvPr/>
        </p:nvSpPr>
        <p:spPr>
          <a:xfrm>
            <a:off x="75018" y="337030"/>
            <a:ext cx="1030347"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Gaslighting</a:t>
            </a:r>
          </a:p>
        </p:txBody>
      </p:sp>
      <p:pic>
        <p:nvPicPr>
          <p:cNvPr id="9" name="Picture 8">
            <a:extLst>
              <a:ext uri="{FF2B5EF4-FFF2-40B4-BE49-F238E27FC236}">
                <a16:creationId xmlns:a16="http://schemas.microsoft.com/office/drawing/2014/main" id="{F82E7188-3793-4E0C-47B7-224A070096AF}"/>
              </a:ext>
            </a:extLst>
          </p:cNvPr>
          <p:cNvPicPr>
            <a:picLocks noChangeAspect="1"/>
          </p:cNvPicPr>
          <p:nvPr/>
        </p:nvPicPr>
        <p:blipFill>
          <a:blip r:embed="rId4">
            <a:extLst>
              <a:ext uri="{28A0092B-C50C-407E-A947-70E740481C1C}">
                <a14:useLocalDpi xmlns:a14="http://schemas.microsoft.com/office/drawing/2010/main" val="0"/>
              </a:ext>
            </a:extLst>
          </a:blip>
          <a:srcRect t="7367" b="7367"/>
          <a:stretch/>
        </p:blipFill>
        <p:spPr>
          <a:xfrm>
            <a:off x="0" y="714064"/>
            <a:ext cx="5800543" cy="3295228"/>
          </a:xfrm>
          <a:prstGeom prst="rect">
            <a:avLst/>
          </a:prstGeom>
        </p:spPr>
      </p:pic>
      <p:sp>
        <p:nvSpPr>
          <p:cNvPr id="6" name="TextBox 5">
            <a:extLst>
              <a:ext uri="{FF2B5EF4-FFF2-40B4-BE49-F238E27FC236}">
                <a16:creationId xmlns:a16="http://schemas.microsoft.com/office/drawing/2014/main" id="{DA56F8E1-9CED-F554-304F-08CD2B19FE22}"/>
              </a:ext>
            </a:extLst>
          </p:cNvPr>
          <p:cNvSpPr txBox="1"/>
          <p:nvPr/>
        </p:nvSpPr>
        <p:spPr>
          <a:xfrm>
            <a:off x="949034" y="4745436"/>
            <a:ext cx="10293517" cy="1775534"/>
          </a:xfrm>
          <a:prstGeom prst="rect">
            <a:avLst/>
          </a:prstGeom>
          <a:solidFill>
            <a:schemeClr val="bg1">
              <a:alpha val="80000"/>
            </a:schemeClr>
          </a:solidFill>
        </p:spPr>
        <p:txBody>
          <a:bodyPr wrap="square" rtlCol="0">
            <a:noAutofit/>
          </a:bodyPr>
          <a:lstStyle/>
          <a:p>
            <a:endParaRPr lang="en-GB" noProof="0" dirty="0"/>
          </a:p>
          <a:p>
            <a:r>
              <a:rPr lang="en-GB" noProof="0" dirty="0"/>
              <a:t>A form of </a:t>
            </a:r>
            <a:r>
              <a:rPr lang="en-GB" b="1" noProof="0" dirty="0"/>
              <a:t>emotional abuse </a:t>
            </a:r>
            <a:r>
              <a:rPr lang="en-GB" noProof="0" dirty="0"/>
              <a:t>that makes somebody question their beliefs and perception of reality.</a:t>
            </a:r>
          </a:p>
          <a:p>
            <a:endParaRPr lang="en-GB" noProof="0" dirty="0"/>
          </a:p>
          <a:p>
            <a:r>
              <a:rPr lang="en-GB" noProof="0" dirty="0"/>
              <a:t>It wears down self-esteem and self-confidence, leaving the victim dependent on the person who is gaslighting.</a:t>
            </a:r>
          </a:p>
          <a:p>
            <a:endParaRPr lang="en-GB" noProof="0" dirty="0"/>
          </a:p>
        </p:txBody>
      </p:sp>
      <p:sp>
        <p:nvSpPr>
          <p:cNvPr id="20" name="TextBox 19">
            <a:extLst>
              <a:ext uri="{FF2B5EF4-FFF2-40B4-BE49-F238E27FC236}">
                <a16:creationId xmlns:a16="http://schemas.microsoft.com/office/drawing/2014/main" id="{4C72EAE6-6CDC-31AA-E9B3-157D4339437C}"/>
              </a:ext>
            </a:extLst>
          </p:cNvPr>
          <p:cNvSpPr txBox="1"/>
          <p:nvPr/>
        </p:nvSpPr>
        <p:spPr>
          <a:xfrm>
            <a:off x="5800543" y="1551933"/>
            <a:ext cx="5956028" cy="3391856"/>
          </a:xfrm>
          <a:prstGeom prst="rect">
            <a:avLst/>
          </a:prstGeom>
          <a:solidFill>
            <a:schemeClr val="bg1">
              <a:alpha val="80000"/>
            </a:schemeClr>
          </a:solidFill>
        </p:spPr>
        <p:txBody>
          <a:bodyPr wrap="square" rtlCol="0">
            <a:noAutofit/>
          </a:bodyPr>
          <a:lstStyle/>
          <a:p>
            <a:endParaRPr lang="en-GB" b="1" noProof="0" dirty="0"/>
          </a:p>
          <a:p>
            <a:r>
              <a:rPr lang="en-GB" b="1" noProof="0" dirty="0"/>
              <a:t>Three stages of gaslighting:</a:t>
            </a:r>
          </a:p>
          <a:p>
            <a:endParaRPr lang="en-GB" noProof="0" dirty="0"/>
          </a:p>
          <a:p>
            <a:pPr marL="800100" lvl="1" indent="-342900">
              <a:buFont typeface="+mj-lt"/>
              <a:buAutoNum type="arabicPeriod"/>
            </a:pPr>
            <a:r>
              <a:rPr lang="en-GB" noProof="0" dirty="0"/>
              <a:t>  The 'Idealisation' stage.</a:t>
            </a:r>
          </a:p>
          <a:p>
            <a:pPr marL="800100" lvl="1" indent="-342900">
              <a:buFont typeface="+mj-lt"/>
              <a:buAutoNum type="arabicPeriod"/>
            </a:pPr>
            <a:endParaRPr lang="en-GB" noProof="0" dirty="0"/>
          </a:p>
          <a:p>
            <a:pPr marL="800100" lvl="1" indent="-342900">
              <a:buFont typeface="+mj-lt"/>
              <a:buAutoNum type="arabicPeriod"/>
            </a:pPr>
            <a:r>
              <a:rPr lang="en-GB" noProof="0" dirty="0"/>
              <a:t>  The 'Devaluation' stage.</a:t>
            </a:r>
          </a:p>
          <a:p>
            <a:pPr marL="800100" lvl="1" indent="-342900">
              <a:buFont typeface="+mj-lt"/>
              <a:buAutoNum type="arabicPeriod"/>
            </a:pPr>
            <a:endParaRPr lang="en-GB" noProof="0" dirty="0"/>
          </a:p>
          <a:p>
            <a:pPr marL="800100" lvl="1" indent="-342900">
              <a:buFont typeface="+mj-lt"/>
              <a:buAutoNum type="arabicPeriod"/>
            </a:pPr>
            <a:r>
              <a:rPr lang="en-GB" noProof="0" dirty="0"/>
              <a:t>  The 'Discard' stage.</a:t>
            </a:r>
          </a:p>
        </p:txBody>
      </p:sp>
    </p:spTree>
    <p:extLst>
      <p:ext uri="{BB962C8B-B14F-4D97-AF65-F5344CB8AC3E}">
        <p14:creationId xmlns:p14="http://schemas.microsoft.com/office/powerpoint/2010/main" val="332109274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FAA8F-A300-0F9F-243A-3C1F42C1DE87}"/>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364B05A9-A9A1-F27A-AAD5-52C978BF3E6E}"/>
              </a:ext>
            </a:extLst>
          </p:cNvPr>
          <p:cNvSpPr txBox="1"/>
          <p:nvPr/>
        </p:nvSpPr>
        <p:spPr>
          <a:xfrm>
            <a:off x="5426110" y="714065"/>
            <a:ext cx="6735745" cy="3355518"/>
          </a:xfrm>
          <a:prstGeom prst="rect">
            <a:avLst/>
          </a:prstGeom>
          <a:solidFill>
            <a:schemeClr val="bg1">
              <a:alpha val="80000"/>
            </a:schemeClr>
          </a:solidFill>
        </p:spPr>
        <p:txBody>
          <a:bodyPr wrap="square" rtlCol="0">
            <a:noAutofit/>
          </a:bodyPr>
          <a:lstStyle/>
          <a:p>
            <a:pPr lvl="1"/>
            <a:endParaRPr lang="en-GB" noProof="0" dirty="0"/>
          </a:p>
          <a:p>
            <a:pPr lvl="3"/>
            <a:r>
              <a:rPr lang="en-GB" b="1" noProof="0" dirty="0"/>
              <a:t>Whole life impacts</a:t>
            </a:r>
            <a:endParaRPr lang="en-GB" noProof="0" dirty="0"/>
          </a:p>
          <a:p>
            <a:pPr lvl="3"/>
            <a:r>
              <a:rPr lang="en-GB" noProof="0" dirty="0"/>
              <a:t>Those exposed to multiple ACEs are at significantly higher risk</a:t>
            </a:r>
            <a:endParaRPr lang="en-GB" b="1" noProof="0" dirty="0"/>
          </a:p>
          <a:p>
            <a:pPr lvl="1"/>
            <a:endParaRPr lang="en-GB" b="1" noProof="0" dirty="0"/>
          </a:p>
          <a:p>
            <a:pPr lvl="3"/>
            <a:r>
              <a:rPr lang="en-GB" b="1" noProof="0" dirty="0"/>
              <a:t>Mitigation</a:t>
            </a:r>
            <a:endParaRPr lang="en-GB" noProof="0" dirty="0"/>
          </a:p>
          <a:p>
            <a:pPr lvl="3"/>
            <a:r>
              <a:rPr lang="en-GB" noProof="0" dirty="0"/>
              <a:t>The effects of ACEs are not inevitable</a:t>
            </a:r>
          </a:p>
          <a:p>
            <a:pPr lvl="3"/>
            <a:endParaRPr lang="en-GB" b="1" noProof="0" dirty="0"/>
          </a:p>
          <a:p>
            <a:pPr lvl="3"/>
            <a:endParaRPr lang="en-GB" b="1" noProof="0" dirty="0"/>
          </a:p>
          <a:p>
            <a:pPr lvl="3"/>
            <a:r>
              <a:rPr lang="en-GB" b="1" noProof="0" dirty="0"/>
              <a:t>Prevention</a:t>
            </a:r>
            <a:endParaRPr lang="en-GB" noProof="0" dirty="0"/>
          </a:p>
          <a:p>
            <a:pPr lvl="3"/>
            <a:r>
              <a:rPr lang="en-GB" dirty="0"/>
              <a:t>P</a:t>
            </a:r>
            <a:r>
              <a:rPr lang="en-GB" noProof="0" dirty="0"/>
              <a:t>lays a key role in preventing ACEs.</a:t>
            </a:r>
          </a:p>
          <a:p>
            <a:endParaRPr lang="en-GB" noProof="0" dirty="0"/>
          </a:p>
        </p:txBody>
      </p:sp>
      <p:sp>
        <p:nvSpPr>
          <p:cNvPr id="155" name="Rectangle">
            <a:extLst>
              <a:ext uri="{FF2B5EF4-FFF2-40B4-BE49-F238E27FC236}">
                <a16:creationId xmlns:a16="http://schemas.microsoft.com/office/drawing/2014/main" id="{78E1A396-291A-3142-0EB9-80B65DBCEF78}"/>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3E78E0F4-3B96-1E4B-2351-C75E6E7DA4B9}"/>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AB728AE2-E9C1-6D1B-BC21-8C37A6680DD1}"/>
              </a:ext>
            </a:extLst>
          </p:cNvPr>
          <p:cNvSpPr txBox="1"/>
          <p:nvPr/>
        </p:nvSpPr>
        <p:spPr>
          <a:xfrm>
            <a:off x="75018" y="337030"/>
            <a:ext cx="2822824"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The impact on children — ACEs</a:t>
            </a:r>
          </a:p>
        </p:txBody>
      </p:sp>
      <p:pic>
        <p:nvPicPr>
          <p:cNvPr id="9" name="Picture 8">
            <a:extLst>
              <a:ext uri="{FF2B5EF4-FFF2-40B4-BE49-F238E27FC236}">
                <a16:creationId xmlns:a16="http://schemas.microsoft.com/office/drawing/2014/main" id="{97AD3F25-A87F-4A5B-96FE-C5834E466516}"/>
              </a:ext>
            </a:extLst>
          </p:cNvPr>
          <p:cNvPicPr>
            <a:picLocks noChangeAspect="1"/>
          </p:cNvPicPr>
          <p:nvPr/>
        </p:nvPicPr>
        <p:blipFill>
          <a:blip r:embed="rId4">
            <a:extLst>
              <a:ext uri="{28A0092B-C50C-407E-A947-70E740481C1C}">
                <a14:useLocalDpi xmlns:a14="http://schemas.microsoft.com/office/drawing/2010/main" val="0"/>
              </a:ext>
            </a:extLst>
          </a:blip>
          <a:srcRect t="9826" b="9826"/>
          <a:stretch/>
        </p:blipFill>
        <p:spPr>
          <a:xfrm>
            <a:off x="0" y="714064"/>
            <a:ext cx="5906671" cy="3355518"/>
          </a:xfrm>
          <a:prstGeom prst="rect">
            <a:avLst/>
          </a:prstGeom>
        </p:spPr>
      </p:pic>
      <p:sp>
        <p:nvSpPr>
          <p:cNvPr id="6" name="TextBox 5">
            <a:extLst>
              <a:ext uri="{FF2B5EF4-FFF2-40B4-BE49-F238E27FC236}">
                <a16:creationId xmlns:a16="http://schemas.microsoft.com/office/drawing/2014/main" id="{D141C447-1E72-CFB0-EF97-AFD21CAE5D48}"/>
              </a:ext>
            </a:extLst>
          </p:cNvPr>
          <p:cNvSpPr txBox="1"/>
          <p:nvPr/>
        </p:nvSpPr>
        <p:spPr>
          <a:xfrm>
            <a:off x="383098" y="4721062"/>
            <a:ext cx="11424976" cy="1824859"/>
          </a:xfrm>
          <a:prstGeom prst="rect">
            <a:avLst/>
          </a:prstGeom>
          <a:solidFill>
            <a:schemeClr val="bg1">
              <a:alpha val="80000"/>
            </a:schemeClr>
          </a:solidFill>
        </p:spPr>
        <p:txBody>
          <a:bodyPr wrap="square" rtlCol="0">
            <a:noAutofit/>
          </a:bodyPr>
          <a:lstStyle/>
          <a:p>
            <a:endParaRPr lang="en-GB" noProof="0" dirty="0"/>
          </a:p>
          <a:p>
            <a:r>
              <a:rPr lang="en-GB" noProof="0" dirty="0"/>
              <a:t>ACEs (Adverse Childhood Experiences) are traumatic events that occur in childhood, such as </a:t>
            </a:r>
            <a:r>
              <a:rPr lang="en-GB" b="1" noProof="0" dirty="0"/>
              <a:t>abuse, neglect, or household dysfunction.</a:t>
            </a:r>
          </a:p>
          <a:p>
            <a:endParaRPr lang="en-GB" noProof="0" dirty="0"/>
          </a:p>
          <a:p>
            <a:r>
              <a:rPr lang="en-GB" noProof="0" dirty="0"/>
              <a:t>This definition also includes domestic abuse; either as a </a:t>
            </a:r>
            <a:r>
              <a:rPr lang="en-GB" b="1" noProof="0" dirty="0"/>
              <a:t>recipient </a:t>
            </a:r>
            <a:r>
              <a:rPr lang="en-GB" noProof="0" dirty="0"/>
              <a:t>or as a </a:t>
            </a:r>
            <a:r>
              <a:rPr lang="en-GB" b="1" noProof="0" dirty="0"/>
              <a:t>witness.</a:t>
            </a:r>
            <a:endParaRPr lang="en-GB" noProof="0" dirty="0"/>
          </a:p>
        </p:txBody>
      </p:sp>
      <p:pic>
        <p:nvPicPr>
          <p:cNvPr id="5" name="Picture 4">
            <a:extLst>
              <a:ext uri="{FF2B5EF4-FFF2-40B4-BE49-F238E27FC236}">
                <a16:creationId xmlns:a16="http://schemas.microsoft.com/office/drawing/2014/main" id="{39B4E1C3-9055-064B-7382-E793405DFE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793" y="1193840"/>
            <a:ext cx="536676" cy="470768"/>
          </a:xfrm>
          <a:prstGeom prst="rect">
            <a:avLst/>
          </a:prstGeom>
        </p:spPr>
      </p:pic>
      <p:pic>
        <p:nvPicPr>
          <p:cNvPr id="8" name="Picture 7">
            <a:extLst>
              <a:ext uri="{FF2B5EF4-FFF2-40B4-BE49-F238E27FC236}">
                <a16:creationId xmlns:a16="http://schemas.microsoft.com/office/drawing/2014/main" id="{FFFDF310-F67D-990E-29B3-8F241121A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586" y="2142326"/>
            <a:ext cx="536883" cy="446142"/>
          </a:xfrm>
          <a:prstGeom prst="rect">
            <a:avLst/>
          </a:prstGeom>
        </p:spPr>
      </p:pic>
      <p:pic>
        <p:nvPicPr>
          <p:cNvPr id="11" name="Picture 10">
            <a:extLst>
              <a:ext uri="{FF2B5EF4-FFF2-40B4-BE49-F238E27FC236}">
                <a16:creationId xmlns:a16="http://schemas.microsoft.com/office/drawing/2014/main" id="{59ED4854-5EE4-A7B8-8500-D07F879E8E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793" y="3314820"/>
            <a:ext cx="536676" cy="458897"/>
          </a:xfrm>
          <a:prstGeom prst="rect">
            <a:avLst/>
          </a:prstGeom>
        </p:spPr>
      </p:pic>
    </p:spTree>
    <p:extLst>
      <p:ext uri="{BB962C8B-B14F-4D97-AF65-F5344CB8AC3E}">
        <p14:creationId xmlns:p14="http://schemas.microsoft.com/office/powerpoint/2010/main" val="237544509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66E90-B3A4-A0A5-F034-D03D8C22EF0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F4F98F3-E326-CF32-88EF-299E9DB40DD6}"/>
              </a:ext>
            </a:extLst>
          </p:cNvPr>
          <p:cNvSpPr/>
          <p:nvPr/>
        </p:nvSpPr>
        <p:spPr>
          <a:xfrm>
            <a:off x="1024932" y="5797899"/>
            <a:ext cx="4360984" cy="532563"/>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a:extLst>
              <a:ext uri="{FF2B5EF4-FFF2-40B4-BE49-F238E27FC236}">
                <a16:creationId xmlns:a16="http://schemas.microsoft.com/office/drawing/2014/main" id="{65A4FB1F-3739-34CF-DD35-7B107AC803F1}"/>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65094D62-7F47-D091-F125-5AB23E9B8910}"/>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3538BFA3-C74E-23CD-1A89-3D514C831463}"/>
              </a:ext>
            </a:extLst>
          </p:cNvPr>
          <p:cNvSpPr txBox="1"/>
          <p:nvPr/>
        </p:nvSpPr>
        <p:spPr>
          <a:xfrm>
            <a:off x="75018" y="337030"/>
            <a:ext cx="4064190"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Review your learning: Part 3 – Question 1 of 3</a:t>
            </a:r>
          </a:p>
        </p:txBody>
      </p:sp>
      <p:sp>
        <p:nvSpPr>
          <p:cNvPr id="8" name="TextBox 7">
            <a:extLst>
              <a:ext uri="{FF2B5EF4-FFF2-40B4-BE49-F238E27FC236}">
                <a16:creationId xmlns:a16="http://schemas.microsoft.com/office/drawing/2014/main" id="{13BE6EF5-7265-AB55-7F8A-908B8A1AA85E}"/>
              </a:ext>
            </a:extLst>
          </p:cNvPr>
          <p:cNvSpPr txBox="1"/>
          <p:nvPr/>
        </p:nvSpPr>
        <p:spPr>
          <a:xfrm>
            <a:off x="11202" y="1651383"/>
            <a:ext cx="12180798" cy="1202765"/>
          </a:xfrm>
          <a:prstGeom prst="rect">
            <a:avLst/>
          </a:prstGeom>
          <a:solidFill>
            <a:schemeClr val="bg1">
              <a:alpha val="70000"/>
            </a:schemeClr>
          </a:solidFill>
        </p:spPr>
        <p:txBody>
          <a:bodyPr wrap="square" rtlCol="0">
            <a:noAutofit/>
          </a:bodyPr>
          <a:lstStyle/>
          <a:p>
            <a:pPr lvl="1"/>
            <a:endParaRPr lang="en-GB" sz="2000" b="1" noProof="0" dirty="0"/>
          </a:p>
          <a:p>
            <a:pPr lvl="1"/>
            <a:r>
              <a:rPr lang="en-GB" sz="2000" b="1" noProof="0" dirty="0"/>
              <a:t>Which one of the following is a common behaviour exhibited by perpetrators of domestic abuse?</a:t>
            </a:r>
          </a:p>
          <a:p>
            <a:pPr lvl="1"/>
            <a:endParaRPr lang="en-GB" sz="2000" b="1" dirty="0"/>
          </a:p>
          <a:p>
            <a:pPr lvl="1"/>
            <a:r>
              <a:rPr lang="en-GB" sz="2000" b="1" dirty="0">
                <a:solidFill>
                  <a:srgbClr val="FF0000"/>
                </a:solidFill>
              </a:rPr>
              <a:t>Choose 1</a:t>
            </a:r>
            <a:endParaRPr lang="en-GB" sz="2000" b="1" noProof="0" dirty="0"/>
          </a:p>
        </p:txBody>
      </p:sp>
      <p:sp>
        <p:nvSpPr>
          <p:cNvPr id="13" name="TextBox 12">
            <a:extLst>
              <a:ext uri="{FF2B5EF4-FFF2-40B4-BE49-F238E27FC236}">
                <a16:creationId xmlns:a16="http://schemas.microsoft.com/office/drawing/2014/main" id="{34194A86-CEEF-47F8-2210-52DEB5E16876}"/>
              </a:ext>
            </a:extLst>
          </p:cNvPr>
          <p:cNvSpPr txBox="1"/>
          <p:nvPr/>
        </p:nvSpPr>
        <p:spPr>
          <a:xfrm>
            <a:off x="115420" y="3084495"/>
            <a:ext cx="8047576" cy="3245967"/>
          </a:xfrm>
          <a:prstGeom prst="rect">
            <a:avLst/>
          </a:prstGeom>
          <a:solidFill>
            <a:schemeClr val="bg1">
              <a:alpha val="70000"/>
            </a:schemeClr>
          </a:solidFill>
        </p:spPr>
        <p:txBody>
          <a:bodyPr wrap="square" rtlCol="0">
            <a:noAutofit/>
          </a:bodyPr>
          <a:lstStyle/>
          <a:p>
            <a:pPr marL="1200150" lvl="2" indent="-285750">
              <a:buFont typeface="Arial" panose="020B0604020202020204" pitchFamily="34" charset="0"/>
              <a:buChar char="•"/>
            </a:pPr>
            <a:endParaRPr lang="en-GB" b="1" noProof="0" dirty="0"/>
          </a:p>
          <a:p>
            <a:pPr lvl="2"/>
            <a:r>
              <a:rPr lang="en-GB" noProof="0" dirty="0"/>
              <a:t>Supporting their partner's career choices</a:t>
            </a:r>
          </a:p>
          <a:p>
            <a:pPr lvl="2"/>
            <a:endParaRPr lang="en-GB" noProof="0" dirty="0"/>
          </a:p>
          <a:p>
            <a:pPr lvl="2"/>
            <a:endParaRPr lang="en-GB" noProof="0" dirty="0"/>
          </a:p>
          <a:p>
            <a:pPr lvl="2"/>
            <a:r>
              <a:rPr lang="en-GB" noProof="0" dirty="0"/>
              <a:t>Allowing their partner to manage all financial decisions</a:t>
            </a:r>
          </a:p>
          <a:p>
            <a:pPr lvl="2"/>
            <a:endParaRPr lang="en-GB" noProof="0" dirty="0"/>
          </a:p>
          <a:p>
            <a:pPr lvl="2"/>
            <a:endParaRPr lang="en-GB" noProof="0" dirty="0"/>
          </a:p>
          <a:p>
            <a:pPr lvl="2"/>
            <a:r>
              <a:rPr lang="en-GB" noProof="0" dirty="0"/>
              <a:t>Respecting their partner's personal boundaries</a:t>
            </a:r>
          </a:p>
          <a:p>
            <a:pPr lvl="2"/>
            <a:endParaRPr lang="en-GB" noProof="0" dirty="0"/>
          </a:p>
          <a:p>
            <a:pPr lvl="2"/>
            <a:endParaRPr lang="en-GB" noProof="0" dirty="0"/>
          </a:p>
          <a:p>
            <a:pPr lvl="2"/>
            <a:r>
              <a:rPr lang="en-GB" noProof="0" dirty="0"/>
              <a:t>Treating their partner as a servant or slave</a:t>
            </a:r>
          </a:p>
        </p:txBody>
      </p:sp>
      <p:pic>
        <p:nvPicPr>
          <p:cNvPr id="5" name="Picture 4">
            <a:extLst>
              <a:ext uri="{FF2B5EF4-FFF2-40B4-BE49-F238E27FC236}">
                <a16:creationId xmlns:a16="http://schemas.microsoft.com/office/drawing/2014/main" id="{A95D55CE-A483-B919-8AF7-426F8C815D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Tree>
    <p:extLst>
      <p:ext uri="{BB962C8B-B14F-4D97-AF65-F5344CB8AC3E}">
        <p14:creationId xmlns:p14="http://schemas.microsoft.com/office/powerpoint/2010/main" val="3050328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3E3A1-498E-3D0E-CC59-37DE5E008188}"/>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2939E5B-7AD3-379E-D318-515D837239CF}"/>
              </a:ext>
            </a:extLst>
          </p:cNvPr>
          <p:cNvSpPr/>
          <p:nvPr/>
        </p:nvSpPr>
        <p:spPr>
          <a:xfrm>
            <a:off x="1133475" y="3908809"/>
            <a:ext cx="2694947" cy="522514"/>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a:extLst>
              <a:ext uri="{FF2B5EF4-FFF2-40B4-BE49-F238E27FC236}">
                <a16:creationId xmlns:a16="http://schemas.microsoft.com/office/drawing/2014/main" id="{2317FF6D-6CA4-F7C2-9224-5DD14006CBFF}"/>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8B045255-3920-399A-9210-0085770F0049}"/>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097D525B-4B28-27BB-6A30-4193E936F1DC}"/>
              </a:ext>
            </a:extLst>
          </p:cNvPr>
          <p:cNvSpPr txBox="1"/>
          <p:nvPr/>
        </p:nvSpPr>
        <p:spPr>
          <a:xfrm>
            <a:off x="75018" y="337030"/>
            <a:ext cx="4064190"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Review your learning: Part 3 – Question 2 of 3</a:t>
            </a:r>
          </a:p>
        </p:txBody>
      </p:sp>
      <p:sp>
        <p:nvSpPr>
          <p:cNvPr id="13" name="TextBox 12">
            <a:extLst>
              <a:ext uri="{FF2B5EF4-FFF2-40B4-BE49-F238E27FC236}">
                <a16:creationId xmlns:a16="http://schemas.microsoft.com/office/drawing/2014/main" id="{B0E9DCE8-D88A-A83F-D7B9-BB816F0A8504}"/>
              </a:ext>
            </a:extLst>
          </p:cNvPr>
          <p:cNvSpPr txBox="1"/>
          <p:nvPr/>
        </p:nvSpPr>
        <p:spPr>
          <a:xfrm>
            <a:off x="232266" y="2958797"/>
            <a:ext cx="4832103" cy="3899203"/>
          </a:xfrm>
          <a:prstGeom prst="rect">
            <a:avLst/>
          </a:prstGeom>
          <a:solidFill>
            <a:schemeClr val="bg1">
              <a:alpha val="70000"/>
            </a:schemeClr>
          </a:solidFill>
        </p:spPr>
        <p:txBody>
          <a:bodyPr wrap="square" rtlCol="0">
            <a:noAutofit/>
          </a:bodyPr>
          <a:lstStyle/>
          <a:p>
            <a:pPr marL="1200150" lvl="2" indent="-285750">
              <a:buFont typeface="Arial" panose="020B0604020202020204" pitchFamily="34" charset="0"/>
              <a:buChar char="•"/>
            </a:pPr>
            <a:endParaRPr lang="en-GB" b="1" noProof="0" dirty="0"/>
          </a:p>
          <a:p>
            <a:pPr lvl="2"/>
            <a:r>
              <a:rPr lang="en-GB" noProof="0" dirty="0"/>
              <a:t>The tension-building phase</a:t>
            </a:r>
          </a:p>
          <a:p>
            <a:pPr lvl="2"/>
            <a:endParaRPr lang="en-GB" noProof="0" dirty="0"/>
          </a:p>
          <a:p>
            <a:pPr lvl="2"/>
            <a:endParaRPr lang="en-GB" noProof="0" dirty="0"/>
          </a:p>
          <a:p>
            <a:pPr lvl="2"/>
            <a:r>
              <a:rPr lang="en-GB" noProof="0" dirty="0"/>
              <a:t>The honeymoon phase</a:t>
            </a:r>
          </a:p>
          <a:p>
            <a:pPr lvl="2"/>
            <a:endParaRPr lang="en-GB" noProof="0" dirty="0"/>
          </a:p>
          <a:p>
            <a:pPr lvl="2"/>
            <a:endParaRPr lang="en-GB" noProof="0" dirty="0"/>
          </a:p>
          <a:p>
            <a:pPr lvl="2"/>
            <a:r>
              <a:rPr lang="en-GB" noProof="0" dirty="0"/>
              <a:t>The calm phase</a:t>
            </a:r>
          </a:p>
          <a:p>
            <a:pPr lvl="2"/>
            <a:endParaRPr lang="en-GB" noProof="0" dirty="0"/>
          </a:p>
          <a:p>
            <a:pPr lvl="2"/>
            <a:endParaRPr lang="en-GB" noProof="0" dirty="0"/>
          </a:p>
          <a:p>
            <a:pPr lvl="2"/>
            <a:r>
              <a:rPr lang="en-GB" noProof="0" dirty="0"/>
              <a:t>The escalation phase</a:t>
            </a:r>
          </a:p>
        </p:txBody>
      </p:sp>
      <p:pic>
        <p:nvPicPr>
          <p:cNvPr id="2" name="Picture 1">
            <a:extLst>
              <a:ext uri="{FF2B5EF4-FFF2-40B4-BE49-F238E27FC236}">
                <a16:creationId xmlns:a16="http://schemas.microsoft.com/office/drawing/2014/main" id="{80E62EB8-3F55-1812-FC23-B4FCE07E8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
        <p:nvSpPr>
          <p:cNvPr id="8" name="TextBox 7">
            <a:extLst>
              <a:ext uri="{FF2B5EF4-FFF2-40B4-BE49-F238E27FC236}">
                <a16:creationId xmlns:a16="http://schemas.microsoft.com/office/drawing/2014/main" id="{AE402C34-29E7-D7CC-F00D-B7E71299E9A5}"/>
              </a:ext>
            </a:extLst>
          </p:cNvPr>
          <p:cNvSpPr txBox="1"/>
          <p:nvPr/>
        </p:nvSpPr>
        <p:spPr>
          <a:xfrm>
            <a:off x="75018" y="1521547"/>
            <a:ext cx="11972956" cy="1202765"/>
          </a:xfrm>
          <a:prstGeom prst="rect">
            <a:avLst/>
          </a:prstGeom>
          <a:solidFill>
            <a:schemeClr val="bg1">
              <a:alpha val="70000"/>
            </a:schemeClr>
          </a:solidFill>
        </p:spPr>
        <p:txBody>
          <a:bodyPr wrap="square" rtlCol="0">
            <a:noAutofit/>
          </a:bodyPr>
          <a:lstStyle/>
          <a:p>
            <a:pPr lvl="1"/>
            <a:endParaRPr lang="en-GB" sz="2000" b="1" noProof="0" dirty="0"/>
          </a:p>
          <a:p>
            <a:pPr lvl="1"/>
            <a:r>
              <a:rPr lang="en-GB" sz="2000" b="1" noProof="0" dirty="0"/>
              <a:t>In the cycle of abuse, which phase follows the abusive incident, where the abuser may show remorse and try to regain control?</a:t>
            </a:r>
          </a:p>
          <a:p>
            <a:pPr lvl="1"/>
            <a:endParaRPr lang="en-GB" sz="2000" b="1" dirty="0"/>
          </a:p>
          <a:p>
            <a:pPr lvl="1"/>
            <a:r>
              <a:rPr lang="en-GB" sz="2000" b="1" dirty="0">
                <a:solidFill>
                  <a:srgbClr val="FF0000"/>
                </a:solidFill>
              </a:rPr>
              <a:t>Choose 1</a:t>
            </a:r>
            <a:endParaRPr lang="en-GB" sz="2000" b="1" noProof="0" dirty="0"/>
          </a:p>
          <a:p>
            <a:endParaRPr lang="en-GB" sz="2000" b="1" noProof="0" dirty="0"/>
          </a:p>
        </p:txBody>
      </p:sp>
    </p:spTree>
    <p:extLst>
      <p:ext uri="{BB962C8B-B14F-4D97-AF65-F5344CB8AC3E}">
        <p14:creationId xmlns:p14="http://schemas.microsoft.com/office/powerpoint/2010/main" val="19345322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D492D-3F44-2EEC-7E36-99B561A824CB}"/>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9343FD6-EF8D-4241-CF97-C567D906394B}"/>
              </a:ext>
            </a:extLst>
          </p:cNvPr>
          <p:cNvSpPr/>
          <p:nvPr/>
        </p:nvSpPr>
        <p:spPr>
          <a:xfrm>
            <a:off x="1004835" y="4632290"/>
            <a:ext cx="5335675" cy="542611"/>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a:extLst>
              <a:ext uri="{FF2B5EF4-FFF2-40B4-BE49-F238E27FC236}">
                <a16:creationId xmlns:a16="http://schemas.microsoft.com/office/drawing/2014/main" id="{4B3A4702-6B4A-83BA-C860-A4BF7781DB2D}"/>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879C7EAD-0CBB-121B-A586-2122D7B152A9}"/>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265DCE55-27CD-E5DF-9D18-8763561B636F}"/>
              </a:ext>
            </a:extLst>
          </p:cNvPr>
          <p:cNvSpPr txBox="1"/>
          <p:nvPr/>
        </p:nvSpPr>
        <p:spPr>
          <a:xfrm>
            <a:off x="75018" y="337030"/>
            <a:ext cx="4064190"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Review your learning: Part 3 – Question 3 of 3</a:t>
            </a:r>
          </a:p>
        </p:txBody>
      </p:sp>
      <p:sp>
        <p:nvSpPr>
          <p:cNvPr id="8" name="TextBox 7">
            <a:extLst>
              <a:ext uri="{FF2B5EF4-FFF2-40B4-BE49-F238E27FC236}">
                <a16:creationId xmlns:a16="http://schemas.microsoft.com/office/drawing/2014/main" id="{3AC78FCD-ED98-482D-EDAD-4C23E04126EB}"/>
              </a:ext>
            </a:extLst>
          </p:cNvPr>
          <p:cNvSpPr txBox="1"/>
          <p:nvPr/>
        </p:nvSpPr>
        <p:spPr>
          <a:xfrm>
            <a:off x="151878" y="1530387"/>
            <a:ext cx="12180798" cy="1202765"/>
          </a:xfrm>
          <a:prstGeom prst="rect">
            <a:avLst/>
          </a:prstGeom>
          <a:solidFill>
            <a:schemeClr val="bg1">
              <a:alpha val="70000"/>
            </a:schemeClr>
          </a:solidFill>
        </p:spPr>
        <p:txBody>
          <a:bodyPr wrap="square" rtlCol="0">
            <a:noAutofit/>
          </a:bodyPr>
          <a:lstStyle/>
          <a:p>
            <a:pPr lvl="1"/>
            <a:endParaRPr lang="en-GB" sz="2000" b="1" noProof="0" dirty="0"/>
          </a:p>
          <a:p>
            <a:pPr lvl="1"/>
            <a:r>
              <a:rPr lang="en-GB" sz="2000" b="1" noProof="0" dirty="0"/>
              <a:t>Which of the following is a sign that someone may be experiencing gaslighting?</a:t>
            </a:r>
          </a:p>
          <a:p>
            <a:pPr lvl="1"/>
            <a:endParaRPr lang="en-GB" sz="2000" b="1" dirty="0"/>
          </a:p>
          <a:p>
            <a:pPr lvl="1"/>
            <a:r>
              <a:rPr lang="en-GB" sz="2000" b="1" dirty="0">
                <a:solidFill>
                  <a:srgbClr val="FF0000"/>
                </a:solidFill>
              </a:rPr>
              <a:t>Choose 1</a:t>
            </a:r>
            <a:endParaRPr lang="en-GB" sz="2000" b="1" noProof="0" dirty="0"/>
          </a:p>
        </p:txBody>
      </p:sp>
      <p:sp>
        <p:nvSpPr>
          <p:cNvPr id="13" name="TextBox 12">
            <a:extLst>
              <a:ext uri="{FF2B5EF4-FFF2-40B4-BE49-F238E27FC236}">
                <a16:creationId xmlns:a16="http://schemas.microsoft.com/office/drawing/2014/main" id="{438D1056-B65D-4ED1-F62F-E9AB18F5C074}"/>
              </a:ext>
            </a:extLst>
          </p:cNvPr>
          <p:cNvSpPr txBox="1"/>
          <p:nvPr/>
        </p:nvSpPr>
        <p:spPr>
          <a:xfrm>
            <a:off x="75018" y="2733152"/>
            <a:ext cx="7464772" cy="3787818"/>
          </a:xfrm>
          <a:prstGeom prst="rect">
            <a:avLst/>
          </a:prstGeom>
          <a:solidFill>
            <a:schemeClr val="bg1">
              <a:alpha val="70000"/>
            </a:schemeClr>
          </a:solidFill>
        </p:spPr>
        <p:txBody>
          <a:bodyPr wrap="square" rtlCol="0">
            <a:noAutofit/>
          </a:bodyPr>
          <a:lstStyle/>
          <a:p>
            <a:pPr marL="1200150" lvl="2" indent="-285750">
              <a:buFont typeface="Arial" panose="020B0604020202020204" pitchFamily="34" charset="0"/>
              <a:buChar char="•"/>
            </a:pPr>
            <a:endParaRPr lang="en-GB" b="1" noProof="0" dirty="0"/>
          </a:p>
          <a:p>
            <a:pPr lvl="2"/>
            <a:r>
              <a:rPr lang="en-GB" noProof="0" dirty="0"/>
              <a:t>They have a clear sense of their own identity</a:t>
            </a:r>
          </a:p>
          <a:p>
            <a:pPr lvl="2"/>
            <a:endParaRPr lang="en-GB" noProof="0" dirty="0"/>
          </a:p>
          <a:p>
            <a:pPr lvl="2"/>
            <a:endParaRPr lang="en-GB" noProof="0" dirty="0"/>
          </a:p>
          <a:p>
            <a:pPr lvl="2"/>
            <a:r>
              <a:rPr lang="en-GB" noProof="0" dirty="0"/>
              <a:t>They feel independent and confident</a:t>
            </a:r>
          </a:p>
          <a:p>
            <a:pPr lvl="2"/>
            <a:endParaRPr lang="en-GB" noProof="0" dirty="0"/>
          </a:p>
          <a:p>
            <a:pPr lvl="2"/>
            <a:endParaRPr lang="en-GB" noProof="0" dirty="0"/>
          </a:p>
          <a:p>
            <a:pPr lvl="2"/>
            <a:r>
              <a:rPr lang="en-GB" noProof="0" dirty="0"/>
              <a:t>They are constantly wondering if they are too sensitive</a:t>
            </a:r>
          </a:p>
          <a:p>
            <a:pPr lvl="2"/>
            <a:endParaRPr lang="en-GB" noProof="0" dirty="0"/>
          </a:p>
          <a:p>
            <a:pPr lvl="2"/>
            <a:endParaRPr lang="en-GB" noProof="0" dirty="0"/>
          </a:p>
          <a:p>
            <a:pPr lvl="2"/>
            <a:r>
              <a:rPr lang="en-GB" noProof="0" dirty="0"/>
              <a:t>They are able to make decisions without doubt</a:t>
            </a:r>
          </a:p>
        </p:txBody>
      </p:sp>
      <p:pic>
        <p:nvPicPr>
          <p:cNvPr id="2" name="Picture 1">
            <a:extLst>
              <a:ext uri="{FF2B5EF4-FFF2-40B4-BE49-F238E27FC236}">
                <a16:creationId xmlns:a16="http://schemas.microsoft.com/office/drawing/2014/main" id="{E1E3D553-4D24-A65B-955C-DCA2F02FD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Tree>
    <p:extLst>
      <p:ext uri="{BB962C8B-B14F-4D97-AF65-F5344CB8AC3E}">
        <p14:creationId xmlns:p14="http://schemas.microsoft.com/office/powerpoint/2010/main" val="42767073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32C48-054C-5DD7-535F-093ADF93FE25}"/>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D9AA96E3-EF6C-C556-62D7-C872495EFF03}"/>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6C6E425D-58D3-21BE-B1D0-B5A6C99479A6}"/>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C78F8779-D07F-5228-7D12-C5B912474A9F}"/>
              </a:ext>
            </a:extLst>
          </p:cNvPr>
          <p:cNvSpPr txBox="1"/>
          <p:nvPr/>
        </p:nvSpPr>
        <p:spPr>
          <a:xfrm>
            <a:off x="75018" y="337030"/>
            <a:ext cx="1483611"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dirty="0"/>
              <a:t>Time for a break</a:t>
            </a:r>
            <a:endParaRPr lang="en-GB" sz="1650" noProof="0" dirty="0"/>
          </a:p>
        </p:txBody>
      </p:sp>
      <p:pic>
        <p:nvPicPr>
          <p:cNvPr id="2050" name="Picture 2" descr="Accountancy recruitment Jobs in Norwich">
            <a:extLst>
              <a:ext uri="{FF2B5EF4-FFF2-40B4-BE49-F238E27FC236}">
                <a16:creationId xmlns:a16="http://schemas.microsoft.com/office/drawing/2014/main" id="{8E93A69A-BFC8-31AD-EAE3-F6B2C6793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629" y="1410346"/>
            <a:ext cx="9374428" cy="4883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34775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1A19E-507F-B330-8BD6-40DB4EE1D1A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06D015C-A846-B259-B805-971CB0A76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4825"/>
          </a:xfrm>
          <a:prstGeom prst="rect">
            <a:avLst/>
          </a:prstGeom>
        </p:spPr>
      </p:pic>
      <p:sp>
        <p:nvSpPr>
          <p:cNvPr id="155" name="Rectangle">
            <a:extLst>
              <a:ext uri="{FF2B5EF4-FFF2-40B4-BE49-F238E27FC236}">
                <a16:creationId xmlns:a16="http://schemas.microsoft.com/office/drawing/2014/main" id="{0E1F86DF-EAE9-1481-8BA7-2F5A15128EE5}"/>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6B9FAF35-DB6B-98F6-06CC-E860647B72D5}"/>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EEB7E6DA-3688-412E-2803-3D00C5C17DD9}"/>
              </a:ext>
            </a:extLst>
          </p:cNvPr>
          <p:cNvSpPr txBox="1"/>
          <p:nvPr/>
        </p:nvSpPr>
        <p:spPr>
          <a:xfrm>
            <a:off x="75018" y="337030"/>
            <a:ext cx="5152757"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Introduction to Part 4: Why does domestic abuse happen?</a:t>
            </a:r>
          </a:p>
        </p:txBody>
      </p:sp>
      <p:sp>
        <p:nvSpPr>
          <p:cNvPr id="6" name="TextBox 5">
            <a:extLst>
              <a:ext uri="{FF2B5EF4-FFF2-40B4-BE49-F238E27FC236}">
                <a16:creationId xmlns:a16="http://schemas.microsoft.com/office/drawing/2014/main" id="{24F8DDE6-ADAE-F6BD-8D4B-5374B47705DD}"/>
              </a:ext>
            </a:extLst>
          </p:cNvPr>
          <p:cNvSpPr txBox="1"/>
          <p:nvPr/>
        </p:nvSpPr>
        <p:spPr>
          <a:xfrm>
            <a:off x="3081187" y="2350249"/>
            <a:ext cx="6524625" cy="2157502"/>
          </a:xfrm>
          <a:prstGeom prst="rect">
            <a:avLst/>
          </a:prstGeom>
          <a:solidFill>
            <a:schemeClr val="bg1"/>
          </a:solidFill>
        </p:spPr>
        <p:txBody>
          <a:bodyPr wrap="square" rtlCol="0">
            <a:noAutofit/>
          </a:bodyPr>
          <a:lstStyle/>
          <a:p>
            <a:pPr lvl="1"/>
            <a:r>
              <a:rPr lang="en-GB" noProof="0" dirty="0"/>
              <a:t>In this part, we explore the reasons why domestic abuse happens, considering insights from the Christian faith and those drawn from social psychology.</a:t>
            </a:r>
          </a:p>
          <a:p>
            <a:pPr lvl="1"/>
            <a:endParaRPr lang="en-GB" noProof="0" dirty="0"/>
          </a:p>
          <a:p>
            <a:pPr lvl="1"/>
            <a:r>
              <a:rPr lang="en-GB" noProof="0" dirty="0"/>
              <a:t>We will also reflect on how domestic abuse is handled in Christian communities, and the added complexities for victim/survivors in these settings.</a:t>
            </a:r>
          </a:p>
        </p:txBody>
      </p:sp>
    </p:spTree>
    <p:extLst>
      <p:ext uri="{BB962C8B-B14F-4D97-AF65-F5344CB8AC3E}">
        <p14:creationId xmlns:p14="http://schemas.microsoft.com/office/powerpoint/2010/main" val="348360564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4AC18-AE46-627D-9EE8-A86DA35A36B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16CC3FC-C509-8A7B-2521-47E1B70D9B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91601"/>
            <a:ext cx="12192000" cy="7541622"/>
          </a:xfrm>
          <a:prstGeom prst="rect">
            <a:avLst/>
          </a:prstGeom>
        </p:spPr>
      </p:pic>
      <p:sp>
        <p:nvSpPr>
          <p:cNvPr id="155" name="Rectangle">
            <a:extLst>
              <a:ext uri="{FF2B5EF4-FFF2-40B4-BE49-F238E27FC236}">
                <a16:creationId xmlns:a16="http://schemas.microsoft.com/office/drawing/2014/main" id="{4E89DE10-F52D-C2A7-37F4-F1D68BFFD0DB}"/>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3658727C-5223-81FF-25CA-CEA0CF37A16D}"/>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095C0638-4AC9-ECE2-D3AE-A7A99066EEF6}"/>
              </a:ext>
            </a:extLst>
          </p:cNvPr>
          <p:cNvSpPr txBox="1"/>
          <p:nvPr/>
        </p:nvSpPr>
        <p:spPr>
          <a:xfrm>
            <a:off x="75018" y="337030"/>
            <a:ext cx="1556836"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Fractured images</a:t>
            </a:r>
          </a:p>
        </p:txBody>
      </p:sp>
      <p:sp>
        <p:nvSpPr>
          <p:cNvPr id="6" name="TextBox 5">
            <a:extLst>
              <a:ext uri="{FF2B5EF4-FFF2-40B4-BE49-F238E27FC236}">
                <a16:creationId xmlns:a16="http://schemas.microsoft.com/office/drawing/2014/main" id="{2B0701A6-B791-A7BC-BE68-BE03C17ED193}"/>
              </a:ext>
            </a:extLst>
          </p:cNvPr>
          <p:cNvSpPr txBox="1"/>
          <p:nvPr/>
        </p:nvSpPr>
        <p:spPr>
          <a:xfrm>
            <a:off x="0" y="1525872"/>
            <a:ext cx="8200571" cy="2121680"/>
          </a:xfrm>
          <a:prstGeom prst="rect">
            <a:avLst/>
          </a:prstGeom>
          <a:solidFill>
            <a:schemeClr val="tx1">
              <a:alpha val="70000"/>
            </a:schemeClr>
          </a:solidFill>
        </p:spPr>
        <p:txBody>
          <a:bodyPr wrap="square" rtlCol="0">
            <a:noAutofit/>
          </a:bodyPr>
          <a:lstStyle/>
          <a:p>
            <a:pPr lvl="1"/>
            <a:r>
              <a:rPr lang="en-GB" sz="2000" noProof="0" dirty="0">
                <a:solidFill>
                  <a:schemeClr val="bg1"/>
                </a:solidFill>
              </a:rPr>
              <a:t>We are created in the image of God. (Genesis 1:27)</a:t>
            </a:r>
          </a:p>
          <a:p>
            <a:pPr lvl="1"/>
            <a:endParaRPr lang="en-GB" sz="2000" noProof="0" dirty="0">
              <a:solidFill>
                <a:schemeClr val="bg1"/>
              </a:solidFill>
            </a:endParaRPr>
          </a:p>
          <a:p>
            <a:pPr lvl="1"/>
            <a:r>
              <a:rPr lang="en-GB" sz="2000" noProof="0" dirty="0">
                <a:solidFill>
                  <a:schemeClr val="bg1"/>
                </a:solidFill>
              </a:rPr>
              <a:t>We have an inherent dignity, worth, and the capacity for love, creativity, reason, and moral choice.</a:t>
            </a:r>
          </a:p>
          <a:p>
            <a:pPr lvl="1"/>
            <a:endParaRPr lang="en-GB" sz="2000" noProof="0" dirty="0">
              <a:solidFill>
                <a:schemeClr val="bg1"/>
              </a:solidFill>
            </a:endParaRPr>
          </a:p>
          <a:p>
            <a:pPr lvl="1"/>
            <a:r>
              <a:rPr lang="en-GB" sz="2000" noProof="0" dirty="0">
                <a:solidFill>
                  <a:schemeClr val="bg1"/>
                </a:solidFill>
              </a:rPr>
              <a:t>This divine image reflects God's character and purpose for humanity.</a:t>
            </a:r>
          </a:p>
        </p:txBody>
      </p:sp>
      <p:sp>
        <p:nvSpPr>
          <p:cNvPr id="7" name="TextBox 6">
            <a:extLst>
              <a:ext uri="{FF2B5EF4-FFF2-40B4-BE49-F238E27FC236}">
                <a16:creationId xmlns:a16="http://schemas.microsoft.com/office/drawing/2014/main" id="{CC1812EA-1FCD-FD74-CB55-96A668C5FF0E}"/>
              </a:ext>
            </a:extLst>
          </p:cNvPr>
          <p:cNvSpPr txBox="1"/>
          <p:nvPr/>
        </p:nvSpPr>
        <p:spPr>
          <a:xfrm>
            <a:off x="3991429" y="4238749"/>
            <a:ext cx="8200571" cy="1683502"/>
          </a:xfrm>
          <a:prstGeom prst="rect">
            <a:avLst/>
          </a:prstGeom>
          <a:solidFill>
            <a:schemeClr val="tx1">
              <a:alpha val="70000"/>
            </a:schemeClr>
          </a:solidFill>
        </p:spPr>
        <p:txBody>
          <a:bodyPr wrap="square" rtlCol="0">
            <a:noAutofit/>
          </a:bodyPr>
          <a:lstStyle/>
          <a:p>
            <a:r>
              <a:rPr lang="en-GB" sz="2000" noProof="0" dirty="0">
                <a:solidFill>
                  <a:schemeClr val="bg1"/>
                </a:solidFill>
              </a:rPr>
              <a:t>Human nature has been deeply affected by sin, and this distorts our desires, inclinations, and behaviour. (Genesis 3)</a:t>
            </a:r>
          </a:p>
          <a:p>
            <a:endParaRPr lang="en-GB" sz="2000" noProof="0" dirty="0">
              <a:solidFill>
                <a:schemeClr val="bg1"/>
              </a:solidFill>
            </a:endParaRPr>
          </a:p>
          <a:p>
            <a:r>
              <a:rPr lang="en-GB" sz="2000" noProof="0" dirty="0">
                <a:solidFill>
                  <a:schemeClr val="bg1"/>
                </a:solidFill>
              </a:rPr>
              <a:t>People are capable of great kindness, compassion, and self-sacrifice and also prone to selfishness, pride and violence.</a:t>
            </a:r>
          </a:p>
        </p:txBody>
      </p:sp>
    </p:spTree>
    <p:extLst>
      <p:ext uri="{BB962C8B-B14F-4D97-AF65-F5344CB8AC3E}">
        <p14:creationId xmlns:p14="http://schemas.microsoft.com/office/powerpoint/2010/main" val="319177527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ectangle"/>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7A72F47A-501E-4A94-86A4-4FF69BF98AC9}"/>
              </a:ext>
            </a:extLst>
          </p:cNvPr>
          <p:cNvSpPr txBox="1"/>
          <p:nvPr/>
        </p:nvSpPr>
        <p:spPr>
          <a:xfrm>
            <a:off x="75018" y="337030"/>
            <a:ext cx="3298532"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Welcome from Bishop Robert (video)</a:t>
            </a:r>
          </a:p>
        </p:txBody>
      </p:sp>
      <p:pic>
        <p:nvPicPr>
          <p:cNvPr id="3" name="Online Media 1" title="Welcome from Bishop Robert">
            <a:hlinkClick r:id="" action="ppaction://media"/>
            <a:extLst>
              <a:ext uri="{FF2B5EF4-FFF2-40B4-BE49-F238E27FC236}">
                <a16:creationId xmlns:a16="http://schemas.microsoft.com/office/drawing/2014/main" id="{ABC98279-A32E-77CA-FC1A-E55996F199DF}"/>
              </a:ext>
            </a:extLst>
          </p:cNvPr>
          <p:cNvPicPr>
            <a:picLocks noRot="1" noChangeAspect="1"/>
          </p:cNvPicPr>
          <p:nvPr>
            <a:videoFile r:link="rId1"/>
          </p:nvPr>
        </p:nvPicPr>
        <p:blipFill>
          <a:blip r:embed="rId5"/>
          <a:stretch>
            <a:fillRect/>
          </a:stretch>
        </p:blipFill>
        <p:spPr>
          <a:xfrm>
            <a:off x="769144" y="712364"/>
            <a:ext cx="10655298" cy="6002986"/>
          </a:xfrm>
          <a:prstGeom prst="rect">
            <a:avLst/>
          </a:prstGeom>
        </p:spPr>
      </p:pic>
      <p:sp>
        <p:nvSpPr>
          <p:cNvPr id="4" name="TextBox 3">
            <a:extLst>
              <a:ext uri="{FF2B5EF4-FFF2-40B4-BE49-F238E27FC236}">
                <a16:creationId xmlns:a16="http://schemas.microsoft.com/office/drawing/2014/main" id="{11478777-3C8F-C2A7-E24E-95118F9C9A56}"/>
              </a:ext>
            </a:extLst>
          </p:cNvPr>
          <p:cNvSpPr txBox="1"/>
          <p:nvPr/>
        </p:nvSpPr>
        <p:spPr>
          <a:xfrm>
            <a:off x="3024554" y="2687824"/>
            <a:ext cx="6109398" cy="1477328"/>
          </a:xfrm>
          <a:prstGeom prst="rect">
            <a:avLst/>
          </a:prstGeom>
          <a:noFill/>
        </p:spPr>
        <p:txBody>
          <a:bodyPr wrap="square">
            <a:spAutoFit/>
          </a:bodyPr>
          <a:lstStyle/>
          <a:p>
            <a:r>
              <a:rPr lang="en-GB" b="0" i="0" dirty="0">
                <a:effectLst/>
                <a:latin typeface="Segoe UI" panose="020B0502040204020203" pitchFamily="34" charset="0"/>
                <a:hlinkClick r:id="rId6" tooltip="Original URL: https://player.vimeo.com/progressive_redirect/download/1026128656/rendition/1080p/welcome_from_bishop_robert%20%281080p%29.mp4?loc=external&amp;signature=22de074136a3d0256f9fe822af1d2f2aee861a8b09fd3cfebeb57786d7edfb8c. Click or tap if you trust this link."/>
              </a:rPr>
              <a:t>https://player.vimeo.com/progressive_redirect/download/1026128656/rendition/1080p/welcome_from_bishop_robert%20%281080p%29.mp4?loc=external&amp;signature=22de074136a3d0256f9fe822af1d2f2aee861a8b09fd3cfebeb57786d7edfb8c</a:t>
            </a:r>
            <a:endParaRPr lang="en-GB" dirty="0"/>
          </a:p>
        </p:txBody>
      </p:sp>
    </p:spTree>
  </p:cSld>
  <p:clrMapOvr>
    <a:masterClrMapping/>
  </p:clrMapOvr>
  <p:transition spd="med"/>
  <p:timing>
    <p:tnLst>
      <p:par>
        <p:cTn id="1" dur="indefinite" restart="never" fill="hold" nodeType="tmRoot">
          <p:childTnLst>
            <p:video>
              <p:cMediaNode vol="80000">
                <p:cTn id="2"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D9C84-31C0-6A6C-514D-3358C073016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8CF6342-DE4C-9B3D-2D4A-FF69BDFCA0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61321"/>
            <a:ext cx="12192000" cy="7602182"/>
          </a:xfrm>
          <a:prstGeom prst="rect">
            <a:avLst/>
          </a:prstGeom>
        </p:spPr>
      </p:pic>
      <p:sp>
        <p:nvSpPr>
          <p:cNvPr id="155" name="Rectangle">
            <a:extLst>
              <a:ext uri="{FF2B5EF4-FFF2-40B4-BE49-F238E27FC236}">
                <a16:creationId xmlns:a16="http://schemas.microsoft.com/office/drawing/2014/main" id="{1880412B-CE12-C843-AE78-208E62DBC15A}"/>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547FB847-C2D3-6D83-84AF-B24707666A46}"/>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C1653646-F23A-3FF8-2461-1828A8511C3C}"/>
              </a:ext>
            </a:extLst>
          </p:cNvPr>
          <p:cNvSpPr txBox="1"/>
          <p:nvPr/>
        </p:nvSpPr>
        <p:spPr>
          <a:xfrm>
            <a:off x="75018" y="337030"/>
            <a:ext cx="1631537"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Power differences</a:t>
            </a:r>
          </a:p>
        </p:txBody>
      </p:sp>
      <p:sp>
        <p:nvSpPr>
          <p:cNvPr id="11" name="TextBox 10">
            <a:extLst>
              <a:ext uri="{FF2B5EF4-FFF2-40B4-BE49-F238E27FC236}">
                <a16:creationId xmlns:a16="http://schemas.microsoft.com/office/drawing/2014/main" id="{1AF1B732-5CFD-DF43-FDC9-0127C30C3F93}"/>
              </a:ext>
            </a:extLst>
          </p:cNvPr>
          <p:cNvSpPr txBox="1"/>
          <p:nvPr/>
        </p:nvSpPr>
        <p:spPr>
          <a:xfrm>
            <a:off x="6996228" y="1919064"/>
            <a:ext cx="5195359" cy="793991"/>
          </a:xfrm>
          <a:prstGeom prst="rect">
            <a:avLst/>
          </a:prstGeom>
          <a:solidFill>
            <a:schemeClr val="bg1"/>
          </a:solidFill>
        </p:spPr>
        <p:txBody>
          <a:bodyPr wrap="square" rtlCol="0">
            <a:noAutofit/>
          </a:bodyPr>
          <a:lstStyle/>
          <a:p>
            <a:pPr lvl="2"/>
            <a:r>
              <a:rPr lang="en-GB" noProof="0" dirty="0"/>
              <a:t>Power imbalance can arise from finances, education, gender, age, ethnicity, and more.</a:t>
            </a:r>
          </a:p>
        </p:txBody>
      </p:sp>
      <p:sp>
        <p:nvSpPr>
          <p:cNvPr id="12" name="TextBox 11">
            <a:extLst>
              <a:ext uri="{FF2B5EF4-FFF2-40B4-BE49-F238E27FC236}">
                <a16:creationId xmlns:a16="http://schemas.microsoft.com/office/drawing/2014/main" id="{F81ABAB6-A480-23DB-5DC8-F9988D509256}"/>
              </a:ext>
            </a:extLst>
          </p:cNvPr>
          <p:cNvSpPr txBox="1"/>
          <p:nvPr/>
        </p:nvSpPr>
        <p:spPr>
          <a:xfrm>
            <a:off x="6996641" y="2713055"/>
            <a:ext cx="5195359" cy="1200031"/>
          </a:xfrm>
          <a:prstGeom prst="rect">
            <a:avLst/>
          </a:prstGeom>
          <a:solidFill>
            <a:schemeClr val="bg1"/>
          </a:solidFill>
        </p:spPr>
        <p:txBody>
          <a:bodyPr wrap="square" rtlCol="0">
            <a:noAutofit/>
          </a:bodyPr>
          <a:lstStyle/>
          <a:p>
            <a:pPr lvl="1">
              <a:buClr>
                <a:srgbClr val="7030A0"/>
              </a:buClr>
            </a:pPr>
            <a:r>
              <a:rPr lang="en-GB" noProof="0" dirty="0"/>
              <a:t>	Power differences can increase or limit a 	person’s ability to make choices and take 	action in a situation.</a:t>
            </a:r>
          </a:p>
        </p:txBody>
      </p:sp>
      <p:sp>
        <p:nvSpPr>
          <p:cNvPr id="13" name="TextBox 12">
            <a:extLst>
              <a:ext uri="{FF2B5EF4-FFF2-40B4-BE49-F238E27FC236}">
                <a16:creationId xmlns:a16="http://schemas.microsoft.com/office/drawing/2014/main" id="{B9E2C51C-B2DB-3151-2762-97356B09E33E}"/>
              </a:ext>
            </a:extLst>
          </p:cNvPr>
          <p:cNvSpPr txBox="1"/>
          <p:nvPr/>
        </p:nvSpPr>
        <p:spPr>
          <a:xfrm>
            <a:off x="6996228" y="5297730"/>
            <a:ext cx="5195359" cy="1202090"/>
          </a:xfrm>
          <a:prstGeom prst="rect">
            <a:avLst/>
          </a:prstGeom>
          <a:solidFill>
            <a:schemeClr val="bg1"/>
          </a:solidFill>
        </p:spPr>
        <p:txBody>
          <a:bodyPr wrap="square" rtlCol="0">
            <a:noAutofit/>
          </a:bodyPr>
          <a:lstStyle/>
          <a:p>
            <a:pPr lvl="2"/>
            <a:r>
              <a:rPr lang="en-GB" noProof="0" dirty="0"/>
              <a:t>An awareness of power dynamics and cultural assumptions is essential for identifying and understanding domestic abuse.</a:t>
            </a:r>
          </a:p>
        </p:txBody>
      </p:sp>
      <p:sp>
        <p:nvSpPr>
          <p:cNvPr id="14" name="TextBox 13">
            <a:extLst>
              <a:ext uri="{FF2B5EF4-FFF2-40B4-BE49-F238E27FC236}">
                <a16:creationId xmlns:a16="http://schemas.microsoft.com/office/drawing/2014/main" id="{FB708684-56DE-84EA-2BA2-90DE38A81032}"/>
              </a:ext>
            </a:extLst>
          </p:cNvPr>
          <p:cNvSpPr txBox="1"/>
          <p:nvPr/>
        </p:nvSpPr>
        <p:spPr>
          <a:xfrm>
            <a:off x="6988756" y="3913085"/>
            <a:ext cx="5195359" cy="1384645"/>
          </a:xfrm>
          <a:prstGeom prst="rect">
            <a:avLst/>
          </a:prstGeom>
          <a:solidFill>
            <a:schemeClr val="bg1"/>
          </a:solidFill>
        </p:spPr>
        <p:txBody>
          <a:bodyPr wrap="square" rtlCol="0">
            <a:noAutofit/>
          </a:bodyPr>
          <a:lstStyle/>
          <a:p>
            <a:pPr lvl="1">
              <a:buClr>
                <a:srgbClr val="7030A0"/>
              </a:buClr>
            </a:pPr>
            <a:r>
              <a:rPr lang="en-GB" noProof="0" dirty="0"/>
              <a:t>	Power differences (e.g. in gender 	expectations) are often rooted in cultural 	assumptions, beliefs, and values ('social 	norms’).</a:t>
            </a:r>
          </a:p>
          <a:p>
            <a:pPr lvl="1">
              <a:buClr>
                <a:srgbClr val="7030A0"/>
              </a:buClr>
            </a:pPr>
            <a:endParaRPr lang="en-GB" noProof="0" dirty="0"/>
          </a:p>
        </p:txBody>
      </p:sp>
      <p:sp>
        <p:nvSpPr>
          <p:cNvPr id="17" name="TextBox 16">
            <a:extLst>
              <a:ext uri="{FF2B5EF4-FFF2-40B4-BE49-F238E27FC236}">
                <a16:creationId xmlns:a16="http://schemas.microsoft.com/office/drawing/2014/main" id="{7BB4024D-B167-957B-9F66-D5A709B7357D}"/>
              </a:ext>
            </a:extLst>
          </p:cNvPr>
          <p:cNvSpPr txBox="1"/>
          <p:nvPr/>
        </p:nvSpPr>
        <p:spPr>
          <a:xfrm>
            <a:off x="6996228" y="716123"/>
            <a:ext cx="5195359" cy="1200031"/>
          </a:xfrm>
          <a:prstGeom prst="rect">
            <a:avLst/>
          </a:prstGeom>
          <a:solidFill>
            <a:schemeClr val="bg1"/>
          </a:solidFill>
        </p:spPr>
        <p:txBody>
          <a:bodyPr wrap="square" rtlCol="0">
            <a:noAutofit/>
          </a:bodyPr>
          <a:lstStyle/>
          <a:p>
            <a:endParaRPr lang="en-GB" b="1" noProof="0" dirty="0"/>
          </a:p>
          <a:p>
            <a:pPr marL="180000"/>
            <a:r>
              <a:rPr lang="en-GB" b="1" noProof="0" dirty="0"/>
              <a:t>All forms of abuse involve the misuse or abuse of power.</a:t>
            </a:r>
            <a:endParaRPr lang="en-GB" noProof="0" dirty="0"/>
          </a:p>
          <a:p>
            <a:pPr lvl="1"/>
            <a:endParaRPr lang="en-GB" noProof="0" dirty="0"/>
          </a:p>
        </p:txBody>
      </p:sp>
      <p:pic>
        <p:nvPicPr>
          <p:cNvPr id="19" name="Picture 18">
            <a:extLst>
              <a:ext uri="{FF2B5EF4-FFF2-40B4-BE49-F238E27FC236}">
                <a16:creationId xmlns:a16="http://schemas.microsoft.com/office/drawing/2014/main" id="{57D229DE-DC30-C1DC-6D46-AAE8DDB87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7784" y="2018947"/>
            <a:ext cx="562409" cy="463988"/>
          </a:xfrm>
          <a:prstGeom prst="rect">
            <a:avLst/>
          </a:prstGeom>
        </p:spPr>
      </p:pic>
      <p:pic>
        <p:nvPicPr>
          <p:cNvPr id="21" name="Picture 20">
            <a:extLst>
              <a:ext uri="{FF2B5EF4-FFF2-40B4-BE49-F238E27FC236}">
                <a16:creationId xmlns:a16="http://schemas.microsoft.com/office/drawing/2014/main" id="{30EB608A-1E07-8763-A20C-F28AC6A448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7784" y="5571339"/>
            <a:ext cx="562409" cy="477339"/>
          </a:xfrm>
          <a:prstGeom prst="rect">
            <a:avLst/>
          </a:prstGeom>
        </p:spPr>
      </p:pic>
    </p:spTree>
    <p:extLst>
      <p:ext uri="{BB962C8B-B14F-4D97-AF65-F5344CB8AC3E}">
        <p14:creationId xmlns:p14="http://schemas.microsoft.com/office/powerpoint/2010/main" val="390585660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AB008-9409-73E8-92B8-FF5F89D378BA}"/>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EFFA8E64-F0ED-83B4-85B4-94369B37AF1A}"/>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4C009D2E-90F9-CB2C-E906-70A072CCFA63}"/>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F54FC848-62B3-F93A-4E06-76B21DB16AB9}"/>
              </a:ext>
            </a:extLst>
          </p:cNvPr>
          <p:cNvSpPr txBox="1"/>
          <p:nvPr/>
        </p:nvSpPr>
        <p:spPr>
          <a:xfrm>
            <a:off x="75018" y="337030"/>
            <a:ext cx="2479012"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Distorted beliefs and values</a:t>
            </a:r>
          </a:p>
        </p:txBody>
      </p:sp>
      <p:sp>
        <p:nvSpPr>
          <p:cNvPr id="11" name="TextBox 10">
            <a:extLst>
              <a:ext uri="{FF2B5EF4-FFF2-40B4-BE49-F238E27FC236}">
                <a16:creationId xmlns:a16="http://schemas.microsoft.com/office/drawing/2014/main" id="{E4999043-52F1-5EB9-D29C-26544487B9EE}"/>
              </a:ext>
            </a:extLst>
          </p:cNvPr>
          <p:cNvSpPr txBox="1"/>
          <p:nvPr/>
        </p:nvSpPr>
        <p:spPr>
          <a:xfrm>
            <a:off x="3668582" y="716123"/>
            <a:ext cx="8523006" cy="1999776"/>
          </a:xfrm>
          <a:prstGeom prst="rect">
            <a:avLst/>
          </a:prstGeom>
          <a:solidFill>
            <a:schemeClr val="bg1">
              <a:alpha val="80000"/>
            </a:schemeClr>
          </a:solidFill>
        </p:spPr>
        <p:txBody>
          <a:bodyPr wrap="square" rtlCol="0" anchor="ctr">
            <a:noAutofit/>
          </a:bodyPr>
          <a:lstStyle/>
          <a:p>
            <a:pPr lvl="2"/>
            <a:r>
              <a:rPr lang="en-GB" noProof="0" dirty="0"/>
              <a:t>Reflects the belief that another person is a possession.</a:t>
            </a:r>
          </a:p>
        </p:txBody>
      </p:sp>
      <p:sp>
        <p:nvSpPr>
          <p:cNvPr id="12" name="TextBox 11">
            <a:extLst>
              <a:ext uri="{FF2B5EF4-FFF2-40B4-BE49-F238E27FC236}">
                <a16:creationId xmlns:a16="http://schemas.microsoft.com/office/drawing/2014/main" id="{2EA6BFCF-71EC-CAA3-851E-9EFD9F3D96DC}"/>
              </a:ext>
            </a:extLst>
          </p:cNvPr>
          <p:cNvSpPr txBox="1"/>
          <p:nvPr/>
        </p:nvSpPr>
        <p:spPr>
          <a:xfrm>
            <a:off x="3668582" y="2715899"/>
            <a:ext cx="8523006" cy="1999776"/>
          </a:xfrm>
          <a:prstGeom prst="rect">
            <a:avLst/>
          </a:prstGeom>
          <a:solidFill>
            <a:schemeClr val="bg1">
              <a:alpha val="80000"/>
            </a:schemeClr>
          </a:solidFill>
        </p:spPr>
        <p:txBody>
          <a:bodyPr wrap="square" rtlCol="0" anchor="ctr">
            <a:noAutofit/>
          </a:bodyPr>
          <a:lstStyle/>
          <a:p>
            <a:pPr lvl="2">
              <a:buClr>
                <a:srgbClr val="7030A0"/>
              </a:buClr>
            </a:pPr>
            <a:r>
              <a:rPr lang="en-GB" noProof="0" dirty="0"/>
              <a:t>Fuels the idea that the abuser deserves special treatment, regardless of</a:t>
            </a:r>
          </a:p>
          <a:p>
            <a:pPr lvl="2">
              <a:buClr>
                <a:srgbClr val="7030A0"/>
              </a:buClr>
            </a:pPr>
            <a:r>
              <a:rPr lang="en-GB" noProof="0" dirty="0"/>
              <a:t>others' needs or boundaries.</a:t>
            </a:r>
          </a:p>
        </p:txBody>
      </p:sp>
      <p:sp>
        <p:nvSpPr>
          <p:cNvPr id="14" name="TextBox 13">
            <a:extLst>
              <a:ext uri="{FF2B5EF4-FFF2-40B4-BE49-F238E27FC236}">
                <a16:creationId xmlns:a16="http://schemas.microsoft.com/office/drawing/2014/main" id="{5002E3F0-A057-A9A9-7929-2BAD34661917}"/>
              </a:ext>
            </a:extLst>
          </p:cNvPr>
          <p:cNvSpPr txBox="1"/>
          <p:nvPr/>
        </p:nvSpPr>
        <p:spPr>
          <a:xfrm>
            <a:off x="3668582" y="4715677"/>
            <a:ext cx="8523006" cy="2014263"/>
          </a:xfrm>
          <a:prstGeom prst="rect">
            <a:avLst/>
          </a:prstGeom>
          <a:solidFill>
            <a:schemeClr val="bg1">
              <a:alpha val="80000"/>
            </a:schemeClr>
          </a:solidFill>
        </p:spPr>
        <p:txBody>
          <a:bodyPr wrap="square" rtlCol="0" anchor="ctr">
            <a:noAutofit/>
          </a:bodyPr>
          <a:lstStyle/>
          <a:p>
            <a:pPr lvl="2">
              <a:buClr>
                <a:srgbClr val="7030A0"/>
              </a:buClr>
            </a:pPr>
            <a:r>
              <a:rPr lang="en-GB" noProof="0" dirty="0"/>
              <a:t>Reinforces the notion that the abuser is inherently better, smarter, or more important than others.</a:t>
            </a:r>
          </a:p>
        </p:txBody>
      </p:sp>
      <p:sp>
        <p:nvSpPr>
          <p:cNvPr id="6" name="TextBox 5">
            <a:extLst>
              <a:ext uri="{FF2B5EF4-FFF2-40B4-BE49-F238E27FC236}">
                <a16:creationId xmlns:a16="http://schemas.microsoft.com/office/drawing/2014/main" id="{82E37C7D-3D4B-7BD8-6028-17B01BDA8FF2}"/>
              </a:ext>
            </a:extLst>
          </p:cNvPr>
          <p:cNvSpPr txBox="1"/>
          <p:nvPr/>
        </p:nvSpPr>
        <p:spPr>
          <a:xfrm>
            <a:off x="-827" y="716123"/>
            <a:ext cx="3668995" cy="1999776"/>
          </a:xfrm>
          <a:prstGeom prst="rect">
            <a:avLst/>
          </a:prstGeom>
          <a:solidFill>
            <a:schemeClr val="bg1">
              <a:alpha val="80000"/>
            </a:schemeClr>
          </a:solidFill>
        </p:spPr>
        <p:txBody>
          <a:bodyPr wrap="square" rtlCol="0" anchor="ctr">
            <a:noAutofit/>
          </a:bodyPr>
          <a:lstStyle/>
          <a:p>
            <a:pPr algn="ctr"/>
            <a:r>
              <a:rPr lang="en-GB" noProof="0" dirty="0"/>
              <a:t>Ownership </a:t>
            </a:r>
          </a:p>
        </p:txBody>
      </p:sp>
      <p:sp>
        <p:nvSpPr>
          <p:cNvPr id="7" name="TextBox 6">
            <a:extLst>
              <a:ext uri="{FF2B5EF4-FFF2-40B4-BE49-F238E27FC236}">
                <a16:creationId xmlns:a16="http://schemas.microsoft.com/office/drawing/2014/main" id="{3862C927-8138-CF6A-F1F6-35FFC5BBABFC}"/>
              </a:ext>
            </a:extLst>
          </p:cNvPr>
          <p:cNvSpPr txBox="1"/>
          <p:nvPr/>
        </p:nvSpPr>
        <p:spPr>
          <a:xfrm>
            <a:off x="-827" y="2715899"/>
            <a:ext cx="3668995" cy="1999776"/>
          </a:xfrm>
          <a:prstGeom prst="rect">
            <a:avLst/>
          </a:prstGeom>
          <a:solidFill>
            <a:schemeClr val="bg1">
              <a:alpha val="80000"/>
            </a:schemeClr>
          </a:solidFill>
        </p:spPr>
        <p:txBody>
          <a:bodyPr wrap="square" rtlCol="0" anchor="ctr">
            <a:noAutofit/>
          </a:bodyPr>
          <a:lstStyle/>
          <a:p>
            <a:pPr algn="ctr">
              <a:buClr>
                <a:srgbClr val="7030A0"/>
              </a:buClr>
            </a:pPr>
            <a:r>
              <a:rPr lang="en-GB" noProof="0" dirty="0"/>
              <a:t>Entitlement</a:t>
            </a:r>
          </a:p>
        </p:txBody>
      </p:sp>
      <p:sp>
        <p:nvSpPr>
          <p:cNvPr id="8" name="TextBox 7">
            <a:extLst>
              <a:ext uri="{FF2B5EF4-FFF2-40B4-BE49-F238E27FC236}">
                <a16:creationId xmlns:a16="http://schemas.microsoft.com/office/drawing/2014/main" id="{99961E5D-28DC-7B1D-DA01-82D21DBC603F}"/>
              </a:ext>
            </a:extLst>
          </p:cNvPr>
          <p:cNvSpPr txBox="1"/>
          <p:nvPr/>
        </p:nvSpPr>
        <p:spPr>
          <a:xfrm>
            <a:off x="-827" y="4715677"/>
            <a:ext cx="3668995" cy="2014263"/>
          </a:xfrm>
          <a:prstGeom prst="rect">
            <a:avLst/>
          </a:prstGeom>
          <a:solidFill>
            <a:schemeClr val="bg1">
              <a:alpha val="80000"/>
            </a:schemeClr>
          </a:solidFill>
        </p:spPr>
        <p:txBody>
          <a:bodyPr wrap="square" rtlCol="0" anchor="ctr">
            <a:noAutofit/>
          </a:bodyPr>
          <a:lstStyle/>
          <a:p>
            <a:pPr algn="ctr">
              <a:buClr>
                <a:srgbClr val="7030A0"/>
              </a:buClr>
            </a:pPr>
            <a:r>
              <a:rPr lang="en-GB" noProof="0" dirty="0"/>
              <a:t>Superiority</a:t>
            </a:r>
          </a:p>
        </p:txBody>
      </p:sp>
      <p:cxnSp>
        <p:nvCxnSpPr>
          <p:cNvPr id="18" name="Straight Arrow Connector 17">
            <a:extLst>
              <a:ext uri="{FF2B5EF4-FFF2-40B4-BE49-F238E27FC236}">
                <a16:creationId xmlns:a16="http://schemas.microsoft.com/office/drawing/2014/main" id="{7AB754AF-C7C9-95E1-436D-5E1E4C384172}"/>
              </a:ext>
            </a:extLst>
          </p:cNvPr>
          <p:cNvCxnSpPr>
            <a:cxnSpLocks/>
          </p:cNvCxnSpPr>
          <p:nvPr/>
        </p:nvCxnSpPr>
        <p:spPr>
          <a:xfrm>
            <a:off x="2554030" y="1727200"/>
            <a:ext cx="520700"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2C301A-6BFF-0944-9ADC-E127A5B6F9DF}"/>
              </a:ext>
            </a:extLst>
          </p:cNvPr>
          <p:cNvCxnSpPr>
            <a:cxnSpLocks/>
          </p:cNvCxnSpPr>
          <p:nvPr/>
        </p:nvCxnSpPr>
        <p:spPr>
          <a:xfrm>
            <a:off x="2554030" y="3746500"/>
            <a:ext cx="520700"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1657CA1-2EDD-0891-CEAA-3D8B7BB3DA5C}"/>
              </a:ext>
            </a:extLst>
          </p:cNvPr>
          <p:cNvCxnSpPr>
            <a:cxnSpLocks/>
          </p:cNvCxnSpPr>
          <p:nvPr/>
        </p:nvCxnSpPr>
        <p:spPr>
          <a:xfrm>
            <a:off x="2554030" y="5740400"/>
            <a:ext cx="520700"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9ADC4312-7525-974C-9DA9-D6AA9992D7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5529" y="1442211"/>
            <a:ext cx="707137" cy="569977"/>
          </a:xfrm>
          <a:prstGeom prst="rect">
            <a:avLst/>
          </a:prstGeom>
        </p:spPr>
      </p:pic>
      <p:pic>
        <p:nvPicPr>
          <p:cNvPr id="28" name="Picture 27">
            <a:extLst>
              <a:ext uri="{FF2B5EF4-FFF2-40B4-BE49-F238E27FC236}">
                <a16:creationId xmlns:a16="http://schemas.microsoft.com/office/drawing/2014/main" id="{6029D05D-F376-CD3E-C591-C6364B6B4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5530" y="3461511"/>
            <a:ext cx="707137" cy="569977"/>
          </a:xfrm>
          <a:prstGeom prst="rect">
            <a:avLst/>
          </a:prstGeom>
        </p:spPr>
      </p:pic>
      <p:pic>
        <p:nvPicPr>
          <p:cNvPr id="29" name="Picture 28">
            <a:extLst>
              <a:ext uri="{FF2B5EF4-FFF2-40B4-BE49-F238E27FC236}">
                <a16:creationId xmlns:a16="http://schemas.microsoft.com/office/drawing/2014/main" id="{4809F201-D9C7-B9BB-C533-1C81C4BD2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5529" y="5437819"/>
            <a:ext cx="707137" cy="569977"/>
          </a:xfrm>
          <a:prstGeom prst="rect">
            <a:avLst/>
          </a:prstGeom>
        </p:spPr>
      </p:pic>
    </p:spTree>
    <p:extLst>
      <p:ext uri="{BB962C8B-B14F-4D97-AF65-F5344CB8AC3E}">
        <p14:creationId xmlns:p14="http://schemas.microsoft.com/office/powerpoint/2010/main" val="153786570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E3AD5-4621-64AB-2585-FC089E36B5E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B41DBC1-C33D-D618-F7EE-F06DB34E86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4" y="-12288"/>
            <a:ext cx="12195785" cy="8114888"/>
          </a:xfrm>
          <a:prstGeom prst="rect">
            <a:avLst/>
          </a:prstGeom>
        </p:spPr>
      </p:pic>
      <p:sp>
        <p:nvSpPr>
          <p:cNvPr id="155" name="Rectangle">
            <a:extLst>
              <a:ext uri="{FF2B5EF4-FFF2-40B4-BE49-F238E27FC236}">
                <a16:creationId xmlns:a16="http://schemas.microsoft.com/office/drawing/2014/main" id="{147B617D-1AC0-6AFD-6BFB-6B6015AED16C}"/>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3D0EFFD0-DF16-42E8-CDFE-B60CCA0E58B8}"/>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38EC9AA0-DCC0-53BF-2EF4-49CDB30FF003}"/>
              </a:ext>
            </a:extLst>
          </p:cNvPr>
          <p:cNvSpPr txBox="1"/>
          <p:nvPr/>
        </p:nvSpPr>
        <p:spPr>
          <a:xfrm>
            <a:off x="75018" y="337030"/>
            <a:ext cx="4288675"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Domestic abuse within the Christian community</a:t>
            </a:r>
          </a:p>
        </p:txBody>
      </p:sp>
      <p:grpSp>
        <p:nvGrpSpPr>
          <p:cNvPr id="2" name="Group 1">
            <a:extLst>
              <a:ext uri="{FF2B5EF4-FFF2-40B4-BE49-F238E27FC236}">
                <a16:creationId xmlns:a16="http://schemas.microsoft.com/office/drawing/2014/main" id="{9FE24A91-960F-FF02-C2A9-7F3D33C61EDE}"/>
              </a:ext>
            </a:extLst>
          </p:cNvPr>
          <p:cNvGrpSpPr/>
          <p:nvPr/>
        </p:nvGrpSpPr>
        <p:grpSpPr>
          <a:xfrm>
            <a:off x="0" y="716123"/>
            <a:ext cx="6095587" cy="1200031"/>
            <a:chOff x="0" y="716123"/>
            <a:chExt cx="6095587" cy="1200031"/>
          </a:xfrm>
          <a:solidFill>
            <a:schemeClr val="bg1"/>
          </a:solidFill>
        </p:grpSpPr>
        <p:sp>
          <p:nvSpPr>
            <p:cNvPr id="17" name="TextBox 16">
              <a:extLst>
                <a:ext uri="{FF2B5EF4-FFF2-40B4-BE49-F238E27FC236}">
                  <a16:creationId xmlns:a16="http://schemas.microsoft.com/office/drawing/2014/main" id="{2C508B80-3668-73BB-AF79-3CEC17DDA395}"/>
                </a:ext>
              </a:extLst>
            </p:cNvPr>
            <p:cNvSpPr txBox="1"/>
            <p:nvPr/>
          </p:nvSpPr>
          <p:spPr>
            <a:xfrm>
              <a:off x="0" y="716123"/>
              <a:ext cx="6095587" cy="1200031"/>
            </a:xfrm>
            <a:prstGeom prst="rect">
              <a:avLst/>
            </a:prstGeom>
            <a:grpFill/>
          </p:spPr>
          <p:txBody>
            <a:bodyPr wrap="square" lIns="360000" rtlCol="0" anchor="ctr">
              <a:noAutofit/>
            </a:bodyPr>
            <a:lstStyle/>
            <a:p>
              <a:pPr lvl="2"/>
              <a:r>
                <a:rPr lang="en-GB" noProof="0" dirty="0"/>
                <a:t>Theological beliefs and cultural norms can both comfort and empower survivors — but also trap them.</a:t>
              </a:r>
            </a:p>
          </p:txBody>
        </p:sp>
        <p:pic>
          <p:nvPicPr>
            <p:cNvPr id="6" name="Picture 5">
              <a:extLst>
                <a:ext uri="{FF2B5EF4-FFF2-40B4-BE49-F238E27FC236}">
                  <a16:creationId xmlns:a16="http://schemas.microsoft.com/office/drawing/2014/main" id="{272E559A-83D1-A51E-B3FB-1E243B83C5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 y="835864"/>
              <a:ext cx="979488" cy="979488"/>
            </a:xfrm>
            <a:prstGeom prst="rect">
              <a:avLst/>
            </a:prstGeom>
            <a:grpFill/>
          </p:spPr>
        </p:pic>
      </p:grpSp>
      <p:grpSp>
        <p:nvGrpSpPr>
          <p:cNvPr id="5" name="Group 4">
            <a:extLst>
              <a:ext uri="{FF2B5EF4-FFF2-40B4-BE49-F238E27FC236}">
                <a16:creationId xmlns:a16="http://schemas.microsoft.com/office/drawing/2014/main" id="{8E969056-1079-50AD-873F-9F91E4B12750}"/>
              </a:ext>
            </a:extLst>
          </p:cNvPr>
          <p:cNvGrpSpPr/>
          <p:nvPr/>
        </p:nvGrpSpPr>
        <p:grpSpPr>
          <a:xfrm>
            <a:off x="0" y="1919064"/>
            <a:ext cx="6095587" cy="1200031"/>
            <a:chOff x="0" y="1919064"/>
            <a:chExt cx="6095587" cy="1200031"/>
          </a:xfrm>
          <a:solidFill>
            <a:schemeClr val="bg1"/>
          </a:solidFill>
        </p:grpSpPr>
        <p:sp>
          <p:nvSpPr>
            <p:cNvPr id="11" name="TextBox 10">
              <a:extLst>
                <a:ext uri="{FF2B5EF4-FFF2-40B4-BE49-F238E27FC236}">
                  <a16:creationId xmlns:a16="http://schemas.microsoft.com/office/drawing/2014/main" id="{F005CAB1-67B0-D587-605B-C108E14EB62F}"/>
                </a:ext>
              </a:extLst>
            </p:cNvPr>
            <p:cNvSpPr txBox="1"/>
            <p:nvPr/>
          </p:nvSpPr>
          <p:spPr>
            <a:xfrm>
              <a:off x="0" y="1919064"/>
              <a:ext cx="6095587" cy="1200031"/>
            </a:xfrm>
            <a:prstGeom prst="rect">
              <a:avLst/>
            </a:prstGeom>
            <a:grpFill/>
          </p:spPr>
          <p:txBody>
            <a:bodyPr wrap="square" lIns="360000" rtlCol="0">
              <a:noAutofit/>
            </a:bodyPr>
            <a:lstStyle/>
            <a:p>
              <a:pPr lvl="2"/>
              <a:r>
                <a:rPr lang="en-GB" noProof="0" dirty="0"/>
                <a:t>Emphasis on marriage, family, and forgiveness can lead survivors to feel shame or guilt about speaking out, fearing they are betraying their faith or community.</a:t>
              </a:r>
            </a:p>
          </p:txBody>
        </p:sp>
        <p:pic>
          <p:nvPicPr>
            <p:cNvPr id="8" name="Picture 7">
              <a:extLst>
                <a:ext uri="{FF2B5EF4-FFF2-40B4-BE49-F238E27FC236}">
                  <a16:creationId xmlns:a16="http://schemas.microsoft.com/office/drawing/2014/main" id="{207C759C-79FF-8E0C-388F-FB449E0B7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77" y="2015427"/>
              <a:ext cx="1006010" cy="982432"/>
            </a:xfrm>
            <a:prstGeom prst="rect">
              <a:avLst/>
            </a:prstGeom>
            <a:grpFill/>
          </p:spPr>
        </p:pic>
      </p:grpSp>
      <p:grpSp>
        <p:nvGrpSpPr>
          <p:cNvPr id="7" name="Group 6">
            <a:extLst>
              <a:ext uri="{FF2B5EF4-FFF2-40B4-BE49-F238E27FC236}">
                <a16:creationId xmlns:a16="http://schemas.microsoft.com/office/drawing/2014/main" id="{B637B48C-EA4B-5EDD-816C-26D9224F1839}"/>
              </a:ext>
            </a:extLst>
          </p:cNvPr>
          <p:cNvGrpSpPr/>
          <p:nvPr/>
        </p:nvGrpSpPr>
        <p:grpSpPr>
          <a:xfrm>
            <a:off x="0" y="3119095"/>
            <a:ext cx="6095587" cy="1200031"/>
            <a:chOff x="0" y="3119095"/>
            <a:chExt cx="6095587" cy="1200031"/>
          </a:xfrm>
          <a:solidFill>
            <a:schemeClr val="bg1"/>
          </a:solidFill>
        </p:grpSpPr>
        <p:sp>
          <p:nvSpPr>
            <p:cNvPr id="12" name="TextBox 11">
              <a:extLst>
                <a:ext uri="{FF2B5EF4-FFF2-40B4-BE49-F238E27FC236}">
                  <a16:creationId xmlns:a16="http://schemas.microsoft.com/office/drawing/2014/main" id="{64EE6908-7275-5975-13CC-1F1EC70E4354}"/>
                </a:ext>
              </a:extLst>
            </p:cNvPr>
            <p:cNvSpPr txBox="1"/>
            <p:nvPr/>
          </p:nvSpPr>
          <p:spPr>
            <a:xfrm>
              <a:off x="0" y="3119095"/>
              <a:ext cx="6095587" cy="1200031"/>
            </a:xfrm>
            <a:prstGeom prst="rect">
              <a:avLst/>
            </a:prstGeom>
            <a:grpFill/>
          </p:spPr>
          <p:txBody>
            <a:bodyPr wrap="square" lIns="396000" rtlCol="0" anchor="ctr">
              <a:noAutofit/>
            </a:bodyPr>
            <a:lstStyle/>
            <a:p>
              <a:pPr lvl="2">
                <a:buClr>
                  <a:srgbClr val="7030A0"/>
                </a:buClr>
              </a:pPr>
              <a:r>
                <a:rPr lang="en-GB" noProof="0" dirty="0"/>
                <a:t>Some churches offer false hope that abusive partners will change through spiritual means, which can prolong harmful situations and prevent necessary action.</a:t>
              </a:r>
            </a:p>
          </p:txBody>
        </p:sp>
        <p:pic>
          <p:nvPicPr>
            <p:cNvPr id="10" name="Picture 9">
              <a:extLst>
                <a:ext uri="{FF2B5EF4-FFF2-40B4-BE49-F238E27FC236}">
                  <a16:creationId xmlns:a16="http://schemas.microsoft.com/office/drawing/2014/main" id="{4E1CFFD1-2E69-5A04-7101-25A4284F8F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12" y="3232827"/>
              <a:ext cx="979488" cy="988474"/>
            </a:xfrm>
            <a:prstGeom prst="rect">
              <a:avLst/>
            </a:prstGeom>
            <a:grpFill/>
          </p:spPr>
        </p:pic>
      </p:grpSp>
      <p:grpSp>
        <p:nvGrpSpPr>
          <p:cNvPr id="9" name="Group 8">
            <a:extLst>
              <a:ext uri="{FF2B5EF4-FFF2-40B4-BE49-F238E27FC236}">
                <a16:creationId xmlns:a16="http://schemas.microsoft.com/office/drawing/2014/main" id="{0A470F1D-AC90-DE9A-CA33-5380DE256F6D}"/>
              </a:ext>
            </a:extLst>
          </p:cNvPr>
          <p:cNvGrpSpPr/>
          <p:nvPr/>
        </p:nvGrpSpPr>
        <p:grpSpPr>
          <a:xfrm>
            <a:off x="0" y="4319127"/>
            <a:ext cx="6095587" cy="1208724"/>
            <a:chOff x="0" y="4319127"/>
            <a:chExt cx="6095587" cy="1208724"/>
          </a:xfrm>
          <a:solidFill>
            <a:schemeClr val="bg1"/>
          </a:solidFill>
        </p:grpSpPr>
        <p:sp>
          <p:nvSpPr>
            <p:cNvPr id="14" name="TextBox 13">
              <a:extLst>
                <a:ext uri="{FF2B5EF4-FFF2-40B4-BE49-F238E27FC236}">
                  <a16:creationId xmlns:a16="http://schemas.microsoft.com/office/drawing/2014/main" id="{555D5D9F-F61A-FD43-B9C1-91814D2CCCFC}"/>
                </a:ext>
              </a:extLst>
            </p:cNvPr>
            <p:cNvSpPr txBox="1"/>
            <p:nvPr/>
          </p:nvSpPr>
          <p:spPr>
            <a:xfrm>
              <a:off x="0" y="4319127"/>
              <a:ext cx="6095587" cy="1208724"/>
            </a:xfrm>
            <a:prstGeom prst="rect">
              <a:avLst/>
            </a:prstGeom>
            <a:grpFill/>
          </p:spPr>
          <p:txBody>
            <a:bodyPr wrap="square" lIns="360000" rtlCol="0" anchor="ctr">
              <a:noAutofit/>
            </a:bodyPr>
            <a:lstStyle/>
            <a:p>
              <a:pPr lvl="2">
                <a:buClr>
                  <a:srgbClr val="7030A0"/>
                </a:buClr>
              </a:pPr>
              <a:r>
                <a:rPr lang="en-GB" noProof="0" dirty="0"/>
                <a:t>Scripture is sometimes misused to justify abuse, promoting harmful ideas like unconditional submission or spiritual value in suffering.</a:t>
              </a:r>
            </a:p>
          </p:txBody>
        </p:sp>
        <p:pic>
          <p:nvPicPr>
            <p:cNvPr id="20" name="Picture 19">
              <a:extLst>
                <a:ext uri="{FF2B5EF4-FFF2-40B4-BE49-F238E27FC236}">
                  <a16:creationId xmlns:a16="http://schemas.microsoft.com/office/drawing/2014/main" id="{ADBA3BEE-A2E8-A24D-796E-956BC795F9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99" y="4444392"/>
              <a:ext cx="858833" cy="959416"/>
            </a:xfrm>
            <a:prstGeom prst="rect">
              <a:avLst/>
            </a:prstGeom>
            <a:grpFill/>
          </p:spPr>
        </p:pic>
      </p:grpSp>
      <p:grpSp>
        <p:nvGrpSpPr>
          <p:cNvPr id="18" name="Group 17">
            <a:extLst>
              <a:ext uri="{FF2B5EF4-FFF2-40B4-BE49-F238E27FC236}">
                <a16:creationId xmlns:a16="http://schemas.microsoft.com/office/drawing/2014/main" id="{0F627612-0525-91EB-3A20-609E4640F317}"/>
              </a:ext>
            </a:extLst>
          </p:cNvPr>
          <p:cNvGrpSpPr/>
          <p:nvPr/>
        </p:nvGrpSpPr>
        <p:grpSpPr>
          <a:xfrm>
            <a:off x="0" y="5527851"/>
            <a:ext cx="6095587" cy="1202090"/>
            <a:chOff x="0" y="5527851"/>
            <a:chExt cx="6095587" cy="1202090"/>
          </a:xfrm>
          <a:solidFill>
            <a:schemeClr val="bg1"/>
          </a:solidFill>
        </p:grpSpPr>
        <p:sp>
          <p:nvSpPr>
            <p:cNvPr id="13" name="TextBox 12">
              <a:extLst>
                <a:ext uri="{FF2B5EF4-FFF2-40B4-BE49-F238E27FC236}">
                  <a16:creationId xmlns:a16="http://schemas.microsoft.com/office/drawing/2014/main" id="{5ABEE606-FEFE-CA66-926E-EFC7022B9CE2}"/>
                </a:ext>
              </a:extLst>
            </p:cNvPr>
            <p:cNvSpPr txBox="1"/>
            <p:nvPr/>
          </p:nvSpPr>
          <p:spPr>
            <a:xfrm>
              <a:off x="0" y="5527851"/>
              <a:ext cx="6095587" cy="1202090"/>
            </a:xfrm>
            <a:prstGeom prst="rect">
              <a:avLst/>
            </a:prstGeom>
            <a:grpFill/>
          </p:spPr>
          <p:txBody>
            <a:bodyPr wrap="square" lIns="360000" rtlCol="0" anchor="ctr">
              <a:noAutofit/>
            </a:bodyPr>
            <a:lstStyle/>
            <a:p>
              <a:pPr lvl="2"/>
              <a:r>
                <a:rPr lang="en-GB" noProof="0" dirty="0"/>
                <a:t>Teachings on divorce and re-marriage can deepen survivors’ dilemmas, making them feel morally obligated to stay in unsafe relationships.</a:t>
              </a:r>
            </a:p>
          </p:txBody>
        </p:sp>
        <p:pic>
          <p:nvPicPr>
            <p:cNvPr id="23" name="Picture 22">
              <a:extLst>
                <a:ext uri="{FF2B5EF4-FFF2-40B4-BE49-F238E27FC236}">
                  <a16:creationId xmlns:a16="http://schemas.microsoft.com/office/drawing/2014/main" id="{3598B50C-0230-A484-138D-F2A5CF91BE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36" y="5651894"/>
              <a:ext cx="977964" cy="962190"/>
            </a:xfrm>
            <a:prstGeom prst="rect">
              <a:avLst/>
            </a:prstGeom>
            <a:grpFill/>
          </p:spPr>
        </p:pic>
      </p:grpSp>
    </p:spTree>
    <p:extLst>
      <p:ext uri="{BB962C8B-B14F-4D97-AF65-F5344CB8AC3E}">
        <p14:creationId xmlns:p14="http://schemas.microsoft.com/office/powerpoint/2010/main" val="182892374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6FA43-9AF1-07A8-5AE9-234CD62E4C4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691483F-D3D3-C014-4BDD-C5CA95031A6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34" y="-12288"/>
            <a:ext cx="12177088" cy="8114888"/>
          </a:xfrm>
          <a:prstGeom prst="rect">
            <a:avLst/>
          </a:prstGeom>
        </p:spPr>
      </p:pic>
      <p:sp>
        <p:nvSpPr>
          <p:cNvPr id="155" name="Rectangle">
            <a:extLst>
              <a:ext uri="{FF2B5EF4-FFF2-40B4-BE49-F238E27FC236}">
                <a16:creationId xmlns:a16="http://schemas.microsoft.com/office/drawing/2014/main" id="{1B7942C3-8053-82F0-39DD-D58FF1B7221E}"/>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EE15AB58-0CEB-CF4B-DBD3-2AD055F75B10}"/>
              </a:ext>
            </a:extLst>
          </p:cNvPr>
          <p:cNvPicPr>
            <a:picLocks noChangeAspect="1"/>
          </p:cNvPicPr>
          <p:nvPr/>
        </p:nvPicPr>
        <p:blipFill>
          <a:blip r:embed="rId6"/>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1FB016F4-B5F3-22E0-D2C7-23B31E53385F}"/>
              </a:ext>
            </a:extLst>
          </p:cNvPr>
          <p:cNvSpPr txBox="1"/>
          <p:nvPr/>
        </p:nvSpPr>
        <p:spPr>
          <a:xfrm>
            <a:off x="75018" y="337030"/>
            <a:ext cx="2519857"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Church survivor experiences</a:t>
            </a:r>
          </a:p>
        </p:txBody>
      </p:sp>
      <p:sp>
        <p:nvSpPr>
          <p:cNvPr id="2" name="Speech Bubble: Rectangle with Corners Rounded 1">
            <a:extLst>
              <a:ext uri="{FF2B5EF4-FFF2-40B4-BE49-F238E27FC236}">
                <a16:creationId xmlns:a16="http://schemas.microsoft.com/office/drawing/2014/main" id="{73D65A9B-1266-1369-8533-2AE0D67099E7}"/>
              </a:ext>
            </a:extLst>
          </p:cNvPr>
          <p:cNvSpPr/>
          <p:nvPr/>
        </p:nvSpPr>
        <p:spPr>
          <a:xfrm>
            <a:off x="431800" y="901700"/>
            <a:ext cx="3492500" cy="1714500"/>
          </a:xfrm>
          <a:prstGeom prst="wedgeRoundRectCallout">
            <a:avLst/>
          </a:prstGeom>
          <a:solidFill>
            <a:schemeClr val="bg1">
              <a:alpha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solidFill>
                  <a:schemeClr val="tx1"/>
                </a:solidFill>
              </a:rPr>
              <a:t>After pouring out my heart (it took a long time to summon the courage) the vicar blamed me for the abuse.</a:t>
            </a:r>
          </a:p>
        </p:txBody>
      </p:sp>
      <p:sp>
        <p:nvSpPr>
          <p:cNvPr id="5" name="Speech Bubble: Rectangle with Corners Rounded 4">
            <a:extLst>
              <a:ext uri="{FF2B5EF4-FFF2-40B4-BE49-F238E27FC236}">
                <a16:creationId xmlns:a16="http://schemas.microsoft.com/office/drawing/2014/main" id="{893D8DC4-1532-E4DD-7F05-D3E7CC66525D}"/>
              </a:ext>
            </a:extLst>
          </p:cNvPr>
          <p:cNvSpPr/>
          <p:nvPr/>
        </p:nvSpPr>
        <p:spPr>
          <a:xfrm>
            <a:off x="4347166" y="901700"/>
            <a:ext cx="3492500" cy="1250523"/>
          </a:xfrm>
          <a:prstGeom prst="wedgeRoundRectCallout">
            <a:avLst/>
          </a:prstGeom>
          <a:solidFill>
            <a:schemeClr val="bg1">
              <a:alpha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solidFill>
                  <a:schemeClr val="tx1"/>
                </a:solidFill>
              </a:rPr>
              <a:t>The opposite of help - rejection by some who I thought were my closest friends.</a:t>
            </a:r>
          </a:p>
        </p:txBody>
      </p:sp>
      <p:sp>
        <p:nvSpPr>
          <p:cNvPr id="18" name="Speech Bubble: Rectangle with Corners Rounded 17">
            <a:extLst>
              <a:ext uri="{FF2B5EF4-FFF2-40B4-BE49-F238E27FC236}">
                <a16:creationId xmlns:a16="http://schemas.microsoft.com/office/drawing/2014/main" id="{1255567E-83C6-9110-E2A6-CEDA89F90E6E}"/>
              </a:ext>
            </a:extLst>
          </p:cNvPr>
          <p:cNvSpPr/>
          <p:nvPr/>
        </p:nvSpPr>
        <p:spPr>
          <a:xfrm>
            <a:off x="8039100" y="901700"/>
            <a:ext cx="3721100" cy="1473200"/>
          </a:xfrm>
          <a:prstGeom prst="wedgeRoundRectCallout">
            <a:avLst/>
          </a:prstGeom>
          <a:solidFill>
            <a:schemeClr val="bg1">
              <a:alpha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solidFill>
                  <a:schemeClr val="tx1"/>
                </a:solidFill>
              </a:rPr>
              <a:t>The instinct of male ministers seems to be to confront the perpetrator which prompts public denial and private victimisation.</a:t>
            </a:r>
          </a:p>
        </p:txBody>
      </p:sp>
      <p:sp>
        <p:nvSpPr>
          <p:cNvPr id="19" name="Speech Bubble: Rectangle with Corners Rounded 18">
            <a:extLst>
              <a:ext uri="{FF2B5EF4-FFF2-40B4-BE49-F238E27FC236}">
                <a16:creationId xmlns:a16="http://schemas.microsoft.com/office/drawing/2014/main" id="{2043DC20-5269-F543-32C5-0487D3C49E30}"/>
              </a:ext>
            </a:extLst>
          </p:cNvPr>
          <p:cNvSpPr/>
          <p:nvPr/>
        </p:nvSpPr>
        <p:spPr>
          <a:xfrm>
            <a:off x="431800" y="3034200"/>
            <a:ext cx="3492500" cy="1232771"/>
          </a:xfrm>
          <a:prstGeom prst="wedgeRoundRectCallout">
            <a:avLst/>
          </a:prstGeom>
          <a:solidFill>
            <a:schemeClr val="bg1">
              <a:alpha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solidFill>
                  <a:schemeClr val="tx1"/>
                </a:solidFill>
              </a:rPr>
              <a:t>After 14 years of abuse, I was told by my priest “It’s a storm in a teacup.”</a:t>
            </a:r>
          </a:p>
        </p:txBody>
      </p:sp>
      <p:sp>
        <p:nvSpPr>
          <p:cNvPr id="21" name="Speech Bubble: Rectangle with Corners Rounded 20">
            <a:extLst>
              <a:ext uri="{FF2B5EF4-FFF2-40B4-BE49-F238E27FC236}">
                <a16:creationId xmlns:a16="http://schemas.microsoft.com/office/drawing/2014/main" id="{509D5E99-A36D-FDB0-E91F-86B8D3B387B2}"/>
              </a:ext>
            </a:extLst>
          </p:cNvPr>
          <p:cNvSpPr/>
          <p:nvPr/>
        </p:nvSpPr>
        <p:spPr>
          <a:xfrm>
            <a:off x="4372566" y="2480470"/>
            <a:ext cx="3492500" cy="768402"/>
          </a:xfrm>
          <a:prstGeom prst="wedgeRoundRectCallout">
            <a:avLst/>
          </a:prstGeom>
          <a:solidFill>
            <a:schemeClr val="bg1">
              <a:alpha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solidFill>
                  <a:schemeClr val="tx1"/>
                </a:solidFill>
              </a:rPr>
              <a:t>The priest took me back to my husband.</a:t>
            </a:r>
          </a:p>
        </p:txBody>
      </p:sp>
      <p:sp>
        <p:nvSpPr>
          <p:cNvPr id="22" name="Speech Bubble: Rectangle with Corners Rounded 21">
            <a:extLst>
              <a:ext uri="{FF2B5EF4-FFF2-40B4-BE49-F238E27FC236}">
                <a16:creationId xmlns:a16="http://schemas.microsoft.com/office/drawing/2014/main" id="{5838F026-B421-6EF9-4396-1BD9D8AB702C}"/>
              </a:ext>
            </a:extLst>
          </p:cNvPr>
          <p:cNvSpPr/>
          <p:nvPr/>
        </p:nvSpPr>
        <p:spPr>
          <a:xfrm>
            <a:off x="372476" y="4684972"/>
            <a:ext cx="4427380" cy="1692758"/>
          </a:xfrm>
          <a:prstGeom prst="wedgeRoundRectCallout">
            <a:avLst/>
          </a:prstGeom>
          <a:solidFill>
            <a:schemeClr val="bg1">
              <a:alpha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solidFill>
                  <a:schemeClr val="tx1"/>
                </a:solidFill>
              </a:rPr>
              <a:t>The abuse went on for six years before I realised that what I was experiencing wasn’t just a bad marriage. Everyone says marriage is difficult so at first, I thought it was that – our adjustment to married life.</a:t>
            </a:r>
          </a:p>
        </p:txBody>
      </p:sp>
      <p:sp>
        <p:nvSpPr>
          <p:cNvPr id="27" name="Speech Bubble: Rectangle with Corners Rounded 26">
            <a:extLst>
              <a:ext uri="{FF2B5EF4-FFF2-40B4-BE49-F238E27FC236}">
                <a16:creationId xmlns:a16="http://schemas.microsoft.com/office/drawing/2014/main" id="{7E4ECA57-4FC2-23C4-7159-ADF91EF300BA}"/>
              </a:ext>
            </a:extLst>
          </p:cNvPr>
          <p:cNvSpPr/>
          <p:nvPr/>
        </p:nvSpPr>
        <p:spPr>
          <a:xfrm>
            <a:off x="5235794" y="3429000"/>
            <a:ext cx="2639388" cy="2818072"/>
          </a:xfrm>
          <a:prstGeom prst="wedgeRoundRectCallout">
            <a:avLst/>
          </a:prstGeom>
          <a:solidFill>
            <a:schemeClr val="bg1">
              <a:alpha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solidFill>
                  <a:schemeClr val="tx1"/>
                </a:solidFill>
              </a:rPr>
              <a:t>There was pressure to make marriage work and to sacrifice yourself.  After all the church says ‘till death us do part’.  I bent over backwards to make it work.</a:t>
            </a:r>
          </a:p>
        </p:txBody>
      </p:sp>
      <p:sp>
        <p:nvSpPr>
          <p:cNvPr id="28" name="Speech Bubble: Rectangle with Corners Rounded 27">
            <a:extLst>
              <a:ext uri="{FF2B5EF4-FFF2-40B4-BE49-F238E27FC236}">
                <a16:creationId xmlns:a16="http://schemas.microsoft.com/office/drawing/2014/main" id="{F7E358CD-DC3A-F929-0CF2-725A4D435B30}"/>
              </a:ext>
            </a:extLst>
          </p:cNvPr>
          <p:cNvSpPr/>
          <p:nvPr/>
        </p:nvSpPr>
        <p:spPr>
          <a:xfrm>
            <a:off x="8098424" y="2729170"/>
            <a:ext cx="3721100" cy="3434747"/>
          </a:xfrm>
          <a:prstGeom prst="wedgeRoundRectCallout">
            <a:avLst/>
          </a:prstGeom>
          <a:solidFill>
            <a:schemeClr val="bg1">
              <a:alpha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solidFill>
                  <a:schemeClr val="tx1"/>
                </a:solidFill>
              </a:rPr>
              <a:t>From the outside most people thought we were the perfect happy couple. But I was walking on eggshells in my own home, never knowing what mood they would be in when they came home. It was such a lonely time. I didn’t think anyone would believe me if I told them what it was really like at home. I was desperate for some hope.</a:t>
            </a:r>
          </a:p>
        </p:txBody>
      </p:sp>
      <p:pic>
        <p:nvPicPr>
          <p:cNvPr id="6" name="8-experiences">
            <a:hlinkClick r:id="" action="ppaction://media"/>
            <a:extLst>
              <a:ext uri="{FF2B5EF4-FFF2-40B4-BE49-F238E27FC236}">
                <a16:creationId xmlns:a16="http://schemas.microsoft.com/office/drawing/2014/main" id="{18439155-DB92-FFE0-3C95-25502F71A8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73327" y="6996435"/>
            <a:ext cx="609600" cy="609600"/>
          </a:xfrm>
          <a:prstGeom prst="rect">
            <a:avLst/>
          </a:prstGeom>
        </p:spPr>
      </p:pic>
    </p:spTree>
    <p:extLst>
      <p:ext uri="{BB962C8B-B14F-4D97-AF65-F5344CB8AC3E}">
        <p14:creationId xmlns:p14="http://schemas.microsoft.com/office/powerpoint/2010/main" val="1744063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368"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 presetClass="entr" presetSubtype="0" fill="hold" grpId="0" nodeType="withEffect">
                                  <p:stCondLst>
                                    <p:cond delay="750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1400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grpId="0" nodeType="withEffect">
                                  <p:stCondLst>
                                    <p:cond delay="2400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grpId="0" nodeType="withEffect">
                                  <p:stCondLst>
                                    <p:cond delay="3200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grpId="0" nodeType="withEffect">
                                  <p:stCondLst>
                                    <p:cond delay="3500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grpId="0" nodeType="withEffect">
                                  <p:stCondLst>
                                    <p:cond delay="49000"/>
                                  </p:stCondLst>
                                  <p:childTnLst>
                                    <p:set>
                                      <p:cBhvr>
                                        <p:cTn id="21" dur="1" fill="hold">
                                          <p:stCondLst>
                                            <p:cond delay="0"/>
                                          </p:stCondLst>
                                        </p:cTn>
                                        <p:tgtEl>
                                          <p:spTgt spid="27"/>
                                        </p:tgtEl>
                                        <p:attrNameLst>
                                          <p:attrName>style.visibility</p:attrName>
                                        </p:attrNameLst>
                                      </p:cBhvr>
                                      <p:to>
                                        <p:strVal val="visible"/>
                                      </p:to>
                                    </p:set>
                                  </p:childTnLst>
                                </p:cTn>
                              </p:par>
                              <p:par>
                                <p:cTn id="22" presetID="1" presetClass="entr" presetSubtype="0" fill="hold" grpId="0" nodeType="withEffect">
                                  <p:stCondLst>
                                    <p:cond delay="6110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cond evt="onNext" delay="0">
                      <p:tgtEl>
                        <p:sldTgt/>
                      </p:tgtEl>
                    </p:cond>
                  </p:endCondLst>
                </p:cTn>
                <p:tgtEl>
                  <p:spTgt spid="6"/>
                </p:tgtEl>
              </p:cMediaNode>
            </p:audio>
          </p:childTnLst>
        </p:cTn>
      </p:par>
    </p:tnLst>
    <p:bldLst>
      <p:bldP spid="2" grpId="0" animBg="1"/>
      <p:bldP spid="5" grpId="0" animBg="1"/>
      <p:bldP spid="18" grpId="0" animBg="1"/>
      <p:bldP spid="19" grpId="0" animBg="1"/>
      <p:bldP spid="21" grpId="0" animBg="1"/>
      <p:bldP spid="22" grpId="0" animBg="1"/>
      <p:bldP spid="27"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514BB-FEA8-6396-A03A-40155348F1B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078A0EA-48B0-B4E7-5D8A-01396B05BEDE}"/>
              </a:ext>
            </a:extLst>
          </p:cNvPr>
          <p:cNvSpPr/>
          <p:nvPr/>
        </p:nvSpPr>
        <p:spPr>
          <a:xfrm>
            <a:off x="1014884" y="2843228"/>
            <a:ext cx="7124281" cy="565676"/>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A991FF3E-91F6-049A-CE67-7F7D28DF6C1D}"/>
              </a:ext>
            </a:extLst>
          </p:cNvPr>
          <p:cNvSpPr/>
          <p:nvPr/>
        </p:nvSpPr>
        <p:spPr>
          <a:xfrm>
            <a:off x="1014883" y="5238783"/>
            <a:ext cx="7124281" cy="565676"/>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CAA64646-8567-837A-3838-E7F100A7B87E}"/>
              </a:ext>
            </a:extLst>
          </p:cNvPr>
          <p:cNvSpPr/>
          <p:nvPr/>
        </p:nvSpPr>
        <p:spPr>
          <a:xfrm>
            <a:off x="1014883" y="6031494"/>
            <a:ext cx="7124281" cy="565676"/>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a:extLst>
              <a:ext uri="{FF2B5EF4-FFF2-40B4-BE49-F238E27FC236}">
                <a16:creationId xmlns:a16="http://schemas.microsoft.com/office/drawing/2014/main" id="{67C41F63-C6A1-360C-0A98-4447BDD3D97F}"/>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40E92D63-4C0C-025C-61B6-1922998FA78B}"/>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2643D515-9F11-99EF-7395-FA2E977B77F9}"/>
              </a:ext>
            </a:extLst>
          </p:cNvPr>
          <p:cNvSpPr txBox="1"/>
          <p:nvPr/>
        </p:nvSpPr>
        <p:spPr>
          <a:xfrm>
            <a:off x="75018" y="337030"/>
            <a:ext cx="4064190"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Review your learning: Part 4 – Question 1 of 3</a:t>
            </a:r>
          </a:p>
        </p:txBody>
      </p:sp>
      <p:sp>
        <p:nvSpPr>
          <p:cNvPr id="8" name="TextBox 7">
            <a:extLst>
              <a:ext uri="{FF2B5EF4-FFF2-40B4-BE49-F238E27FC236}">
                <a16:creationId xmlns:a16="http://schemas.microsoft.com/office/drawing/2014/main" id="{7366EC39-63E1-7DB8-9967-0A09D11A26F5}"/>
              </a:ext>
            </a:extLst>
          </p:cNvPr>
          <p:cNvSpPr txBox="1"/>
          <p:nvPr/>
        </p:nvSpPr>
        <p:spPr>
          <a:xfrm>
            <a:off x="75018" y="1336379"/>
            <a:ext cx="12180798" cy="1202765"/>
          </a:xfrm>
          <a:prstGeom prst="rect">
            <a:avLst/>
          </a:prstGeom>
          <a:solidFill>
            <a:schemeClr val="bg1">
              <a:alpha val="70000"/>
            </a:schemeClr>
          </a:solidFill>
        </p:spPr>
        <p:txBody>
          <a:bodyPr wrap="square" rtlCol="0">
            <a:noAutofit/>
          </a:bodyPr>
          <a:lstStyle/>
          <a:p>
            <a:pPr lvl="1"/>
            <a:endParaRPr lang="en-GB" noProof="0" dirty="0"/>
          </a:p>
          <a:p>
            <a:pPr lvl="1"/>
            <a:r>
              <a:rPr lang="en-GB" sz="2000" b="1" noProof="0" dirty="0"/>
              <a:t>Which of the following statements help explain how power dynamics relate to domestic abuse?</a:t>
            </a:r>
          </a:p>
          <a:p>
            <a:pPr lvl="1"/>
            <a:endParaRPr lang="en-GB" sz="2000" b="1" noProof="0" dirty="0">
              <a:solidFill>
                <a:srgbClr val="FF0000"/>
              </a:solidFill>
            </a:endParaRPr>
          </a:p>
          <a:p>
            <a:pPr lvl="1"/>
            <a:r>
              <a:rPr lang="en-GB" b="1" noProof="0" dirty="0">
                <a:solidFill>
                  <a:srgbClr val="FF0000"/>
                </a:solidFill>
              </a:rPr>
              <a:t>Choose 3 from the following:</a:t>
            </a:r>
            <a:endParaRPr lang="en-GB" noProof="0" dirty="0">
              <a:solidFill>
                <a:srgbClr val="FF0000"/>
              </a:solidFill>
            </a:endParaRPr>
          </a:p>
          <a:p>
            <a:endParaRPr lang="en-GB" noProof="0" dirty="0"/>
          </a:p>
        </p:txBody>
      </p:sp>
      <p:sp>
        <p:nvSpPr>
          <p:cNvPr id="13" name="TextBox 12">
            <a:extLst>
              <a:ext uri="{FF2B5EF4-FFF2-40B4-BE49-F238E27FC236}">
                <a16:creationId xmlns:a16="http://schemas.microsoft.com/office/drawing/2014/main" id="{59D50E9F-3056-0AE3-79F1-B9AC7E917268}"/>
              </a:ext>
            </a:extLst>
          </p:cNvPr>
          <p:cNvSpPr txBox="1"/>
          <p:nvPr/>
        </p:nvSpPr>
        <p:spPr>
          <a:xfrm>
            <a:off x="75018" y="2863323"/>
            <a:ext cx="10282315" cy="3859023"/>
          </a:xfrm>
          <a:prstGeom prst="rect">
            <a:avLst/>
          </a:prstGeom>
          <a:solidFill>
            <a:schemeClr val="bg1">
              <a:alpha val="70000"/>
            </a:schemeClr>
          </a:solidFill>
        </p:spPr>
        <p:txBody>
          <a:bodyPr wrap="square" rtlCol="0">
            <a:noAutofit/>
          </a:bodyPr>
          <a:lstStyle/>
          <a:p>
            <a:pPr lvl="2"/>
            <a:r>
              <a:rPr lang="en-GB" noProof="0" dirty="0"/>
              <a:t>Power differences can come from things like gender, education, or income.</a:t>
            </a:r>
          </a:p>
          <a:p>
            <a:pPr lvl="2"/>
            <a:endParaRPr lang="en-GB" noProof="0" dirty="0"/>
          </a:p>
          <a:p>
            <a:pPr lvl="2"/>
            <a:endParaRPr lang="en-GB" noProof="0" dirty="0"/>
          </a:p>
          <a:p>
            <a:pPr lvl="2"/>
            <a:r>
              <a:rPr lang="en-GB" noProof="0" dirty="0"/>
              <a:t>All abuse involves equal power between victim and perpetrator</a:t>
            </a:r>
          </a:p>
          <a:p>
            <a:pPr lvl="2"/>
            <a:endParaRPr lang="en-GB" noProof="0" dirty="0"/>
          </a:p>
          <a:p>
            <a:pPr lvl="2"/>
            <a:endParaRPr lang="en-GB" noProof="0" dirty="0"/>
          </a:p>
          <a:p>
            <a:pPr lvl="2"/>
            <a:r>
              <a:rPr lang="en-GB" noProof="0" dirty="0"/>
              <a:t>Physical abuse is easy to detect because it has nothing to do with wider power dynamics.</a:t>
            </a:r>
          </a:p>
          <a:p>
            <a:pPr lvl="2"/>
            <a:endParaRPr lang="en-GB" noProof="0" dirty="0"/>
          </a:p>
          <a:p>
            <a:pPr lvl="2"/>
            <a:endParaRPr lang="en-GB" noProof="0" dirty="0"/>
          </a:p>
          <a:p>
            <a:pPr lvl="2"/>
            <a:r>
              <a:rPr lang="en-GB" noProof="0" dirty="0"/>
              <a:t>Society’s rules and expectations can help keep abuse going.</a:t>
            </a:r>
          </a:p>
          <a:p>
            <a:pPr lvl="2"/>
            <a:endParaRPr lang="en-GB" noProof="0" dirty="0"/>
          </a:p>
          <a:p>
            <a:pPr lvl="2"/>
            <a:endParaRPr lang="en-GB" noProof="0" dirty="0"/>
          </a:p>
          <a:p>
            <a:pPr lvl="2"/>
            <a:r>
              <a:rPr lang="en-GB" noProof="0" dirty="0"/>
              <a:t>Cultural beliefs can make abuse seem acceptable.</a:t>
            </a:r>
          </a:p>
        </p:txBody>
      </p:sp>
      <p:pic>
        <p:nvPicPr>
          <p:cNvPr id="5" name="Picture 4">
            <a:extLst>
              <a:ext uri="{FF2B5EF4-FFF2-40B4-BE49-F238E27FC236}">
                <a16:creationId xmlns:a16="http://schemas.microsoft.com/office/drawing/2014/main" id="{20D7640B-DE74-A3D7-DCC0-9BB944780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Tree>
    <p:extLst>
      <p:ext uri="{BB962C8B-B14F-4D97-AF65-F5344CB8AC3E}">
        <p14:creationId xmlns:p14="http://schemas.microsoft.com/office/powerpoint/2010/main" val="6782940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A4E43-BF90-556D-609B-A6728923F27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BE06403-B675-73F6-B381-F4359EC2249F}"/>
              </a:ext>
            </a:extLst>
          </p:cNvPr>
          <p:cNvSpPr/>
          <p:nvPr/>
        </p:nvSpPr>
        <p:spPr>
          <a:xfrm>
            <a:off x="924448" y="3336053"/>
            <a:ext cx="9357454" cy="703384"/>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149EC8EC-3CCD-7DC3-F52F-F123AC925309}"/>
              </a:ext>
            </a:extLst>
          </p:cNvPr>
          <p:cNvSpPr/>
          <p:nvPr/>
        </p:nvSpPr>
        <p:spPr>
          <a:xfrm>
            <a:off x="935650" y="4120609"/>
            <a:ext cx="9357454" cy="703384"/>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A511D79B-3F29-EB79-F49D-A8E7F0BD4FA3}"/>
              </a:ext>
            </a:extLst>
          </p:cNvPr>
          <p:cNvSpPr/>
          <p:nvPr/>
        </p:nvSpPr>
        <p:spPr>
          <a:xfrm>
            <a:off x="935650" y="4905165"/>
            <a:ext cx="9357454" cy="703384"/>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a:extLst>
              <a:ext uri="{FF2B5EF4-FFF2-40B4-BE49-F238E27FC236}">
                <a16:creationId xmlns:a16="http://schemas.microsoft.com/office/drawing/2014/main" id="{31BE0B9B-BB75-A194-E270-C1D043CC0FD2}"/>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A2C43308-5B75-DFCB-087D-C34280008334}"/>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9CEB4C66-5CD8-F1F1-8A70-21FF5F264CBA}"/>
              </a:ext>
            </a:extLst>
          </p:cNvPr>
          <p:cNvSpPr txBox="1"/>
          <p:nvPr/>
        </p:nvSpPr>
        <p:spPr>
          <a:xfrm>
            <a:off x="75018" y="337030"/>
            <a:ext cx="4064190"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Review your learning: Part 4 – Question 2 of 3</a:t>
            </a:r>
          </a:p>
        </p:txBody>
      </p:sp>
      <p:sp>
        <p:nvSpPr>
          <p:cNvPr id="8" name="TextBox 7">
            <a:extLst>
              <a:ext uri="{FF2B5EF4-FFF2-40B4-BE49-F238E27FC236}">
                <a16:creationId xmlns:a16="http://schemas.microsoft.com/office/drawing/2014/main" id="{082ED46A-F511-F037-68E8-C110935877DE}"/>
              </a:ext>
            </a:extLst>
          </p:cNvPr>
          <p:cNvSpPr txBox="1"/>
          <p:nvPr/>
        </p:nvSpPr>
        <p:spPr>
          <a:xfrm>
            <a:off x="0" y="1287358"/>
            <a:ext cx="10281902" cy="1747245"/>
          </a:xfrm>
          <a:prstGeom prst="rect">
            <a:avLst/>
          </a:prstGeom>
          <a:solidFill>
            <a:schemeClr val="bg1">
              <a:alpha val="70000"/>
            </a:schemeClr>
          </a:solidFill>
        </p:spPr>
        <p:txBody>
          <a:bodyPr wrap="square" rtlCol="0">
            <a:noAutofit/>
          </a:bodyPr>
          <a:lstStyle/>
          <a:p>
            <a:pPr lvl="1"/>
            <a:endParaRPr lang="en-GB" noProof="0" dirty="0"/>
          </a:p>
          <a:p>
            <a:pPr lvl="1"/>
            <a:r>
              <a:rPr lang="en-GB" sz="2000" b="1" noProof="0" dirty="0"/>
              <a:t>From a Christian perspective, the distorted beliefs and values that abusers hold often arise from the brokenness introduced by sin. How does this relate to an understanding of domestic abuse?</a:t>
            </a:r>
          </a:p>
          <a:p>
            <a:pPr lvl="1"/>
            <a:endParaRPr lang="en-GB" b="1" dirty="0">
              <a:solidFill>
                <a:srgbClr val="FF0000"/>
              </a:solidFill>
            </a:endParaRPr>
          </a:p>
          <a:p>
            <a:pPr lvl="1"/>
            <a:r>
              <a:rPr lang="en-GB" b="1" noProof="0" dirty="0">
                <a:solidFill>
                  <a:srgbClr val="FF0000"/>
                </a:solidFill>
              </a:rPr>
              <a:t>Choose 3 from the following:</a:t>
            </a:r>
            <a:endParaRPr lang="en-GB" noProof="0" dirty="0">
              <a:solidFill>
                <a:srgbClr val="FF0000"/>
              </a:solidFill>
            </a:endParaRPr>
          </a:p>
          <a:p>
            <a:endParaRPr lang="en-GB" noProof="0" dirty="0"/>
          </a:p>
        </p:txBody>
      </p:sp>
      <p:sp>
        <p:nvSpPr>
          <p:cNvPr id="13" name="TextBox 12">
            <a:extLst>
              <a:ext uri="{FF2B5EF4-FFF2-40B4-BE49-F238E27FC236}">
                <a16:creationId xmlns:a16="http://schemas.microsoft.com/office/drawing/2014/main" id="{4FDE6C15-9C19-A4B7-027B-8F19747CD0E6}"/>
              </a:ext>
            </a:extLst>
          </p:cNvPr>
          <p:cNvSpPr txBox="1"/>
          <p:nvPr/>
        </p:nvSpPr>
        <p:spPr>
          <a:xfrm>
            <a:off x="11202" y="3064746"/>
            <a:ext cx="10281902" cy="3793253"/>
          </a:xfrm>
          <a:prstGeom prst="rect">
            <a:avLst/>
          </a:prstGeom>
          <a:solidFill>
            <a:schemeClr val="bg1">
              <a:alpha val="70000"/>
            </a:schemeClr>
          </a:solidFill>
        </p:spPr>
        <p:txBody>
          <a:bodyPr wrap="square" rtlCol="0">
            <a:noAutofit/>
          </a:bodyPr>
          <a:lstStyle/>
          <a:p>
            <a:pPr marL="1200150" lvl="2" indent="-285750">
              <a:buFont typeface="Arial" panose="020B0604020202020204" pitchFamily="34" charset="0"/>
              <a:buChar char="•"/>
            </a:pPr>
            <a:endParaRPr lang="en-GB" b="1" noProof="0" dirty="0"/>
          </a:p>
          <a:p>
            <a:pPr lvl="2"/>
            <a:r>
              <a:rPr lang="en-GB" noProof="0" dirty="0"/>
              <a:t>People may believe they own others, deserve special treatment, or are better than others.</a:t>
            </a:r>
          </a:p>
          <a:p>
            <a:pPr lvl="2"/>
            <a:endParaRPr lang="en-GB" noProof="0" dirty="0"/>
          </a:p>
          <a:p>
            <a:pPr lvl="2"/>
            <a:endParaRPr lang="en-GB" noProof="0" dirty="0"/>
          </a:p>
          <a:p>
            <a:pPr lvl="2"/>
            <a:r>
              <a:rPr lang="en-GB" noProof="0" dirty="0"/>
              <a:t>Sin affects how we love, make moral choices, and see others as made in God’s image.</a:t>
            </a:r>
          </a:p>
          <a:p>
            <a:pPr lvl="2"/>
            <a:endParaRPr lang="en-GB" noProof="0" dirty="0"/>
          </a:p>
          <a:p>
            <a:pPr lvl="2"/>
            <a:endParaRPr lang="en-GB" noProof="0" dirty="0"/>
          </a:p>
          <a:p>
            <a:pPr lvl="2"/>
            <a:r>
              <a:rPr lang="en-GB" noProof="0" dirty="0"/>
              <a:t>Harmful cultural norms about power, gender, or status can strengthen wrong beliefs and be used to excuse abuse.</a:t>
            </a:r>
          </a:p>
          <a:p>
            <a:pPr lvl="2"/>
            <a:endParaRPr lang="en-GB" noProof="0" dirty="0"/>
          </a:p>
          <a:p>
            <a:pPr lvl="2"/>
            <a:r>
              <a:rPr lang="en-GB" noProof="0" dirty="0"/>
              <a:t>Domestic abuse happens because of money problems or personality clashes, instead of deeper moral or spiritual issues.</a:t>
            </a:r>
          </a:p>
        </p:txBody>
      </p:sp>
      <p:pic>
        <p:nvPicPr>
          <p:cNvPr id="2" name="Picture 1">
            <a:extLst>
              <a:ext uri="{FF2B5EF4-FFF2-40B4-BE49-F238E27FC236}">
                <a16:creationId xmlns:a16="http://schemas.microsoft.com/office/drawing/2014/main" id="{A2972142-2AAE-6949-94DF-F76A7B5E9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Tree>
    <p:extLst>
      <p:ext uri="{BB962C8B-B14F-4D97-AF65-F5344CB8AC3E}">
        <p14:creationId xmlns:p14="http://schemas.microsoft.com/office/powerpoint/2010/main" val="37642065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E6FD8-E107-00FF-D34E-49050A8C39D4}"/>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6C9AFB2-B8F9-69CC-DBA6-990B75F79FD4}"/>
              </a:ext>
            </a:extLst>
          </p:cNvPr>
          <p:cNvSpPr/>
          <p:nvPr/>
        </p:nvSpPr>
        <p:spPr>
          <a:xfrm>
            <a:off x="924449" y="2966918"/>
            <a:ext cx="8601388" cy="431938"/>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95C72B1D-911E-9F08-32D4-52DBFA429231}"/>
              </a:ext>
            </a:extLst>
          </p:cNvPr>
          <p:cNvSpPr/>
          <p:nvPr/>
        </p:nvSpPr>
        <p:spPr>
          <a:xfrm>
            <a:off x="924449" y="3783554"/>
            <a:ext cx="8601388" cy="431938"/>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731BF20F-2CD5-8794-116C-0D9F4B179164}"/>
              </a:ext>
            </a:extLst>
          </p:cNvPr>
          <p:cNvSpPr/>
          <p:nvPr/>
        </p:nvSpPr>
        <p:spPr>
          <a:xfrm>
            <a:off x="924449" y="4600191"/>
            <a:ext cx="8601388" cy="431938"/>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9A04B4FA-1153-3CDC-1E4C-7DFC1FFA1013}"/>
              </a:ext>
            </a:extLst>
          </p:cNvPr>
          <p:cNvSpPr/>
          <p:nvPr/>
        </p:nvSpPr>
        <p:spPr>
          <a:xfrm>
            <a:off x="924449" y="6159056"/>
            <a:ext cx="8601388" cy="431938"/>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a:extLst>
              <a:ext uri="{FF2B5EF4-FFF2-40B4-BE49-F238E27FC236}">
                <a16:creationId xmlns:a16="http://schemas.microsoft.com/office/drawing/2014/main" id="{2911BDE2-DFB7-1973-4964-6CFCE9D558EA}"/>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DB308B80-B97F-822F-3F8A-F227693076E8}"/>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9922F6F7-0648-F78A-4AAC-C4D58EE263ED}"/>
              </a:ext>
            </a:extLst>
          </p:cNvPr>
          <p:cNvSpPr txBox="1"/>
          <p:nvPr/>
        </p:nvSpPr>
        <p:spPr>
          <a:xfrm>
            <a:off x="75018" y="337030"/>
            <a:ext cx="4064190"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Review your learning: Part 4 – Question 3 of 3</a:t>
            </a:r>
          </a:p>
        </p:txBody>
      </p:sp>
      <p:sp>
        <p:nvSpPr>
          <p:cNvPr id="8" name="TextBox 7">
            <a:extLst>
              <a:ext uri="{FF2B5EF4-FFF2-40B4-BE49-F238E27FC236}">
                <a16:creationId xmlns:a16="http://schemas.microsoft.com/office/drawing/2014/main" id="{900B7C0D-8326-E347-3B8B-B0F8CD43C011}"/>
              </a:ext>
            </a:extLst>
          </p:cNvPr>
          <p:cNvSpPr txBox="1"/>
          <p:nvPr/>
        </p:nvSpPr>
        <p:spPr>
          <a:xfrm>
            <a:off x="0" y="969980"/>
            <a:ext cx="10281902" cy="1773225"/>
          </a:xfrm>
          <a:prstGeom prst="rect">
            <a:avLst/>
          </a:prstGeom>
          <a:solidFill>
            <a:schemeClr val="bg1">
              <a:alpha val="70000"/>
            </a:schemeClr>
          </a:solidFill>
        </p:spPr>
        <p:txBody>
          <a:bodyPr wrap="square" rtlCol="0">
            <a:noAutofit/>
          </a:bodyPr>
          <a:lstStyle/>
          <a:p>
            <a:pPr lvl="1"/>
            <a:endParaRPr lang="en-GB" noProof="0" dirty="0"/>
          </a:p>
          <a:p>
            <a:pPr lvl="1"/>
            <a:r>
              <a:rPr lang="en-GB" b="1" noProof="0" dirty="0"/>
              <a:t>Which of the following issues in Christian settings can accidentally support abuse or keep people trapped in abusive relationships?</a:t>
            </a:r>
          </a:p>
          <a:p>
            <a:pPr lvl="1"/>
            <a:endParaRPr lang="en-GB" dirty="0"/>
          </a:p>
          <a:p>
            <a:pPr lvl="1"/>
            <a:endParaRPr lang="en-GB" noProof="0" dirty="0"/>
          </a:p>
          <a:p>
            <a:pPr lvl="1"/>
            <a:r>
              <a:rPr lang="en-GB" b="1" noProof="0" dirty="0">
                <a:solidFill>
                  <a:srgbClr val="FF0000"/>
                </a:solidFill>
              </a:rPr>
              <a:t>Choose 4 from the following:</a:t>
            </a:r>
            <a:endParaRPr lang="en-GB" noProof="0" dirty="0">
              <a:solidFill>
                <a:srgbClr val="FF0000"/>
              </a:solidFill>
            </a:endParaRPr>
          </a:p>
          <a:p>
            <a:endParaRPr lang="en-GB" noProof="0" dirty="0"/>
          </a:p>
        </p:txBody>
      </p:sp>
      <p:sp>
        <p:nvSpPr>
          <p:cNvPr id="13" name="TextBox 12">
            <a:extLst>
              <a:ext uri="{FF2B5EF4-FFF2-40B4-BE49-F238E27FC236}">
                <a16:creationId xmlns:a16="http://schemas.microsoft.com/office/drawing/2014/main" id="{385CD531-19E8-D249-BA27-8F8F6761D0A2}"/>
              </a:ext>
            </a:extLst>
          </p:cNvPr>
          <p:cNvSpPr txBox="1"/>
          <p:nvPr/>
        </p:nvSpPr>
        <p:spPr>
          <a:xfrm>
            <a:off x="21991" y="2647295"/>
            <a:ext cx="9654572" cy="4170508"/>
          </a:xfrm>
          <a:prstGeom prst="rect">
            <a:avLst/>
          </a:prstGeom>
          <a:solidFill>
            <a:schemeClr val="bg1">
              <a:alpha val="70000"/>
            </a:schemeClr>
          </a:solidFill>
        </p:spPr>
        <p:txBody>
          <a:bodyPr wrap="square" rtlCol="0">
            <a:noAutofit/>
          </a:bodyPr>
          <a:lstStyle/>
          <a:p>
            <a:pPr lvl="2"/>
            <a:endParaRPr lang="en-GB" b="1" noProof="0" dirty="0"/>
          </a:p>
          <a:p>
            <a:pPr lvl="2"/>
            <a:r>
              <a:rPr lang="en-GB" noProof="0" dirty="0"/>
              <a:t>The idea that abusive partners will change through prayer and repentance.</a:t>
            </a:r>
          </a:p>
          <a:p>
            <a:pPr lvl="2"/>
            <a:endParaRPr lang="en-GB" noProof="0" dirty="0"/>
          </a:p>
          <a:p>
            <a:pPr lvl="2"/>
            <a:endParaRPr lang="en-GB" noProof="0" dirty="0"/>
          </a:p>
          <a:p>
            <a:pPr lvl="2"/>
            <a:r>
              <a:rPr lang="en-GB" noProof="0" dirty="0"/>
              <a:t>A strong emphasis on the sanctity of marriage, making divorce feel like a spiritual failure.</a:t>
            </a:r>
          </a:p>
          <a:p>
            <a:pPr lvl="2"/>
            <a:endParaRPr lang="en-GB" noProof="0" dirty="0"/>
          </a:p>
          <a:p>
            <a:pPr lvl="2"/>
            <a:endParaRPr lang="en-GB" noProof="0" dirty="0"/>
          </a:p>
          <a:p>
            <a:pPr lvl="2"/>
            <a:r>
              <a:rPr lang="en-GB" noProof="0" dirty="0"/>
              <a:t>The idea that suffering in marriage can be a test of faith or spiritual refinement.</a:t>
            </a:r>
          </a:p>
          <a:p>
            <a:pPr lvl="2"/>
            <a:endParaRPr lang="en-GB" noProof="0" dirty="0"/>
          </a:p>
          <a:p>
            <a:pPr lvl="2"/>
            <a:endParaRPr lang="en-GB" noProof="0" dirty="0"/>
          </a:p>
          <a:p>
            <a:pPr lvl="2"/>
            <a:r>
              <a:rPr lang="en-GB" noProof="0" dirty="0"/>
              <a:t>A strong focus on the importance of personal responsibility.</a:t>
            </a:r>
          </a:p>
          <a:p>
            <a:pPr lvl="2"/>
            <a:endParaRPr lang="en-GB" noProof="0" dirty="0"/>
          </a:p>
          <a:p>
            <a:pPr lvl="2"/>
            <a:endParaRPr lang="en-GB" noProof="0" dirty="0"/>
          </a:p>
          <a:p>
            <a:pPr lvl="2"/>
            <a:r>
              <a:rPr lang="en-GB" noProof="0" dirty="0"/>
              <a:t>The belief that forgiveness always requires reconciliation, regardless of harm.</a:t>
            </a:r>
          </a:p>
        </p:txBody>
      </p:sp>
      <p:pic>
        <p:nvPicPr>
          <p:cNvPr id="2" name="Picture 1">
            <a:extLst>
              <a:ext uri="{FF2B5EF4-FFF2-40B4-BE49-F238E27FC236}">
                <a16:creationId xmlns:a16="http://schemas.microsoft.com/office/drawing/2014/main" id="{FB2A91EB-D19E-A08C-6293-B7BA0F2B8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Tree>
    <p:extLst>
      <p:ext uri="{BB962C8B-B14F-4D97-AF65-F5344CB8AC3E}">
        <p14:creationId xmlns:p14="http://schemas.microsoft.com/office/powerpoint/2010/main" val="37864037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759E1-AF3D-4B8D-727E-F28527A433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EEEF5AB-7EF6-2D9A-3F55-3189DCCD96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4" y="-12288"/>
            <a:ext cx="12177088" cy="8114888"/>
          </a:xfrm>
          <a:prstGeom prst="rect">
            <a:avLst/>
          </a:prstGeom>
        </p:spPr>
      </p:pic>
      <p:sp>
        <p:nvSpPr>
          <p:cNvPr id="155" name="Rectangle">
            <a:extLst>
              <a:ext uri="{FF2B5EF4-FFF2-40B4-BE49-F238E27FC236}">
                <a16:creationId xmlns:a16="http://schemas.microsoft.com/office/drawing/2014/main" id="{C057D129-B92C-2FA7-97F1-D95F7046EFAA}"/>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13ECFDAF-A2D7-1529-4F98-32846054D4F2}"/>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75E8CE3D-0877-13B3-4269-BE4BE4B5B572}"/>
              </a:ext>
            </a:extLst>
          </p:cNvPr>
          <p:cNvSpPr txBox="1"/>
          <p:nvPr/>
        </p:nvSpPr>
        <p:spPr>
          <a:xfrm>
            <a:off x="75018" y="337030"/>
            <a:ext cx="4288675"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Why don't people leave abusive relationships?</a:t>
            </a:r>
          </a:p>
        </p:txBody>
      </p:sp>
      <p:sp>
        <p:nvSpPr>
          <p:cNvPr id="11" name="TextBox 10">
            <a:extLst>
              <a:ext uri="{FF2B5EF4-FFF2-40B4-BE49-F238E27FC236}">
                <a16:creationId xmlns:a16="http://schemas.microsoft.com/office/drawing/2014/main" id="{C1679BAD-F23B-FCA7-AB65-E339C6A14777}"/>
              </a:ext>
            </a:extLst>
          </p:cNvPr>
          <p:cNvSpPr txBox="1"/>
          <p:nvPr/>
        </p:nvSpPr>
        <p:spPr>
          <a:xfrm>
            <a:off x="8934" y="2388667"/>
            <a:ext cx="6766560" cy="1499829"/>
          </a:xfrm>
          <a:prstGeom prst="rect">
            <a:avLst/>
          </a:prstGeom>
          <a:noFill/>
        </p:spPr>
        <p:txBody>
          <a:bodyPr wrap="square" lIns="360000" rtlCol="0">
            <a:noAutofit/>
          </a:bodyPr>
          <a:lstStyle/>
          <a:p>
            <a:r>
              <a:rPr lang="en-GB" sz="2000" noProof="0" dirty="0">
                <a:solidFill>
                  <a:schemeClr val="bg1"/>
                </a:solidFill>
              </a:rPr>
              <a:t>CULTURAL BARRIERS e.g.</a:t>
            </a:r>
          </a:p>
          <a:p>
            <a:pPr marL="285750" indent="-285750">
              <a:buFont typeface="Arial" panose="020B0604020202020204" pitchFamily="34" charset="0"/>
              <a:buChar char="•"/>
            </a:pPr>
            <a:r>
              <a:rPr lang="en-GB" sz="2000" noProof="0" dirty="0">
                <a:solidFill>
                  <a:schemeClr val="bg1"/>
                </a:solidFill>
              </a:rPr>
              <a:t>Community may discourage separation or divorce.</a:t>
            </a:r>
          </a:p>
          <a:p>
            <a:pPr marL="285750" indent="-285750">
              <a:buFont typeface="Arial" panose="020B0604020202020204" pitchFamily="34" charset="0"/>
              <a:buChar char="•"/>
            </a:pPr>
            <a:r>
              <a:rPr lang="en-GB" sz="2000" noProof="0" dirty="0">
                <a:solidFill>
                  <a:schemeClr val="bg1"/>
                </a:solidFill>
              </a:rPr>
              <a:t>Victims experience fear of judgement.</a:t>
            </a:r>
          </a:p>
        </p:txBody>
      </p:sp>
      <p:sp>
        <p:nvSpPr>
          <p:cNvPr id="12" name="TextBox 11">
            <a:extLst>
              <a:ext uri="{FF2B5EF4-FFF2-40B4-BE49-F238E27FC236}">
                <a16:creationId xmlns:a16="http://schemas.microsoft.com/office/drawing/2014/main" id="{A54A58E8-99FD-4E61-3D62-FDC7DDDAB7B2}"/>
              </a:ext>
            </a:extLst>
          </p:cNvPr>
          <p:cNvSpPr txBox="1"/>
          <p:nvPr/>
        </p:nvSpPr>
        <p:spPr>
          <a:xfrm>
            <a:off x="0" y="3719418"/>
            <a:ext cx="6766560" cy="1499829"/>
          </a:xfrm>
          <a:prstGeom prst="rect">
            <a:avLst/>
          </a:prstGeom>
          <a:noFill/>
        </p:spPr>
        <p:txBody>
          <a:bodyPr wrap="square" lIns="396000" rtlCol="0" anchor="ctr">
            <a:noAutofit/>
          </a:bodyPr>
          <a:lstStyle/>
          <a:p>
            <a:pPr>
              <a:buClr>
                <a:srgbClr val="7030A0"/>
              </a:buClr>
            </a:pPr>
            <a:r>
              <a:rPr lang="en-GB" sz="2000" noProof="0" dirty="0">
                <a:solidFill>
                  <a:schemeClr val="bg1"/>
                </a:solidFill>
              </a:rPr>
              <a:t>PRACTICAL BARRIERS e.g.</a:t>
            </a:r>
          </a:p>
          <a:p>
            <a:pPr marL="342900" indent="-342900">
              <a:buClr>
                <a:schemeClr val="bg1"/>
              </a:buClr>
              <a:buFont typeface="Arial" panose="020B0604020202020204" pitchFamily="34" charset="0"/>
              <a:buChar char="•"/>
            </a:pPr>
            <a:r>
              <a:rPr lang="en-GB" sz="2000" noProof="0" dirty="0">
                <a:solidFill>
                  <a:schemeClr val="bg1"/>
                </a:solidFill>
              </a:rPr>
              <a:t>Finance, safe housing, or concerns about child custody.</a:t>
            </a:r>
          </a:p>
          <a:p>
            <a:pPr marL="342900" indent="-342900">
              <a:buClr>
                <a:schemeClr val="bg1"/>
              </a:buClr>
              <a:buFont typeface="Arial" panose="020B0604020202020204" pitchFamily="34" charset="0"/>
              <a:buChar char="•"/>
            </a:pPr>
            <a:r>
              <a:rPr lang="en-GB" sz="2000" noProof="0" dirty="0">
                <a:solidFill>
                  <a:schemeClr val="bg1"/>
                </a:solidFill>
              </a:rPr>
              <a:t>Health issues or being a dependent (being a child or having a disability).</a:t>
            </a:r>
          </a:p>
        </p:txBody>
      </p:sp>
      <p:sp>
        <p:nvSpPr>
          <p:cNvPr id="14" name="TextBox 13">
            <a:extLst>
              <a:ext uri="{FF2B5EF4-FFF2-40B4-BE49-F238E27FC236}">
                <a16:creationId xmlns:a16="http://schemas.microsoft.com/office/drawing/2014/main" id="{9948B400-1A63-50C3-7B49-7732FBEAF66E}"/>
              </a:ext>
            </a:extLst>
          </p:cNvPr>
          <p:cNvSpPr txBox="1"/>
          <p:nvPr/>
        </p:nvSpPr>
        <p:spPr>
          <a:xfrm>
            <a:off x="0" y="5219248"/>
            <a:ext cx="6766560" cy="1510693"/>
          </a:xfrm>
          <a:prstGeom prst="rect">
            <a:avLst/>
          </a:prstGeom>
          <a:noFill/>
        </p:spPr>
        <p:txBody>
          <a:bodyPr wrap="square" lIns="360000" rtlCol="0" anchor="ctr">
            <a:noAutofit/>
          </a:bodyPr>
          <a:lstStyle/>
          <a:p>
            <a:pPr>
              <a:buClr>
                <a:srgbClr val="7030A0"/>
              </a:buClr>
            </a:pPr>
            <a:r>
              <a:rPr lang="en-GB" sz="2000" b="1" noProof="0" dirty="0">
                <a:solidFill>
                  <a:srgbClr val="FF0000"/>
                </a:solidFill>
              </a:rPr>
              <a:t>!! INCREASED RISK OF HARM !!</a:t>
            </a:r>
          </a:p>
          <a:p>
            <a:pPr>
              <a:buClr>
                <a:srgbClr val="7030A0"/>
              </a:buClr>
            </a:pPr>
            <a:r>
              <a:rPr lang="en-GB" sz="2000" b="1" noProof="0" dirty="0">
                <a:solidFill>
                  <a:srgbClr val="FF0000"/>
                </a:solidFill>
              </a:rPr>
              <a:t>One of the riskiest times for the victim is at the point of leaving the relationship and/or home.</a:t>
            </a:r>
          </a:p>
        </p:txBody>
      </p:sp>
      <p:sp>
        <p:nvSpPr>
          <p:cNvPr id="17" name="TextBox 16">
            <a:extLst>
              <a:ext uri="{FF2B5EF4-FFF2-40B4-BE49-F238E27FC236}">
                <a16:creationId xmlns:a16="http://schemas.microsoft.com/office/drawing/2014/main" id="{75B3006B-C220-5B92-E1FE-52A98710ACA0}"/>
              </a:ext>
            </a:extLst>
          </p:cNvPr>
          <p:cNvSpPr txBox="1"/>
          <p:nvPr/>
        </p:nvSpPr>
        <p:spPr>
          <a:xfrm>
            <a:off x="0" y="895542"/>
            <a:ext cx="6766560" cy="1499829"/>
          </a:xfrm>
          <a:prstGeom prst="rect">
            <a:avLst/>
          </a:prstGeom>
          <a:noFill/>
        </p:spPr>
        <p:txBody>
          <a:bodyPr wrap="square" lIns="360000" rtlCol="0" anchor="ctr">
            <a:noAutofit/>
          </a:bodyPr>
          <a:lstStyle/>
          <a:p>
            <a:r>
              <a:rPr lang="en-GB" sz="2000" noProof="0" dirty="0">
                <a:solidFill>
                  <a:schemeClr val="bg1"/>
                </a:solidFill>
              </a:rPr>
              <a:t>EMOTIONAL BARRIERS e.g.</a:t>
            </a:r>
          </a:p>
          <a:p>
            <a:pPr marL="285750" indent="-285750">
              <a:buFont typeface="Arial" panose="020B0604020202020204" pitchFamily="34" charset="0"/>
              <a:buChar char="•"/>
            </a:pPr>
            <a:r>
              <a:rPr lang="en-GB" sz="2000" noProof="0" dirty="0">
                <a:solidFill>
                  <a:schemeClr val="bg1"/>
                </a:solidFill>
              </a:rPr>
              <a:t>Low self-esteem, shame, or trauma bonding.</a:t>
            </a:r>
          </a:p>
          <a:p>
            <a:pPr marL="285750" indent="-285750">
              <a:buFont typeface="Arial" panose="020B0604020202020204" pitchFamily="34" charset="0"/>
              <a:buChar char="•"/>
            </a:pPr>
            <a:r>
              <a:rPr lang="en-GB" sz="2000" noProof="0" dirty="0">
                <a:solidFill>
                  <a:schemeClr val="bg1"/>
                </a:solidFill>
              </a:rPr>
              <a:t>Self-doubt, love for abuser, hope for change, or fear of threats.</a:t>
            </a:r>
          </a:p>
          <a:p>
            <a:endParaRPr lang="en-GB" sz="2000" noProof="0" dirty="0">
              <a:solidFill>
                <a:schemeClr val="bg1"/>
              </a:solidFill>
            </a:endParaRPr>
          </a:p>
        </p:txBody>
      </p:sp>
    </p:spTree>
    <p:extLst>
      <p:ext uri="{BB962C8B-B14F-4D97-AF65-F5344CB8AC3E}">
        <p14:creationId xmlns:p14="http://schemas.microsoft.com/office/powerpoint/2010/main" val="205720055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1D42C-A59C-EE20-380D-934EFD191C5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0BB46B4-ABC8-64B6-26A5-637404940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4825"/>
          </a:xfrm>
          <a:prstGeom prst="rect">
            <a:avLst/>
          </a:prstGeom>
        </p:spPr>
      </p:pic>
      <p:sp>
        <p:nvSpPr>
          <p:cNvPr id="155" name="Rectangle">
            <a:extLst>
              <a:ext uri="{FF2B5EF4-FFF2-40B4-BE49-F238E27FC236}">
                <a16:creationId xmlns:a16="http://schemas.microsoft.com/office/drawing/2014/main" id="{A0DA0421-DFD2-90F9-BE94-AD2BB77D3E2A}"/>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F628F3D1-BA8C-4A8E-3E0A-C670BA2D6259}"/>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A5C415C9-4D83-4C77-FE20-0E90C7D97C7A}"/>
              </a:ext>
            </a:extLst>
          </p:cNvPr>
          <p:cNvSpPr txBox="1"/>
          <p:nvPr/>
        </p:nvSpPr>
        <p:spPr>
          <a:xfrm>
            <a:off x="75018" y="337030"/>
            <a:ext cx="4294189"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dirty="0"/>
              <a:t>Introduction to Part 5: D</a:t>
            </a:r>
            <a:r>
              <a:rPr lang="en-GB" sz="1650" noProof="0" dirty="0" err="1"/>
              <a:t>omestic</a:t>
            </a:r>
            <a:r>
              <a:rPr lang="en-GB" sz="1650" noProof="0" dirty="0"/>
              <a:t> abuse scenarios</a:t>
            </a:r>
          </a:p>
        </p:txBody>
      </p:sp>
      <p:sp>
        <p:nvSpPr>
          <p:cNvPr id="6" name="TextBox 5">
            <a:extLst>
              <a:ext uri="{FF2B5EF4-FFF2-40B4-BE49-F238E27FC236}">
                <a16:creationId xmlns:a16="http://schemas.microsoft.com/office/drawing/2014/main" id="{38B48385-FA18-7D21-6AD4-26BE50C0583A}"/>
              </a:ext>
            </a:extLst>
          </p:cNvPr>
          <p:cNvSpPr txBox="1"/>
          <p:nvPr/>
        </p:nvSpPr>
        <p:spPr>
          <a:xfrm>
            <a:off x="3081187" y="2350249"/>
            <a:ext cx="6524625" cy="2157502"/>
          </a:xfrm>
          <a:prstGeom prst="rect">
            <a:avLst/>
          </a:prstGeom>
          <a:solidFill>
            <a:schemeClr val="bg1"/>
          </a:solidFill>
        </p:spPr>
        <p:txBody>
          <a:bodyPr wrap="square" rIns="180000" rtlCol="0" anchor="ctr">
            <a:noAutofit/>
          </a:bodyPr>
          <a:lstStyle/>
          <a:p>
            <a:pPr lvl="1"/>
            <a:r>
              <a:rPr lang="en-GB" noProof="0" dirty="0"/>
              <a:t>These scenarios have been developed to provide a taste of the kind of safeguarding situations you might encounter in your role within a parish setting.</a:t>
            </a:r>
          </a:p>
        </p:txBody>
      </p:sp>
    </p:spTree>
    <p:extLst>
      <p:ext uri="{BB962C8B-B14F-4D97-AF65-F5344CB8AC3E}">
        <p14:creationId xmlns:p14="http://schemas.microsoft.com/office/powerpoint/2010/main" val="165498287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99F7E-A751-8B81-78B4-AA7A6B173635}"/>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AD5153F2-0D87-7913-CCEB-54C5B0D113A1}"/>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EFFEC416-8652-039B-5150-DC259EEEFECD}"/>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ED7D0BEE-07D5-D22A-EC06-963266174239}"/>
              </a:ext>
            </a:extLst>
          </p:cNvPr>
          <p:cNvSpPr txBox="1"/>
          <p:nvPr/>
        </p:nvSpPr>
        <p:spPr>
          <a:xfrm>
            <a:off x="75018" y="337030"/>
            <a:ext cx="2821285"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Scenario 1 – David’s story	</a:t>
            </a:r>
          </a:p>
        </p:txBody>
      </p:sp>
      <p:pic>
        <p:nvPicPr>
          <p:cNvPr id="9" name="Picture 8">
            <a:extLst>
              <a:ext uri="{FF2B5EF4-FFF2-40B4-BE49-F238E27FC236}">
                <a16:creationId xmlns:a16="http://schemas.microsoft.com/office/drawing/2014/main" id="{8FBAEDDE-B4EB-34A9-012B-F6566D45C1EE}"/>
              </a:ext>
            </a:extLst>
          </p:cNvPr>
          <p:cNvPicPr>
            <a:picLocks noChangeAspect="1"/>
          </p:cNvPicPr>
          <p:nvPr/>
        </p:nvPicPr>
        <p:blipFill>
          <a:blip r:embed="rId4">
            <a:extLst>
              <a:ext uri="{28A0092B-C50C-407E-A947-70E740481C1C}">
                <a14:useLocalDpi xmlns:a14="http://schemas.microsoft.com/office/drawing/2010/main" val="0"/>
              </a:ext>
            </a:extLst>
          </a:blip>
          <a:srcRect t="-53" b="29041"/>
          <a:stretch>
            <a:fillRect/>
          </a:stretch>
        </p:blipFill>
        <p:spPr>
          <a:xfrm>
            <a:off x="1" y="714064"/>
            <a:ext cx="4866861" cy="2764814"/>
          </a:xfrm>
          <a:prstGeom prst="rect">
            <a:avLst/>
          </a:prstGeom>
        </p:spPr>
      </p:pic>
      <p:sp>
        <p:nvSpPr>
          <p:cNvPr id="6" name="TextBox 5">
            <a:extLst>
              <a:ext uri="{FF2B5EF4-FFF2-40B4-BE49-F238E27FC236}">
                <a16:creationId xmlns:a16="http://schemas.microsoft.com/office/drawing/2014/main" id="{CF0D2C92-04BE-F292-1989-66C81F14058A}"/>
              </a:ext>
            </a:extLst>
          </p:cNvPr>
          <p:cNvSpPr txBox="1"/>
          <p:nvPr/>
        </p:nvSpPr>
        <p:spPr>
          <a:xfrm>
            <a:off x="5059083" y="714064"/>
            <a:ext cx="6787924" cy="2764814"/>
          </a:xfrm>
          <a:prstGeom prst="rect">
            <a:avLst/>
          </a:prstGeom>
          <a:solidFill>
            <a:schemeClr val="bg1">
              <a:alpha val="80000"/>
            </a:schemeClr>
          </a:solidFill>
        </p:spPr>
        <p:txBody>
          <a:bodyPr wrap="square" rtlCol="0">
            <a:noAutofit/>
          </a:bodyPr>
          <a:lstStyle/>
          <a:p>
            <a:endParaRPr lang="en-GB" noProof="0" dirty="0"/>
          </a:p>
          <a:p>
            <a:r>
              <a:rPr lang="en-GB" noProof="0" dirty="0"/>
              <a:t>David, 34, had recently begun attending church. Once sociable, he now avoids events and often seems anxious when checking his phone. He mentions that his partner doesn’t like him staying long after the service or talking to female members of the congregation, and once joked that he has to “get permission” before making any plans. One day, you notice bruises and scratches on his arm, but David brushes it off, saying he’d tripped. He often seems tense when his partner calls, quickly stepping outside to answer.</a:t>
            </a:r>
          </a:p>
        </p:txBody>
      </p:sp>
      <p:sp>
        <p:nvSpPr>
          <p:cNvPr id="19" name="TextBox 18">
            <a:extLst>
              <a:ext uri="{FF2B5EF4-FFF2-40B4-BE49-F238E27FC236}">
                <a16:creationId xmlns:a16="http://schemas.microsoft.com/office/drawing/2014/main" id="{FFD990BB-4421-3C7B-554B-85DBAA3C2F22}"/>
              </a:ext>
            </a:extLst>
          </p:cNvPr>
          <p:cNvSpPr txBox="1"/>
          <p:nvPr/>
        </p:nvSpPr>
        <p:spPr>
          <a:xfrm>
            <a:off x="2433430" y="4205230"/>
            <a:ext cx="7324725" cy="499731"/>
          </a:xfrm>
          <a:prstGeom prst="rect">
            <a:avLst/>
          </a:prstGeom>
          <a:solidFill>
            <a:schemeClr val="bg1">
              <a:alpha val="80000"/>
            </a:schemeClr>
          </a:solidFill>
        </p:spPr>
        <p:txBody>
          <a:bodyPr wrap="square" lIns="252000" rtlCol="0">
            <a:noAutofit/>
          </a:bodyPr>
          <a:lstStyle/>
          <a:p>
            <a:r>
              <a:rPr lang="en-GB" noProof="0" dirty="0"/>
              <a:t>Take a moment to consider the concerns you might have in this situation.</a:t>
            </a:r>
          </a:p>
        </p:txBody>
      </p:sp>
      <p:sp>
        <p:nvSpPr>
          <p:cNvPr id="3" name="TextBox 2">
            <a:extLst>
              <a:ext uri="{FF2B5EF4-FFF2-40B4-BE49-F238E27FC236}">
                <a16:creationId xmlns:a16="http://schemas.microsoft.com/office/drawing/2014/main" id="{F91A9CAA-CD62-0B43-0EBB-913D23505BBB}"/>
              </a:ext>
            </a:extLst>
          </p:cNvPr>
          <p:cNvSpPr txBox="1"/>
          <p:nvPr/>
        </p:nvSpPr>
        <p:spPr>
          <a:xfrm>
            <a:off x="3856945" y="5142783"/>
            <a:ext cx="4477693" cy="1001153"/>
          </a:xfrm>
          <a:prstGeom prst="rect">
            <a:avLst/>
          </a:prstGeom>
          <a:solidFill>
            <a:schemeClr val="bg1">
              <a:alpha val="80000"/>
            </a:schemeClr>
          </a:solidFill>
        </p:spPr>
        <p:txBody>
          <a:bodyPr wrap="square" lIns="252000" rtlCol="0" anchor="ctr">
            <a:noAutofit/>
          </a:bodyPr>
          <a:lstStyle/>
          <a:p>
            <a:r>
              <a:rPr lang="en-GB" noProof="0" dirty="0"/>
              <a:t>Think about what your next steps might be.</a:t>
            </a:r>
          </a:p>
        </p:txBody>
      </p:sp>
    </p:spTree>
    <p:extLst>
      <p:ext uri="{BB962C8B-B14F-4D97-AF65-F5344CB8AC3E}">
        <p14:creationId xmlns:p14="http://schemas.microsoft.com/office/powerpoint/2010/main" val="42189676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0F87A-ED92-7F82-ABE1-1434C444DC3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E9129BB-3652-F849-7D7E-D5F6B98BDCFB}"/>
              </a:ext>
            </a:extLst>
          </p:cNvPr>
          <p:cNvGrpSpPr/>
          <p:nvPr/>
        </p:nvGrpSpPr>
        <p:grpSpPr>
          <a:xfrm>
            <a:off x="915088" y="899865"/>
            <a:ext cx="3128867" cy="5058270"/>
            <a:chOff x="0" y="830680"/>
            <a:chExt cx="3128867" cy="5058270"/>
          </a:xfrm>
        </p:grpSpPr>
        <p:pic>
          <p:nvPicPr>
            <p:cNvPr id="5" name="Picture 4">
              <a:extLst>
                <a:ext uri="{FF2B5EF4-FFF2-40B4-BE49-F238E27FC236}">
                  <a16:creationId xmlns:a16="http://schemas.microsoft.com/office/drawing/2014/main" id="{EFDC16E3-6AE4-273F-6176-A77C9F7FB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0680"/>
              <a:ext cx="3128867" cy="2750719"/>
            </a:xfrm>
            <a:prstGeom prst="rect">
              <a:avLst/>
            </a:prstGeom>
          </p:spPr>
        </p:pic>
        <p:sp>
          <p:nvSpPr>
            <p:cNvPr id="6" name="TextBox 5">
              <a:extLst>
                <a:ext uri="{FF2B5EF4-FFF2-40B4-BE49-F238E27FC236}">
                  <a16:creationId xmlns:a16="http://schemas.microsoft.com/office/drawing/2014/main" id="{82E5CCA3-3D07-6B49-5D82-3D356A956A58}"/>
                </a:ext>
              </a:extLst>
            </p:cNvPr>
            <p:cNvSpPr txBox="1"/>
            <p:nvPr/>
          </p:nvSpPr>
          <p:spPr>
            <a:xfrm>
              <a:off x="0" y="3857625"/>
              <a:ext cx="3128867" cy="2031325"/>
            </a:xfrm>
            <a:prstGeom prst="rect">
              <a:avLst/>
            </a:prstGeom>
            <a:noFill/>
          </p:spPr>
          <p:txBody>
            <a:bodyPr wrap="square" rtlCol="0">
              <a:spAutoFit/>
            </a:bodyPr>
            <a:lstStyle/>
            <a:p>
              <a:r>
                <a:rPr lang="en-GB" noProof="0" dirty="0"/>
                <a:t>Aim: To develop a greater understanding of what domestic abuse is, who it affects, as well as its impact on individuals, children, the wider family, and the community.</a:t>
              </a:r>
            </a:p>
            <a:p>
              <a:endParaRPr lang="en-GB" noProof="0" dirty="0"/>
            </a:p>
          </p:txBody>
        </p:sp>
      </p:grpSp>
      <p:sp>
        <p:nvSpPr>
          <p:cNvPr id="10" name="TextBox 9">
            <a:extLst>
              <a:ext uri="{FF2B5EF4-FFF2-40B4-BE49-F238E27FC236}">
                <a16:creationId xmlns:a16="http://schemas.microsoft.com/office/drawing/2014/main" id="{AC3AEAD1-00E5-B01C-F8FB-D3089974BDB6}"/>
              </a:ext>
            </a:extLst>
          </p:cNvPr>
          <p:cNvSpPr txBox="1"/>
          <p:nvPr/>
        </p:nvSpPr>
        <p:spPr>
          <a:xfrm>
            <a:off x="5454233" y="899865"/>
            <a:ext cx="6238875" cy="5220370"/>
          </a:xfrm>
          <a:prstGeom prst="rect">
            <a:avLst/>
          </a:prstGeom>
          <a:noFill/>
        </p:spPr>
        <p:txBody>
          <a:bodyPr wrap="square" rtlCol="0">
            <a:noAutofit/>
          </a:bodyPr>
          <a:lstStyle/>
          <a:p>
            <a:pPr marL="342900" indent="-342900">
              <a:buFont typeface="+mj-lt"/>
              <a:buAutoNum type="arabicPeriod"/>
            </a:pPr>
            <a:endParaRPr lang="en-GB" dirty="0"/>
          </a:p>
          <a:p>
            <a:pPr marL="342900" indent="-342900">
              <a:buFont typeface="+mj-lt"/>
              <a:buAutoNum type="arabicPeriod"/>
            </a:pPr>
            <a:r>
              <a:rPr lang="en-GB" dirty="0"/>
              <a:t>Define domestic abuse and understand the range of situations that are included in its scope;</a:t>
            </a:r>
          </a:p>
          <a:p>
            <a:pPr marL="342900" indent="-342900">
              <a:buFont typeface="+mj-lt"/>
              <a:buAutoNum type="arabicPeriod"/>
            </a:pPr>
            <a:endParaRPr lang="en-GB" dirty="0"/>
          </a:p>
          <a:p>
            <a:pPr marL="342900" indent="-342900">
              <a:buFont typeface="+mj-lt"/>
              <a:buAutoNum type="arabicPeriod"/>
            </a:pPr>
            <a:r>
              <a:rPr lang="en-GB" dirty="0"/>
              <a:t>Recognise the scale of domestic abuse, who is affected and why it occurs;</a:t>
            </a:r>
          </a:p>
          <a:p>
            <a:pPr marL="342900" indent="-342900">
              <a:buFont typeface="+mj-lt"/>
              <a:buAutoNum type="arabicPeriod"/>
            </a:pPr>
            <a:endParaRPr lang="en-GB" dirty="0"/>
          </a:p>
          <a:p>
            <a:pPr marL="342900" indent="-342900">
              <a:buFont typeface="+mj-lt"/>
              <a:buAutoNum type="arabicPeriod"/>
            </a:pPr>
            <a:r>
              <a:rPr lang="en-GB" dirty="0"/>
              <a:t>Recognise the signs and patterns of domestic abuse, and why removing themselves from abusive relationships is difficult for victims/survivors;</a:t>
            </a:r>
          </a:p>
          <a:p>
            <a:pPr marL="342900" indent="-342900">
              <a:buFont typeface="+mj-lt"/>
              <a:buAutoNum type="arabicPeriod"/>
            </a:pPr>
            <a:endParaRPr lang="en-GB" dirty="0"/>
          </a:p>
          <a:p>
            <a:pPr marL="342900" indent="-342900">
              <a:buFont typeface="+mj-lt"/>
              <a:buAutoNum type="arabicPeriod"/>
            </a:pPr>
            <a:r>
              <a:rPr lang="en-GB" dirty="0"/>
              <a:t>Identify the unique challenges present in Christian communities in engaging with domestic abuse;</a:t>
            </a:r>
          </a:p>
          <a:p>
            <a:pPr marL="342900" indent="-342900">
              <a:buFont typeface="+mj-lt"/>
              <a:buAutoNum type="arabicPeriod"/>
            </a:pPr>
            <a:endParaRPr lang="en-GB" dirty="0"/>
          </a:p>
          <a:p>
            <a:pPr marL="342900" indent="-342900">
              <a:buFont typeface="+mj-lt"/>
              <a:buAutoNum type="arabicPeriod"/>
            </a:pPr>
            <a:r>
              <a:rPr lang="en-GB" dirty="0"/>
              <a:t>Apply a clear process in response to concerns about domestic abuse;</a:t>
            </a:r>
          </a:p>
          <a:p>
            <a:pPr marL="342900" indent="-342900">
              <a:buFont typeface="+mj-lt"/>
              <a:buAutoNum type="arabicPeriod"/>
            </a:pPr>
            <a:endParaRPr lang="en-GB" dirty="0"/>
          </a:p>
          <a:p>
            <a:pPr marL="342900" indent="-342900">
              <a:buFont typeface="+mj-lt"/>
              <a:buAutoNum type="arabicPeriod"/>
            </a:pPr>
            <a:r>
              <a:rPr lang="en-GB" dirty="0"/>
              <a:t>Identify some steps Christian communities can take to respond effectively to domestic abuse.</a:t>
            </a:r>
          </a:p>
          <a:p>
            <a:pPr marL="342900" indent="-342900">
              <a:buFont typeface="+mj-lt"/>
              <a:buAutoNum type="arabicPeriod"/>
            </a:pPr>
            <a:endParaRPr lang="en-GB" dirty="0"/>
          </a:p>
          <a:p>
            <a:pPr marL="342900" indent="-342900">
              <a:buFont typeface="+mj-lt"/>
              <a:buAutoNum type="arabicPeriod"/>
            </a:pPr>
            <a:endParaRPr lang="en-GB" dirty="0"/>
          </a:p>
          <a:p>
            <a:pPr marL="342900" indent="-342900">
              <a:buFont typeface="+mj-lt"/>
              <a:buAutoNum type="arabicPeriod"/>
            </a:pPr>
            <a:endParaRPr lang="en-GB" noProof="0" dirty="0"/>
          </a:p>
        </p:txBody>
      </p:sp>
      <p:sp>
        <p:nvSpPr>
          <p:cNvPr id="155" name="Rectangle">
            <a:extLst>
              <a:ext uri="{FF2B5EF4-FFF2-40B4-BE49-F238E27FC236}">
                <a16:creationId xmlns:a16="http://schemas.microsoft.com/office/drawing/2014/main" id="{26533E37-F708-5322-7C53-47142DAE71E2}"/>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sp>
        <p:nvSpPr>
          <p:cNvPr id="16" name="Aims and Outcomes">
            <a:extLst>
              <a:ext uri="{FF2B5EF4-FFF2-40B4-BE49-F238E27FC236}">
                <a16:creationId xmlns:a16="http://schemas.microsoft.com/office/drawing/2014/main" id="{CFE53140-DDB9-EF16-9645-B26155D7679F}"/>
              </a:ext>
            </a:extLst>
          </p:cNvPr>
          <p:cNvSpPr txBox="1"/>
          <p:nvPr/>
        </p:nvSpPr>
        <p:spPr>
          <a:xfrm>
            <a:off x="75018" y="337030"/>
            <a:ext cx="2404504"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Course aims and outcomes</a:t>
            </a:r>
          </a:p>
        </p:txBody>
      </p:sp>
      <p:pic>
        <p:nvPicPr>
          <p:cNvPr id="158" name="logo.jpg" descr="logo.jpg">
            <a:extLst>
              <a:ext uri="{FF2B5EF4-FFF2-40B4-BE49-F238E27FC236}">
                <a16:creationId xmlns:a16="http://schemas.microsoft.com/office/drawing/2014/main" id="{83CBEA38-821E-B519-B79E-18F000F4D633}"/>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Tree>
    <p:extLst>
      <p:ext uri="{BB962C8B-B14F-4D97-AF65-F5344CB8AC3E}">
        <p14:creationId xmlns:p14="http://schemas.microsoft.com/office/powerpoint/2010/main" val="425981536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575B8-6F92-999E-35A6-8E5694E66228}"/>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15C7B872-6388-C465-BDB6-5D49AF2E5497}"/>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4CA680E7-261B-65CB-4FF6-F92AE306A34F}"/>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3F8342C7-58DC-9063-440A-DF71C5CA6A95}"/>
              </a:ext>
            </a:extLst>
          </p:cNvPr>
          <p:cNvSpPr txBox="1"/>
          <p:nvPr/>
        </p:nvSpPr>
        <p:spPr>
          <a:xfrm>
            <a:off x="75018" y="337030"/>
            <a:ext cx="4667945"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(Church Leadership) Scenario 2 – Maria’s story 	</a:t>
            </a:r>
          </a:p>
        </p:txBody>
      </p:sp>
      <p:pic>
        <p:nvPicPr>
          <p:cNvPr id="9" name="Picture 8">
            <a:extLst>
              <a:ext uri="{FF2B5EF4-FFF2-40B4-BE49-F238E27FC236}">
                <a16:creationId xmlns:a16="http://schemas.microsoft.com/office/drawing/2014/main" id="{050D5A12-C94C-64ED-6ACA-51CD0C8F7409}"/>
              </a:ext>
            </a:extLst>
          </p:cNvPr>
          <p:cNvPicPr>
            <a:picLocks noChangeAspect="1"/>
          </p:cNvPicPr>
          <p:nvPr/>
        </p:nvPicPr>
        <p:blipFill>
          <a:blip r:embed="rId4">
            <a:extLst>
              <a:ext uri="{28A0092B-C50C-407E-A947-70E740481C1C}">
                <a14:useLocalDpi xmlns:a14="http://schemas.microsoft.com/office/drawing/2010/main" val="0"/>
              </a:ext>
            </a:extLst>
          </a:blip>
          <a:srcRect t="106" b="-2128"/>
          <a:stretch>
            <a:fillRect/>
          </a:stretch>
        </p:blipFill>
        <p:spPr>
          <a:xfrm>
            <a:off x="1" y="714063"/>
            <a:ext cx="4866862" cy="3972178"/>
          </a:xfrm>
          <a:prstGeom prst="rect">
            <a:avLst/>
          </a:prstGeom>
        </p:spPr>
      </p:pic>
      <p:sp>
        <p:nvSpPr>
          <p:cNvPr id="6" name="TextBox 5">
            <a:extLst>
              <a:ext uri="{FF2B5EF4-FFF2-40B4-BE49-F238E27FC236}">
                <a16:creationId xmlns:a16="http://schemas.microsoft.com/office/drawing/2014/main" id="{FFD2CF02-6E06-50BE-A5F8-3EF88B1D26CD}"/>
              </a:ext>
            </a:extLst>
          </p:cNvPr>
          <p:cNvSpPr txBox="1"/>
          <p:nvPr/>
        </p:nvSpPr>
        <p:spPr>
          <a:xfrm>
            <a:off x="5004080" y="795975"/>
            <a:ext cx="7013749" cy="3705687"/>
          </a:xfrm>
          <a:prstGeom prst="rect">
            <a:avLst/>
          </a:prstGeom>
          <a:solidFill>
            <a:schemeClr val="bg1">
              <a:alpha val="80000"/>
            </a:schemeClr>
          </a:solidFill>
        </p:spPr>
        <p:txBody>
          <a:bodyPr wrap="square" rtlCol="0">
            <a:noAutofit/>
          </a:bodyPr>
          <a:lstStyle/>
          <a:p>
            <a:endParaRPr lang="en-GB" noProof="0" dirty="0"/>
          </a:p>
          <a:p>
            <a:r>
              <a:rPr lang="en-GB" noProof="0" dirty="0"/>
              <a:t>Your vicar, Tom, is well-respected in his community—charismatic, devoted, and always present for his congregation. But his wife, Maria, has become increasingly withdrawn. She rarely attends services anymore and often appears flustered when others try to speak with her. Friends have noticed that she never makes decisions without checking with Tom first and seems nervous when he is nearby. A neighbour mentions they often overhear raised voices through the walls—Tom speaking sharply, and Maria apologising repeatedly. Whenever you’ve asked how she’s doing, Maria offers a tight smile and says, “I’m so blessed,” before quickly changing the subject.</a:t>
            </a:r>
          </a:p>
        </p:txBody>
      </p:sp>
      <p:sp>
        <p:nvSpPr>
          <p:cNvPr id="19" name="TextBox 18">
            <a:extLst>
              <a:ext uri="{FF2B5EF4-FFF2-40B4-BE49-F238E27FC236}">
                <a16:creationId xmlns:a16="http://schemas.microsoft.com/office/drawing/2014/main" id="{2661FA47-9508-F22B-5731-D0B57A550916}"/>
              </a:ext>
            </a:extLst>
          </p:cNvPr>
          <p:cNvSpPr txBox="1"/>
          <p:nvPr/>
        </p:nvSpPr>
        <p:spPr>
          <a:xfrm>
            <a:off x="2433432" y="5108465"/>
            <a:ext cx="7324725" cy="304127"/>
          </a:xfrm>
          <a:prstGeom prst="rect">
            <a:avLst/>
          </a:prstGeom>
          <a:solidFill>
            <a:schemeClr val="bg1">
              <a:alpha val="80000"/>
            </a:schemeClr>
          </a:solidFill>
        </p:spPr>
        <p:txBody>
          <a:bodyPr wrap="square" lIns="252000" rtlCol="0" anchor="ctr">
            <a:noAutofit/>
          </a:bodyPr>
          <a:lstStyle/>
          <a:p>
            <a:r>
              <a:rPr lang="en-GB" noProof="0" dirty="0"/>
              <a:t>Take a moment to consider the concerns you might have in this situation.</a:t>
            </a:r>
          </a:p>
        </p:txBody>
      </p:sp>
      <p:sp>
        <p:nvSpPr>
          <p:cNvPr id="3" name="TextBox 2">
            <a:extLst>
              <a:ext uri="{FF2B5EF4-FFF2-40B4-BE49-F238E27FC236}">
                <a16:creationId xmlns:a16="http://schemas.microsoft.com/office/drawing/2014/main" id="{06F5764D-7581-65B5-0588-AE67E7F0AA5E}"/>
              </a:ext>
            </a:extLst>
          </p:cNvPr>
          <p:cNvSpPr txBox="1"/>
          <p:nvPr/>
        </p:nvSpPr>
        <p:spPr>
          <a:xfrm>
            <a:off x="3902164" y="5636695"/>
            <a:ext cx="4387257" cy="765400"/>
          </a:xfrm>
          <a:prstGeom prst="rect">
            <a:avLst/>
          </a:prstGeom>
          <a:solidFill>
            <a:schemeClr val="bg1">
              <a:alpha val="80000"/>
            </a:schemeClr>
          </a:solidFill>
        </p:spPr>
        <p:txBody>
          <a:bodyPr wrap="square" lIns="252000" rtlCol="0" anchor="ctr">
            <a:noAutofit/>
          </a:bodyPr>
          <a:lstStyle/>
          <a:p>
            <a:r>
              <a:rPr lang="en-GB" noProof="0" dirty="0"/>
              <a:t>Think about what your next steps might be.</a:t>
            </a:r>
          </a:p>
        </p:txBody>
      </p:sp>
    </p:spTree>
    <p:extLst>
      <p:ext uri="{BB962C8B-B14F-4D97-AF65-F5344CB8AC3E}">
        <p14:creationId xmlns:p14="http://schemas.microsoft.com/office/powerpoint/2010/main" val="18364472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7890D-0F80-455E-FAE2-DB0380B6F852}"/>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3677005C-A28E-794C-A300-23E2FBA0B137}"/>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00711563-30CA-C980-9D23-538A73F79AC2}"/>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5CF0FDE8-55ED-5B42-19AC-438087AA6844}"/>
              </a:ext>
            </a:extLst>
          </p:cNvPr>
          <p:cNvSpPr txBox="1"/>
          <p:nvPr/>
        </p:nvSpPr>
        <p:spPr>
          <a:xfrm>
            <a:off x="75018" y="337030"/>
            <a:ext cx="4667945"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(Church Leadership) Scenario 3 – Marks’s story 	</a:t>
            </a:r>
          </a:p>
        </p:txBody>
      </p:sp>
      <p:pic>
        <p:nvPicPr>
          <p:cNvPr id="9" name="Picture 8">
            <a:extLst>
              <a:ext uri="{FF2B5EF4-FFF2-40B4-BE49-F238E27FC236}">
                <a16:creationId xmlns:a16="http://schemas.microsoft.com/office/drawing/2014/main" id="{40A3C0ED-3C18-E635-1507-41D81833BDC3}"/>
              </a:ext>
            </a:extLst>
          </p:cNvPr>
          <p:cNvPicPr>
            <a:picLocks noChangeAspect="1"/>
          </p:cNvPicPr>
          <p:nvPr/>
        </p:nvPicPr>
        <p:blipFill>
          <a:blip r:embed="rId4">
            <a:extLst>
              <a:ext uri="{28A0092B-C50C-407E-A947-70E740481C1C}">
                <a14:useLocalDpi xmlns:a14="http://schemas.microsoft.com/office/drawing/2010/main" val="0"/>
              </a:ext>
            </a:extLst>
          </a:blip>
          <a:srcRect l="990" r="990"/>
          <a:stretch/>
        </p:blipFill>
        <p:spPr>
          <a:xfrm>
            <a:off x="1" y="714063"/>
            <a:ext cx="4866862" cy="3972178"/>
          </a:xfrm>
          <a:prstGeom prst="rect">
            <a:avLst/>
          </a:prstGeom>
        </p:spPr>
      </p:pic>
      <p:sp>
        <p:nvSpPr>
          <p:cNvPr id="6" name="TextBox 5">
            <a:extLst>
              <a:ext uri="{FF2B5EF4-FFF2-40B4-BE49-F238E27FC236}">
                <a16:creationId xmlns:a16="http://schemas.microsoft.com/office/drawing/2014/main" id="{FECABD96-B66C-4AB5-8EBC-EDF31D4A4867}"/>
              </a:ext>
            </a:extLst>
          </p:cNvPr>
          <p:cNvSpPr txBox="1"/>
          <p:nvPr/>
        </p:nvSpPr>
        <p:spPr>
          <a:xfrm>
            <a:off x="4983982" y="884982"/>
            <a:ext cx="6953460" cy="3630340"/>
          </a:xfrm>
          <a:prstGeom prst="rect">
            <a:avLst/>
          </a:prstGeom>
          <a:solidFill>
            <a:schemeClr val="bg1">
              <a:alpha val="80000"/>
            </a:schemeClr>
          </a:solidFill>
        </p:spPr>
        <p:txBody>
          <a:bodyPr wrap="square" rtlCol="0">
            <a:noAutofit/>
          </a:bodyPr>
          <a:lstStyle/>
          <a:p>
            <a:endParaRPr lang="en-GB" noProof="0" dirty="0"/>
          </a:p>
          <a:p>
            <a:r>
              <a:rPr lang="en-GB" noProof="0" dirty="0"/>
              <a:t>Mark and Linda had long been a steady presence on the church’s hospitality team—warm and reliable. However, recently, Mark had begun forgetting small tasks, misplacing supplies, or repeating the same questions during meetings. At first, Linda gently corrected him, but over time, her tone grew sharper. “We’ve already gone over this, Mark,” she snapped during a team meeting, her voice tight with frustration. She started doing things herself rather than let him help, often rolling her eyes in front of others and telling others how ‘useless’ he is. Some team members noticed Mark becoming quieter, even confused.</a:t>
            </a:r>
          </a:p>
        </p:txBody>
      </p:sp>
      <p:sp>
        <p:nvSpPr>
          <p:cNvPr id="19" name="TextBox 18">
            <a:extLst>
              <a:ext uri="{FF2B5EF4-FFF2-40B4-BE49-F238E27FC236}">
                <a16:creationId xmlns:a16="http://schemas.microsoft.com/office/drawing/2014/main" id="{2976F75D-2807-B916-8ED4-80C282D48371}"/>
              </a:ext>
            </a:extLst>
          </p:cNvPr>
          <p:cNvSpPr txBox="1"/>
          <p:nvPr/>
        </p:nvSpPr>
        <p:spPr>
          <a:xfrm>
            <a:off x="2433432" y="5108465"/>
            <a:ext cx="7324725" cy="304127"/>
          </a:xfrm>
          <a:prstGeom prst="rect">
            <a:avLst/>
          </a:prstGeom>
          <a:solidFill>
            <a:schemeClr val="bg1">
              <a:alpha val="80000"/>
            </a:schemeClr>
          </a:solidFill>
        </p:spPr>
        <p:txBody>
          <a:bodyPr wrap="square" lIns="252000" rtlCol="0" anchor="ctr">
            <a:noAutofit/>
          </a:bodyPr>
          <a:lstStyle/>
          <a:p>
            <a:r>
              <a:rPr lang="en-GB" noProof="0" dirty="0"/>
              <a:t>Take a moment to consider the concerns you might have in this situation.</a:t>
            </a:r>
          </a:p>
        </p:txBody>
      </p:sp>
      <p:sp>
        <p:nvSpPr>
          <p:cNvPr id="3" name="TextBox 2">
            <a:extLst>
              <a:ext uri="{FF2B5EF4-FFF2-40B4-BE49-F238E27FC236}">
                <a16:creationId xmlns:a16="http://schemas.microsoft.com/office/drawing/2014/main" id="{159F855F-7E2E-7B94-75D0-EBB3A777C32F}"/>
              </a:ext>
            </a:extLst>
          </p:cNvPr>
          <p:cNvSpPr txBox="1"/>
          <p:nvPr/>
        </p:nvSpPr>
        <p:spPr>
          <a:xfrm>
            <a:off x="3830869" y="5834816"/>
            <a:ext cx="4529847" cy="389603"/>
          </a:xfrm>
          <a:prstGeom prst="rect">
            <a:avLst/>
          </a:prstGeom>
          <a:solidFill>
            <a:schemeClr val="bg1">
              <a:alpha val="80000"/>
            </a:schemeClr>
          </a:solidFill>
        </p:spPr>
        <p:txBody>
          <a:bodyPr wrap="square" lIns="252000" rtlCol="0" anchor="ctr">
            <a:noAutofit/>
          </a:bodyPr>
          <a:lstStyle/>
          <a:p>
            <a:r>
              <a:rPr lang="en-GB" noProof="0" dirty="0"/>
              <a:t>Think about what your next steps might be.</a:t>
            </a:r>
          </a:p>
        </p:txBody>
      </p:sp>
    </p:spTree>
    <p:extLst>
      <p:ext uri="{BB962C8B-B14F-4D97-AF65-F5344CB8AC3E}">
        <p14:creationId xmlns:p14="http://schemas.microsoft.com/office/powerpoint/2010/main" val="40532075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227CA-F4F2-CAF9-B70C-04044ECFE968}"/>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F353CBE6-CBB2-6E30-D755-C2BE5D2D81E9}"/>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CBB3E4EA-574C-5135-406E-84558F272233}"/>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AEAF2793-5DAC-DD5C-15E1-8AA147B146E8}"/>
              </a:ext>
            </a:extLst>
          </p:cNvPr>
          <p:cNvSpPr txBox="1"/>
          <p:nvPr/>
        </p:nvSpPr>
        <p:spPr>
          <a:xfrm>
            <a:off x="75018" y="337030"/>
            <a:ext cx="4667945"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(Community) Scenario 4 – Margaret’s story 	</a:t>
            </a:r>
          </a:p>
        </p:txBody>
      </p:sp>
      <p:pic>
        <p:nvPicPr>
          <p:cNvPr id="9" name="Picture 8">
            <a:extLst>
              <a:ext uri="{FF2B5EF4-FFF2-40B4-BE49-F238E27FC236}">
                <a16:creationId xmlns:a16="http://schemas.microsoft.com/office/drawing/2014/main" id="{9982175C-D915-4EB9-9F44-9A6CB5119E25}"/>
              </a:ext>
            </a:extLst>
          </p:cNvPr>
          <p:cNvPicPr>
            <a:picLocks noChangeAspect="1"/>
          </p:cNvPicPr>
          <p:nvPr/>
        </p:nvPicPr>
        <p:blipFill>
          <a:blip r:embed="rId4">
            <a:extLst>
              <a:ext uri="{28A0092B-C50C-407E-A947-70E740481C1C}">
                <a14:useLocalDpi xmlns:a14="http://schemas.microsoft.com/office/drawing/2010/main" val="0"/>
              </a:ext>
            </a:extLst>
          </a:blip>
          <a:srcRect l="990" r="990"/>
          <a:stretch/>
        </p:blipFill>
        <p:spPr>
          <a:xfrm>
            <a:off x="1" y="714063"/>
            <a:ext cx="4866862" cy="3972178"/>
          </a:xfrm>
          <a:prstGeom prst="rect">
            <a:avLst/>
          </a:prstGeom>
        </p:spPr>
      </p:pic>
      <p:sp>
        <p:nvSpPr>
          <p:cNvPr id="6" name="TextBox 5">
            <a:extLst>
              <a:ext uri="{FF2B5EF4-FFF2-40B4-BE49-F238E27FC236}">
                <a16:creationId xmlns:a16="http://schemas.microsoft.com/office/drawing/2014/main" id="{062B645E-3F54-84D1-66DE-3DA125EDD68C}"/>
              </a:ext>
            </a:extLst>
          </p:cNvPr>
          <p:cNvSpPr txBox="1"/>
          <p:nvPr/>
        </p:nvSpPr>
        <p:spPr>
          <a:xfrm>
            <a:off x="5097713" y="809212"/>
            <a:ext cx="6863024" cy="3781880"/>
          </a:xfrm>
          <a:prstGeom prst="rect">
            <a:avLst/>
          </a:prstGeom>
          <a:solidFill>
            <a:schemeClr val="bg1">
              <a:alpha val="80000"/>
            </a:schemeClr>
          </a:solidFill>
        </p:spPr>
        <p:txBody>
          <a:bodyPr wrap="square" rtlCol="0">
            <a:noAutofit/>
          </a:bodyPr>
          <a:lstStyle/>
          <a:p>
            <a:endParaRPr lang="en-GB" noProof="0" dirty="0"/>
          </a:p>
          <a:p>
            <a:r>
              <a:rPr lang="en-GB" noProof="0" dirty="0"/>
              <a:t>78-year-old Margaret has attended your local parish church for many years. She also lives three doors down from you, so you occasionally bump into each other on the street or in the local shop. One sunny morning, you see her sitting in her front garden as you walk past. After waving hello, she calls you in to speak with her. She is clearly upset and explains that her son’s problem with alcohol has worsened. She says that he arrives unannounced to her home and begs for money. She does not want to give it to him but she is afraid to say no. The last time she tried to refuse, he started yelling and screaming at her. He then threw a mug of hot coffee at her. Margaret says she would like things to change, but kept repeating “he is my only son”.</a:t>
            </a:r>
          </a:p>
        </p:txBody>
      </p:sp>
      <p:sp>
        <p:nvSpPr>
          <p:cNvPr id="19" name="TextBox 18">
            <a:extLst>
              <a:ext uri="{FF2B5EF4-FFF2-40B4-BE49-F238E27FC236}">
                <a16:creationId xmlns:a16="http://schemas.microsoft.com/office/drawing/2014/main" id="{780CAF93-AA38-5912-942F-0453E88E3A58}"/>
              </a:ext>
            </a:extLst>
          </p:cNvPr>
          <p:cNvSpPr txBox="1"/>
          <p:nvPr/>
        </p:nvSpPr>
        <p:spPr>
          <a:xfrm>
            <a:off x="2433430" y="5059162"/>
            <a:ext cx="7324725" cy="706860"/>
          </a:xfrm>
          <a:prstGeom prst="rect">
            <a:avLst/>
          </a:prstGeom>
          <a:solidFill>
            <a:schemeClr val="bg1">
              <a:alpha val="80000"/>
            </a:schemeClr>
          </a:solidFill>
        </p:spPr>
        <p:txBody>
          <a:bodyPr wrap="square" lIns="252000" rtlCol="0" anchor="ctr">
            <a:noAutofit/>
          </a:bodyPr>
          <a:lstStyle/>
          <a:p>
            <a:r>
              <a:rPr lang="en-GB" noProof="0" dirty="0"/>
              <a:t>Take a moment to consider the concerns you might have in this situation.</a:t>
            </a:r>
          </a:p>
        </p:txBody>
      </p:sp>
      <p:sp>
        <p:nvSpPr>
          <p:cNvPr id="3" name="TextBox 2">
            <a:extLst>
              <a:ext uri="{FF2B5EF4-FFF2-40B4-BE49-F238E27FC236}">
                <a16:creationId xmlns:a16="http://schemas.microsoft.com/office/drawing/2014/main" id="{25A4CEFB-3E04-BBDE-C878-76A8A34EEE5E}"/>
              </a:ext>
            </a:extLst>
          </p:cNvPr>
          <p:cNvSpPr txBox="1"/>
          <p:nvPr/>
        </p:nvSpPr>
        <p:spPr>
          <a:xfrm>
            <a:off x="3855989" y="6233682"/>
            <a:ext cx="4479606" cy="389603"/>
          </a:xfrm>
          <a:prstGeom prst="rect">
            <a:avLst/>
          </a:prstGeom>
          <a:solidFill>
            <a:schemeClr val="bg1">
              <a:alpha val="80000"/>
            </a:schemeClr>
          </a:solidFill>
        </p:spPr>
        <p:txBody>
          <a:bodyPr wrap="square" lIns="252000" rtlCol="0" anchor="ctr">
            <a:noAutofit/>
          </a:bodyPr>
          <a:lstStyle/>
          <a:p>
            <a:r>
              <a:rPr lang="en-GB" noProof="0" dirty="0"/>
              <a:t>Think about what your next steps might be.</a:t>
            </a:r>
          </a:p>
        </p:txBody>
      </p:sp>
    </p:spTree>
    <p:extLst>
      <p:ext uri="{BB962C8B-B14F-4D97-AF65-F5344CB8AC3E}">
        <p14:creationId xmlns:p14="http://schemas.microsoft.com/office/powerpoint/2010/main" val="13969719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F7AC5-B26D-F787-78C7-3FF4300A011D}"/>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D41977D0-E0C2-66D6-6CD0-9FC7C4E3627A}"/>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8A7E3D2F-16B1-DC39-86FE-63168C26242B}"/>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001D0625-0F36-97B1-BE8E-1F346DB4DD53}"/>
              </a:ext>
            </a:extLst>
          </p:cNvPr>
          <p:cNvSpPr txBox="1"/>
          <p:nvPr/>
        </p:nvSpPr>
        <p:spPr>
          <a:xfrm>
            <a:off x="75018" y="337030"/>
            <a:ext cx="3744615"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(Community) Scenario 5 – Sophia’s story 	</a:t>
            </a:r>
          </a:p>
        </p:txBody>
      </p:sp>
      <p:pic>
        <p:nvPicPr>
          <p:cNvPr id="9" name="Picture 8">
            <a:extLst>
              <a:ext uri="{FF2B5EF4-FFF2-40B4-BE49-F238E27FC236}">
                <a16:creationId xmlns:a16="http://schemas.microsoft.com/office/drawing/2014/main" id="{29E36C7D-3F54-0A5C-CA7D-BB7483E1BA98}"/>
              </a:ext>
            </a:extLst>
          </p:cNvPr>
          <p:cNvPicPr>
            <a:picLocks noChangeAspect="1"/>
          </p:cNvPicPr>
          <p:nvPr/>
        </p:nvPicPr>
        <p:blipFill>
          <a:blip r:embed="rId4">
            <a:extLst>
              <a:ext uri="{28A0092B-C50C-407E-A947-70E740481C1C}">
                <a14:useLocalDpi xmlns:a14="http://schemas.microsoft.com/office/drawing/2010/main" val="0"/>
              </a:ext>
            </a:extLst>
          </a:blip>
          <a:srcRect l="990" r="990"/>
          <a:stretch/>
        </p:blipFill>
        <p:spPr>
          <a:xfrm>
            <a:off x="1" y="714063"/>
            <a:ext cx="4271360" cy="3486148"/>
          </a:xfrm>
          <a:prstGeom prst="rect">
            <a:avLst/>
          </a:prstGeom>
        </p:spPr>
      </p:pic>
      <p:sp>
        <p:nvSpPr>
          <p:cNvPr id="6" name="TextBox 5">
            <a:extLst>
              <a:ext uri="{FF2B5EF4-FFF2-40B4-BE49-F238E27FC236}">
                <a16:creationId xmlns:a16="http://schemas.microsoft.com/office/drawing/2014/main" id="{AA433282-F157-5811-1157-8A9E8E8643F4}"/>
              </a:ext>
            </a:extLst>
          </p:cNvPr>
          <p:cNvSpPr txBox="1"/>
          <p:nvPr/>
        </p:nvSpPr>
        <p:spPr>
          <a:xfrm>
            <a:off x="4441372" y="714063"/>
            <a:ext cx="7586506" cy="4279968"/>
          </a:xfrm>
          <a:prstGeom prst="rect">
            <a:avLst/>
          </a:prstGeom>
          <a:solidFill>
            <a:schemeClr val="bg1">
              <a:alpha val="80000"/>
            </a:schemeClr>
          </a:solidFill>
        </p:spPr>
        <p:txBody>
          <a:bodyPr wrap="square" rtlCol="0">
            <a:noAutofit/>
          </a:bodyPr>
          <a:lstStyle/>
          <a:p>
            <a:r>
              <a:rPr lang="en-GB" sz="1600" noProof="0" dirty="0"/>
              <a:t>You are a volunteer on the church's pastoral team and have arranged to meet up with Sophia — a 27-year-old woman with a learning disability who has been attending your church since she was a teenager. She has been living with her partner, Becky, for a couple of years in the local community. Sophia doesn’t have a paid job, but up until a few weeks ago she had been volunteering two or three times per week at various church projects, including the church cafe.</a:t>
            </a:r>
          </a:p>
          <a:p>
            <a:r>
              <a:rPr lang="en-GB" sz="1600" noProof="0" dirty="0"/>
              <a:t>On this occasion, Becky isn't at home when you visit. During the conversation, Sophia gets quite upset and tells you the following:</a:t>
            </a:r>
          </a:p>
          <a:p>
            <a:pPr marL="285750" indent="-285750">
              <a:buFont typeface="Arial" panose="020B0604020202020204" pitchFamily="34" charset="0"/>
              <a:buChar char="•"/>
            </a:pPr>
            <a:r>
              <a:rPr lang="en-GB" sz="1600" noProof="0" dirty="0"/>
              <a:t>that she never has enough money to go out;</a:t>
            </a:r>
          </a:p>
          <a:p>
            <a:pPr marL="285750" indent="-285750">
              <a:buFont typeface="Arial" panose="020B0604020202020204" pitchFamily="34" charset="0"/>
              <a:buChar char="•"/>
            </a:pPr>
            <a:r>
              <a:rPr lang="en-GB" sz="1600" noProof="0" dirty="0"/>
              <a:t>the reason she never answers her phone and always lets it ring through to the answerphone is that Becky told her not to answer it and that she would sort the phone calls out when she was at home;</a:t>
            </a:r>
          </a:p>
          <a:p>
            <a:r>
              <a:rPr lang="en-GB" sz="1600" noProof="0" dirty="0"/>
              <a:t>that Becky had been angrily dismissive of a recent suggestion that Sophia returns to help</a:t>
            </a:r>
            <a:r>
              <a:rPr lang="en-GB" sz="1600" dirty="0"/>
              <a:t> …volunteer at the church cafe on Friday afternoons;</a:t>
            </a:r>
          </a:p>
          <a:p>
            <a:pPr marL="285750" indent="-285750">
              <a:buFont typeface="Arial" panose="020B0604020202020204" pitchFamily="34" charset="0"/>
              <a:buChar char="•"/>
            </a:pPr>
            <a:r>
              <a:rPr lang="en-GB" sz="1600" dirty="0"/>
              <a:t>and that Becky has taken her bus pass and house keys away from her.</a:t>
            </a:r>
          </a:p>
          <a:p>
            <a:r>
              <a:rPr lang="en-GB" sz="1600" dirty="0"/>
              <a:t>When Sophia sees Becky’s car pull up outside, she becomes extremely agitated and ushers you to the back door, saying, "She can't know you were here.”</a:t>
            </a:r>
          </a:p>
        </p:txBody>
      </p:sp>
      <p:sp>
        <p:nvSpPr>
          <p:cNvPr id="19" name="TextBox 18">
            <a:extLst>
              <a:ext uri="{FF2B5EF4-FFF2-40B4-BE49-F238E27FC236}">
                <a16:creationId xmlns:a16="http://schemas.microsoft.com/office/drawing/2014/main" id="{E4A686BC-914C-577C-2C52-EB99A9B5F587}"/>
              </a:ext>
            </a:extLst>
          </p:cNvPr>
          <p:cNvSpPr txBox="1"/>
          <p:nvPr/>
        </p:nvSpPr>
        <p:spPr>
          <a:xfrm>
            <a:off x="2433430" y="5328495"/>
            <a:ext cx="7324725" cy="391887"/>
          </a:xfrm>
          <a:prstGeom prst="rect">
            <a:avLst/>
          </a:prstGeom>
          <a:solidFill>
            <a:schemeClr val="bg1">
              <a:alpha val="80000"/>
            </a:schemeClr>
          </a:solidFill>
        </p:spPr>
        <p:txBody>
          <a:bodyPr wrap="square" lIns="252000" rtlCol="0" anchor="ctr">
            <a:noAutofit/>
          </a:bodyPr>
          <a:lstStyle/>
          <a:p>
            <a:r>
              <a:rPr lang="en-GB" noProof="0" dirty="0"/>
              <a:t>Take a moment to consider the concerns you might have in this situation.</a:t>
            </a:r>
          </a:p>
        </p:txBody>
      </p:sp>
      <p:sp>
        <p:nvSpPr>
          <p:cNvPr id="3" name="TextBox 2">
            <a:extLst>
              <a:ext uri="{FF2B5EF4-FFF2-40B4-BE49-F238E27FC236}">
                <a16:creationId xmlns:a16="http://schemas.microsoft.com/office/drawing/2014/main" id="{A3431FCF-CBD0-5179-B3DF-2D86C1ED60ED}"/>
              </a:ext>
            </a:extLst>
          </p:cNvPr>
          <p:cNvSpPr txBox="1"/>
          <p:nvPr/>
        </p:nvSpPr>
        <p:spPr>
          <a:xfrm>
            <a:off x="3783206" y="6054846"/>
            <a:ext cx="4451419" cy="384151"/>
          </a:xfrm>
          <a:prstGeom prst="rect">
            <a:avLst/>
          </a:prstGeom>
          <a:solidFill>
            <a:schemeClr val="bg1">
              <a:alpha val="80000"/>
            </a:schemeClr>
          </a:solidFill>
        </p:spPr>
        <p:txBody>
          <a:bodyPr wrap="square" lIns="252000" rtlCol="0" anchor="ctr">
            <a:noAutofit/>
          </a:bodyPr>
          <a:lstStyle/>
          <a:p>
            <a:r>
              <a:rPr lang="en-GB" noProof="0" dirty="0"/>
              <a:t>Think about what your next steps might be.</a:t>
            </a:r>
          </a:p>
        </p:txBody>
      </p:sp>
    </p:spTree>
    <p:extLst>
      <p:ext uri="{BB962C8B-B14F-4D97-AF65-F5344CB8AC3E}">
        <p14:creationId xmlns:p14="http://schemas.microsoft.com/office/powerpoint/2010/main" val="1731325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AFD76-88B0-E798-0450-86D5B553FAB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CCDB64E-088A-B65D-55FD-DB48B4CAA5E0}"/>
              </a:ext>
            </a:extLst>
          </p:cNvPr>
          <p:cNvSpPr/>
          <p:nvPr/>
        </p:nvSpPr>
        <p:spPr>
          <a:xfrm>
            <a:off x="462224" y="4250453"/>
            <a:ext cx="10580914" cy="422031"/>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D766970B-B1E8-3F79-0D7D-457333CA7CA7}"/>
              </a:ext>
            </a:extLst>
          </p:cNvPr>
          <p:cNvSpPr/>
          <p:nvPr/>
        </p:nvSpPr>
        <p:spPr>
          <a:xfrm>
            <a:off x="462224" y="4823485"/>
            <a:ext cx="10580914" cy="422031"/>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31B56183-A4F5-A1A4-9B16-4490A7AEB84F}"/>
              </a:ext>
            </a:extLst>
          </p:cNvPr>
          <p:cNvSpPr/>
          <p:nvPr/>
        </p:nvSpPr>
        <p:spPr>
          <a:xfrm>
            <a:off x="462224" y="6217131"/>
            <a:ext cx="10580914" cy="422031"/>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a:extLst>
              <a:ext uri="{FF2B5EF4-FFF2-40B4-BE49-F238E27FC236}">
                <a16:creationId xmlns:a16="http://schemas.microsoft.com/office/drawing/2014/main" id="{AF51B69D-2AF0-B266-0CB0-1AAFC2B2ACD4}"/>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E5B4907B-A709-5113-BEA7-70A40BD5805A}"/>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9F39FDA2-236C-4DE9-B5C6-E92652C65339}"/>
              </a:ext>
            </a:extLst>
          </p:cNvPr>
          <p:cNvSpPr txBox="1"/>
          <p:nvPr/>
        </p:nvSpPr>
        <p:spPr>
          <a:xfrm>
            <a:off x="75018" y="337030"/>
            <a:ext cx="5099025"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Review your learning: Assessed Scenario - Question 1 of 2</a:t>
            </a:r>
          </a:p>
        </p:txBody>
      </p:sp>
      <p:sp>
        <p:nvSpPr>
          <p:cNvPr id="8" name="TextBox 7">
            <a:extLst>
              <a:ext uri="{FF2B5EF4-FFF2-40B4-BE49-F238E27FC236}">
                <a16:creationId xmlns:a16="http://schemas.microsoft.com/office/drawing/2014/main" id="{6B765656-95B9-DF27-9F2F-D0B5C8502BB0}"/>
              </a:ext>
            </a:extLst>
          </p:cNvPr>
          <p:cNvSpPr txBox="1"/>
          <p:nvPr/>
        </p:nvSpPr>
        <p:spPr>
          <a:xfrm>
            <a:off x="180870" y="983622"/>
            <a:ext cx="11676597" cy="2644384"/>
          </a:xfrm>
          <a:prstGeom prst="rect">
            <a:avLst/>
          </a:prstGeom>
          <a:solidFill>
            <a:schemeClr val="bg1">
              <a:alpha val="70000"/>
            </a:schemeClr>
          </a:solidFill>
        </p:spPr>
        <p:txBody>
          <a:bodyPr wrap="square" rtlCol="0">
            <a:noAutofit/>
          </a:bodyPr>
          <a:lstStyle/>
          <a:p>
            <a:pPr lvl="1"/>
            <a:r>
              <a:rPr lang="en-GB" b="1" noProof="0" dirty="0"/>
              <a:t>You and an assistant lead a group for children aged six to eight on a Sunday morning during the church service. A boy called Peter comes every week; his parents also regularly attend your church. You are aware that Peter’s mother has recently lost her job. One Sunday you ask the children to make drawings showing their family and things they find important. Peter drew himself with a sad face and what looked like his mum and dad hitting each other. He then started crying and pushed his crayons off the table. The other children begin looking at Peter. </a:t>
            </a:r>
          </a:p>
          <a:p>
            <a:pPr lvl="1"/>
            <a:endParaRPr lang="en-GB" dirty="0"/>
          </a:p>
          <a:p>
            <a:pPr lvl="1"/>
            <a:endParaRPr lang="en-GB" noProof="0" dirty="0"/>
          </a:p>
          <a:p>
            <a:r>
              <a:rPr lang="en-GB" b="1" dirty="0"/>
              <a:t>	</a:t>
            </a:r>
            <a:r>
              <a:rPr lang="en-GB" b="1" noProof="0" dirty="0">
                <a:solidFill>
                  <a:srgbClr val="FF0000"/>
                </a:solidFill>
              </a:rPr>
              <a:t>What are your thoughts and concerns?		Select all that apply.</a:t>
            </a:r>
            <a:endParaRPr lang="en-GB" noProof="0" dirty="0">
              <a:solidFill>
                <a:srgbClr val="FF0000"/>
              </a:solidFill>
            </a:endParaRPr>
          </a:p>
          <a:p>
            <a:endParaRPr lang="en-GB" noProof="0" dirty="0"/>
          </a:p>
        </p:txBody>
      </p:sp>
      <p:sp>
        <p:nvSpPr>
          <p:cNvPr id="13" name="TextBox 12">
            <a:extLst>
              <a:ext uri="{FF2B5EF4-FFF2-40B4-BE49-F238E27FC236}">
                <a16:creationId xmlns:a16="http://schemas.microsoft.com/office/drawing/2014/main" id="{D416D9D7-09D2-2618-6147-8FB246E328C4}"/>
              </a:ext>
            </a:extLst>
          </p:cNvPr>
          <p:cNvSpPr txBox="1"/>
          <p:nvPr/>
        </p:nvSpPr>
        <p:spPr>
          <a:xfrm>
            <a:off x="0" y="3727279"/>
            <a:ext cx="11845853" cy="2911886"/>
          </a:xfrm>
          <a:prstGeom prst="rect">
            <a:avLst/>
          </a:prstGeom>
          <a:solidFill>
            <a:schemeClr val="bg1">
              <a:alpha val="70000"/>
            </a:schemeClr>
          </a:solidFill>
        </p:spPr>
        <p:txBody>
          <a:bodyPr wrap="square" rtlCol="0">
            <a:noAutofit/>
          </a:bodyPr>
          <a:lstStyle/>
          <a:p>
            <a:pPr lvl="1"/>
            <a:r>
              <a:rPr lang="en-GB" noProof="0" dirty="0"/>
              <a:t>Children behave like this all the time; it does not mean that there is domestic abuse within Peter’s family.</a:t>
            </a:r>
          </a:p>
          <a:p>
            <a:pPr lvl="1"/>
            <a:endParaRPr lang="en-GB" noProof="0" dirty="0"/>
          </a:p>
          <a:p>
            <a:pPr lvl="1"/>
            <a:r>
              <a:rPr lang="en-GB" noProof="0" dirty="0"/>
              <a:t>One or both of Peter’s parents may be subjecting the other to domestic abuse.</a:t>
            </a:r>
          </a:p>
          <a:p>
            <a:pPr lvl="1"/>
            <a:endParaRPr lang="en-GB" noProof="0" dirty="0"/>
          </a:p>
          <a:p>
            <a:pPr lvl="1"/>
            <a:r>
              <a:rPr lang="en-GB" noProof="0" dirty="0"/>
              <a:t>Regardless of whether there is domestic abuse, I need to recognise that Peter is not coping and needs support.</a:t>
            </a:r>
          </a:p>
          <a:p>
            <a:pPr lvl="1"/>
            <a:endParaRPr lang="en-GB" noProof="0" dirty="0"/>
          </a:p>
          <a:p>
            <a:pPr lvl="1"/>
            <a:r>
              <a:rPr lang="en-GB" noProof="0" dirty="0"/>
              <a:t>Domestic abuse is not relevant issue in this setting.  What is important  is that Peter is able to express himself in this way and that’s all I need to focus on. Somebody else will deal with that.</a:t>
            </a:r>
          </a:p>
          <a:p>
            <a:pPr lvl="1"/>
            <a:endParaRPr lang="en-GB" noProof="0" dirty="0"/>
          </a:p>
          <a:p>
            <a:pPr lvl="1"/>
            <a:r>
              <a:rPr lang="en-GB" noProof="0" dirty="0"/>
              <a:t>Peter may be subject to, or witnessing, domestic abuse.</a:t>
            </a:r>
          </a:p>
        </p:txBody>
      </p:sp>
    </p:spTree>
    <p:extLst>
      <p:ext uri="{BB962C8B-B14F-4D97-AF65-F5344CB8AC3E}">
        <p14:creationId xmlns:p14="http://schemas.microsoft.com/office/powerpoint/2010/main" val="22675370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4CCC1-14D3-1DE8-F311-FB39C1C67502}"/>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9B0EEF2-2DE1-6F39-B590-10B12ACF2AE7}"/>
              </a:ext>
            </a:extLst>
          </p:cNvPr>
          <p:cNvSpPr/>
          <p:nvPr/>
        </p:nvSpPr>
        <p:spPr>
          <a:xfrm>
            <a:off x="924448" y="4772968"/>
            <a:ext cx="8792308" cy="542611"/>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AA2410DF-34EC-41C8-A985-142B6489008D}"/>
              </a:ext>
            </a:extLst>
          </p:cNvPr>
          <p:cNvSpPr/>
          <p:nvPr/>
        </p:nvSpPr>
        <p:spPr>
          <a:xfrm>
            <a:off x="958759" y="5722758"/>
            <a:ext cx="8792308" cy="542611"/>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a:extLst>
              <a:ext uri="{FF2B5EF4-FFF2-40B4-BE49-F238E27FC236}">
                <a16:creationId xmlns:a16="http://schemas.microsoft.com/office/drawing/2014/main" id="{98A2555F-A481-0C4B-7FA0-45A4C2C828B0}"/>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E521D85A-190B-4E41-17BD-4F26EC723CBE}"/>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960450A3-6864-9A6C-1CFF-4CD06A50D3D3}"/>
              </a:ext>
            </a:extLst>
          </p:cNvPr>
          <p:cNvSpPr txBox="1"/>
          <p:nvPr/>
        </p:nvSpPr>
        <p:spPr>
          <a:xfrm>
            <a:off x="75018" y="337030"/>
            <a:ext cx="5099025"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Review your learning: Assessed Scenario - Question 2 of 2</a:t>
            </a:r>
          </a:p>
        </p:txBody>
      </p:sp>
      <p:sp>
        <p:nvSpPr>
          <p:cNvPr id="8" name="TextBox 7">
            <a:extLst>
              <a:ext uri="{FF2B5EF4-FFF2-40B4-BE49-F238E27FC236}">
                <a16:creationId xmlns:a16="http://schemas.microsoft.com/office/drawing/2014/main" id="{AC432FDF-2726-7C19-9043-632AAA5FCB6C}"/>
              </a:ext>
            </a:extLst>
          </p:cNvPr>
          <p:cNvSpPr txBox="1"/>
          <p:nvPr/>
        </p:nvSpPr>
        <p:spPr>
          <a:xfrm>
            <a:off x="213962" y="1379661"/>
            <a:ext cx="10281902" cy="1202765"/>
          </a:xfrm>
          <a:prstGeom prst="rect">
            <a:avLst/>
          </a:prstGeom>
          <a:solidFill>
            <a:schemeClr val="bg1">
              <a:alpha val="70000"/>
            </a:schemeClr>
          </a:solidFill>
        </p:spPr>
        <p:txBody>
          <a:bodyPr wrap="square" rtlCol="0">
            <a:noAutofit/>
          </a:bodyPr>
          <a:lstStyle/>
          <a:p>
            <a:pPr lvl="1"/>
            <a:endParaRPr lang="en-GB" noProof="0" dirty="0"/>
          </a:p>
          <a:p>
            <a:pPr lvl="1"/>
            <a:r>
              <a:rPr lang="en-GB" b="1" noProof="0" dirty="0">
                <a:solidFill>
                  <a:srgbClr val="FF0000"/>
                </a:solidFill>
              </a:rPr>
              <a:t>What are your next steps?	Choose all that apply</a:t>
            </a:r>
            <a:endParaRPr lang="en-GB" noProof="0" dirty="0">
              <a:solidFill>
                <a:srgbClr val="FF0000"/>
              </a:solidFill>
            </a:endParaRPr>
          </a:p>
          <a:p>
            <a:endParaRPr lang="en-GB" noProof="0" dirty="0"/>
          </a:p>
        </p:txBody>
      </p:sp>
      <p:sp>
        <p:nvSpPr>
          <p:cNvPr id="13" name="TextBox 12">
            <a:extLst>
              <a:ext uri="{FF2B5EF4-FFF2-40B4-BE49-F238E27FC236}">
                <a16:creationId xmlns:a16="http://schemas.microsoft.com/office/drawing/2014/main" id="{7E80C21B-C30D-8C67-1CDB-012DF9C55DAB}"/>
              </a:ext>
            </a:extLst>
          </p:cNvPr>
          <p:cNvSpPr txBox="1"/>
          <p:nvPr/>
        </p:nvSpPr>
        <p:spPr>
          <a:xfrm>
            <a:off x="11202" y="2582426"/>
            <a:ext cx="10281902" cy="4090122"/>
          </a:xfrm>
          <a:prstGeom prst="rect">
            <a:avLst/>
          </a:prstGeom>
          <a:solidFill>
            <a:schemeClr val="bg1">
              <a:alpha val="70000"/>
            </a:schemeClr>
          </a:solidFill>
        </p:spPr>
        <p:txBody>
          <a:bodyPr wrap="square" rtlCol="0">
            <a:noAutofit/>
          </a:bodyPr>
          <a:lstStyle/>
          <a:p>
            <a:pPr marL="1200150" lvl="2" indent="-285750">
              <a:buFont typeface="Arial" panose="020B0604020202020204" pitchFamily="34" charset="0"/>
              <a:buChar char="•"/>
            </a:pPr>
            <a:endParaRPr lang="en-GB" b="1" noProof="0" dirty="0"/>
          </a:p>
          <a:p>
            <a:pPr lvl="2"/>
            <a:r>
              <a:rPr lang="en-GB" noProof="0" dirty="0"/>
              <a:t>Explain to the rest of the children in the group that Peter is upset because his parents are abusing each other.</a:t>
            </a:r>
          </a:p>
          <a:p>
            <a:pPr lvl="2"/>
            <a:endParaRPr lang="en-GB" noProof="0" dirty="0"/>
          </a:p>
          <a:p>
            <a:pPr lvl="2"/>
            <a:r>
              <a:rPr lang="en-GB" noProof="0" dirty="0"/>
              <a:t>Take no further action until you’ve discussed this situation with Peter’s parents. As pillars of the church, they deserve to be kept informed and would be angry if they knew you had kept this from them.</a:t>
            </a:r>
          </a:p>
          <a:p>
            <a:pPr lvl="2"/>
            <a:endParaRPr lang="en-GB" noProof="0" dirty="0"/>
          </a:p>
          <a:p>
            <a:pPr lvl="2"/>
            <a:r>
              <a:rPr lang="en-GB" noProof="0" dirty="0"/>
              <a:t>Ask an assistant leader to sit with Peter and offer some comfort until the end of the group.</a:t>
            </a:r>
          </a:p>
          <a:p>
            <a:pPr lvl="2"/>
            <a:endParaRPr lang="en-GB" noProof="0" dirty="0"/>
          </a:p>
          <a:p>
            <a:pPr lvl="2"/>
            <a:r>
              <a:rPr lang="en-GB" noProof="0" dirty="0"/>
              <a:t>Take Peter out of the group and take him back to his parents so that they can console him.</a:t>
            </a:r>
          </a:p>
          <a:p>
            <a:pPr lvl="2"/>
            <a:endParaRPr lang="en-GB" noProof="0" dirty="0"/>
          </a:p>
          <a:p>
            <a:pPr lvl="2"/>
            <a:r>
              <a:rPr lang="en-GB" noProof="0" dirty="0"/>
              <a:t>Report the incident to your Parish Safeguarding Officer within twenty-four hours.</a:t>
            </a:r>
          </a:p>
        </p:txBody>
      </p:sp>
    </p:spTree>
    <p:extLst>
      <p:ext uri="{BB962C8B-B14F-4D97-AF65-F5344CB8AC3E}">
        <p14:creationId xmlns:p14="http://schemas.microsoft.com/office/powerpoint/2010/main" val="34085032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014EA-5552-6FFC-A544-D7F46C9434B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2A83610-93F7-7B24-35B0-77F75FA21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4825"/>
          </a:xfrm>
          <a:prstGeom prst="rect">
            <a:avLst/>
          </a:prstGeom>
        </p:spPr>
      </p:pic>
      <p:sp>
        <p:nvSpPr>
          <p:cNvPr id="155" name="Rectangle">
            <a:extLst>
              <a:ext uri="{FF2B5EF4-FFF2-40B4-BE49-F238E27FC236}">
                <a16:creationId xmlns:a16="http://schemas.microsoft.com/office/drawing/2014/main" id="{A9B734C7-D8DE-F576-0915-6C6FB55DCC90}"/>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6E0779EA-85BC-2F1A-D998-E5593DD6E48B}"/>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22D86F3D-2A49-8D05-B50C-34D406080347}"/>
              </a:ext>
            </a:extLst>
          </p:cNvPr>
          <p:cNvSpPr txBox="1"/>
          <p:nvPr/>
        </p:nvSpPr>
        <p:spPr>
          <a:xfrm>
            <a:off x="75018" y="337030"/>
            <a:ext cx="3711657"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Responding well - learning from scenarios</a:t>
            </a:r>
          </a:p>
        </p:txBody>
      </p:sp>
      <p:sp>
        <p:nvSpPr>
          <p:cNvPr id="6" name="TextBox 5">
            <a:extLst>
              <a:ext uri="{FF2B5EF4-FFF2-40B4-BE49-F238E27FC236}">
                <a16:creationId xmlns:a16="http://schemas.microsoft.com/office/drawing/2014/main" id="{7931489D-E88C-3377-6711-3D034BD62552}"/>
              </a:ext>
            </a:extLst>
          </p:cNvPr>
          <p:cNvSpPr txBox="1"/>
          <p:nvPr/>
        </p:nvSpPr>
        <p:spPr>
          <a:xfrm>
            <a:off x="1843315" y="2350249"/>
            <a:ext cx="8737600" cy="2157502"/>
          </a:xfrm>
          <a:prstGeom prst="rect">
            <a:avLst/>
          </a:prstGeom>
          <a:solidFill>
            <a:schemeClr val="bg1"/>
          </a:solidFill>
        </p:spPr>
        <p:txBody>
          <a:bodyPr wrap="square" rIns="180000" rtlCol="0" anchor="ctr">
            <a:noAutofit/>
          </a:bodyPr>
          <a:lstStyle/>
          <a:p>
            <a:pPr marL="342900" indent="-342900">
              <a:buFont typeface="+mj-lt"/>
              <a:buAutoNum type="arabicPeriod"/>
            </a:pPr>
            <a:r>
              <a:rPr lang="en-GB" noProof="0" dirty="0"/>
              <a:t>Recognising when something doesn’t feel right and understanding what our role is—and isn’t—in the situation.</a:t>
            </a:r>
          </a:p>
          <a:p>
            <a:pPr marL="342900" indent="-342900">
              <a:buFont typeface="+mj-lt"/>
              <a:buAutoNum type="arabicPeriod"/>
            </a:pPr>
            <a:r>
              <a:rPr lang="en-GB" noProof="0" dirty="0"/>
              <a:t> Don't try to investigate or draw our own conclusions.</a:t>
            </a:r>
          </a:p>
          <a:p>
            <a:pPr marL="342900" indent="-342900">
              <a:buFont typeface="+mj-lt"/>
              <a:buAutoNum type="arabicPeriod"/>
            </a:pPr>
            <a:r>
              <a:rPr lang="en-GB" noProof="0" dirty="0"/>
              <a:t> Always following the proper reporting steps.</a:t>
            </a:r>
          </a:p>
          <a:p>
            <a:pPr marL="342900" indent="-342900">
              <a:buFont typeface="+mj-lt"/>
              <a:buAutoNum type="arabicPeriod"/>
            </a:pPr>
            <a:r>
              <a:rPr lang="en-GB" noProof="0" dirty="0"/>
              <a:t> Involving the police if someone is at immediate risk of harm.</a:t>
            </a:r>
          </a:p>
          <a:p>
            <a:pPr marL="342900" indent="-342900">
              <a:buFont typeface="+mj-lt"/>
              <a:buAutoNum type="arabicPeriod"/>
            </a:pPr>
            <a:r>
              <a:rPr lang="en-GB" noProof="0" dirty="0"/>
              <a:t> Being there for the people affected.</a:t>
            </a:r>
          </a:p>
        </p:txBody>
      </p:sp>
    </p:spTree>
    <p:extLst>
      <p:ext uri="{BB962C8B-B14F-4D97-AF65-F5344CB8AC3E}">
        <p14:creationId xmlns:p14="http://schemas.microsoft.com/office/powerpoint/2010/main" val="188092354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05205-DFDD-2B25-B603-FC512BC3280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6C533DE-5A36-9996-BF0A-48CAF8EC48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8124825"/>
          </a:xfrm>
          <a:prstGeom prst="rect">
            <a:avLst/>
          </a:prstGeom>
        </p:spPr>
      </p:pic>
      <p:sp>
        <p:nvSpPr>
          <p:cNvPr id="155" name="Rectangle">
            <a:extLst>
              <a:ext uri="{FF2B5EF4-FFF2-40B4-BE49-F238E27FC236}">
                <a16:creationId xmlns:a16="http://schemas.microsoft.com/office/drawing/2014/main" id="{4E25E3F2-0F57-7CDE-3DD9-109FE7E0DFAC}"/>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F9457B19-586A-008C-A6B7-A58D5BE1C7EF}"/>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457C6840-2F8E-3ACE-F083-608E1BAA10CD}"/>
              </a:ext>
            </a:extLst>
          </p:cNvPr>
          <p:cNvSpPr txBox="1"/>
          <p:nvPr/>
        </p:nvSpPr>
        <p:spPr>
          <a:xfrm>
            <a:off x="75018" y="337030"/>
            <a:ext cx="5636223"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Introduction to Part 6: How can we respond to domestic abuse?</a:t>
            </a:r>
          </a:p>
        </p:txBody>
      </p:sp>
      <p:sp>
        <p:nvSpPr>
          <p:cNvPr id="6" name="TextBox 5">
            <a:extLst>
              <a:ext uri="{FF2B5EF4-FFF2-40B4-BE49-F238E27FC236}">
                <a16:creationId xmlns:a16="http://schemas.microsoft.com/office/drawing/2014/main" id="{86CD0ADE-2A08-AA68-158F-2DE3DB87FD99}"/>
              </a:ext>
            </a:extLst>
          </p:cNvPr>
          <p:cNvSpPr txBox="1"/>
          <p:nvPr/>
        </p:nvSpPr>
        <p:spPr>
          <a:xfrm>
            <a:off x="3652007" y="2464174"/>
            <a:ext cx="5382985" cy="1929651"/>
          </a:xfrm>
          <a:prstGeom prst="rect">
            <a:avLst/>
          </a:prstGeom>
          <a:solidFill>
            <a:schemeClr val="bg1"/>
          </a:solidFill>
        </p:spPr>
        <p:txBody>
          <a:bodyPr wrap="square" lIns="360000" rIns="360000" rtlCol="0" anchor="ctr">
            <a:noAutofit/>
          </a:bodyPr>
          <a:lstStyle/>
          <a:p>
            <a:r>
              <a:rPr lang="en-GB" noProof="0" dirty="0"/>
              <a:t>Having considered the nature of domestic abuse and how to recognise and respond to it on a case-by-case basis, the final part of this course now focuses on how to address it as a whole church community.</a:t>
            </a:r>
          </a:p>
        </p:txBody>
      </p:sp>
    </p:spTree>
    <p:extLst>
      <p:ext uri="{BB962C8B-B14F-4D97-AF65-F5344CB8AC3E}">
        <p14:creationId xmlns:p14="http://schemas.microsoft.com/office/powerpoint/2010/main" val="3944324254"/>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AF6F8-53C4-93A6-9F71-30DF2AD9705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5E864AD-E773-E145-50CF-F9EB4346BFE8}"/>
              </a:ext>
            </a:extLst>
          </p:cNvPr>
          <p:cNvSpPr txBox="1"/>
          <p:nvPr/>
        </p:nvSpPr>
        <p:spPr>
          <a:xfrm>
            <a:off x="75018" y="2370667"/>
            <a:ext cx="12116569" cy="4246364"/>
          </a:xfrm>
          <a:prstGeom prst="rect">
            <a:avLst/>
          </a:prstGeom>
          <a:solidFill>
            <a:schemeClr val="bg1">
              <a:alpha val="80000"/>
            </a:schemeClr>
          </a:solidFill>
        </p:spPr>
        <p:txBody>
          <a:bodyPr wrap="square" lIns="360000" rIns="360000" rtlCol="0" anchor="ctr">
            <a:noAutofit/>
          </a:bodyPr>
          <a:lstStyle/>
          <a:p>
            <a:pPr algn="r"/>
            <a:r>
              <a:rPr lang="en-GB" sz="2000" b="1" noProof="0" dirty="0"/>
              <a:t>Reasons why you would not seek help or signpost others:</a:t>
            </a:r>
          </a:p>
          <a:p>
            <a:pPr algn="r"/>
            <a:endParaRPr lang="en-GB" sz="2000" noProof="0" dirty="0"/>
          </a:p>
          <a:p>
            <a:pPr algn="r"/>
            <a:r>
              <a:rPr lang="en-GB" sz="2000" noProof="0" dirty="0"/>
              <a:t>They would not have the right expertise to help</a:t>
            </a:r>
            <a:r>
              <a:rPr lang="en-GB" sz="2000" dirty="0"/>
              <a:t>     </a:t>
            </a:r>
            <a:r>
              <a:rPr lang="en-GB" sz="2000" noProof="0" dirty="0"/>
              <a:t>    </a:t>
            </a:r>
            <a:r>
              <a:rPr lang="en-GB" sz="2000" b="1" noProof="0" dirty="0"/>
              <a:t>39.9%</a:t>
            </a:r>
          </a:p>
          <a:p>
            <a:pPr algn="r"/>
            <a:r>
              <a:rPr lang="en-GB" sz="2000" noProof="0" dirty="0"/>
              <a:t>I’d be worried about confidentiality and other people at church finding out	</a:t>
            </a:r>
            <a:r>
              <a:rPr lang="en-GB" sz="2000" b="1" noProof="0" dirty="0"/>
              <a:t>31.7%</a:t>
            </a:r>
          </a:p>
          <a:p>
            <a:pPr algn="r"/>
            <a:r>
              <a:rPr lang="en-GB" sz="2000" noProof="0" dirty="0"/>
              <a:t>I’d be too embarrassed or ashamed </a:t>
            </a:r>
            <a:r>
              <a:rPr lang="en-GB" sz="2000" dirty="0"/>
              <a:t>        </a:t>
            </a:r>
            <a:r>
              <a:rPr lang="en-GB" sz="2000" b="1" noProof="0" dirty="0"/>
              <a:t>26.4%</a:t>
            </a:r>
          </a:p>
          <a:p>
            <a:pPr algn="r"/>
            <a:r>
              <a:rPr lang="en-GB" sz="2000" noProof="0" dirty="0"/>
              <a:t>It would be wrong to talk negatively about my spouse/partner to someone at church 	</a:t>
            </a:r>
            <a:r>
              <a:rPr lang="en-GB" sz="2000" b="1" noProof="0" dirty="0"/>
              <a:t>22.1%</a:t>
            </a:r>
          </a:p>
          <a:p>
            <a:pPr algn="r"/>
            <a:r>
              <a:rPr lang="en-GB" sz="2000" noProof="0" dirty="0"/>
              <a:t>I would feel that it is my duty to make this relationship work</a:t>
            </a:r>
            <a:r>
              <a:rPr lang="en-GB" sz="2000" dirty="0"/>
              <a:t>        </a:t>
            </a:r>
            <a:r>
              <a:rPr lang="en-GB" sz="2000" b="1" noProof="0" dirty="0"/>
              <a:t>20.2%</a:t>
            </a:r>
          </a:p>
          <a:p>
            <a:pPr algn="r"/>
            <a:r>
              <a:rPr lang="en-GB" sz="2000" noProof="0" dirty="0"/>
              <a:t>They might make things worse </a:t>
            </a:r>
            <a:r>
              <a:rPr lang="en-GB" sz="2000" dirty="0"/>
              <a:t>       </a:t>
            </a:r>
            <a:r>
              <a:rPr lang="en-GB" sz="2000" b="1" noProof="0" dirty="0"/>
              <a:t>19.7%</a:t>
            </a:r>
          </a:p>
          <a:p>
            <a:pPr algn="r"/>
            <a:r>
              <a:rPr lang="en-GB" sz="2000" noProof="0" dirty="0"/>
              <a:t>There’s no-one that I know or trust well enough        </a:t>
            </a:r>
            <a:r>
              <a:rPr lang="en-GB" sz="2000" b="1" noProof="0" dirty="0"/>
              <a:t>19.2%</a:t>
            </a:r>
          </a:p>
          <a:p>
            <a:pPr algn="r"/>
            <a:r>
              <a:rPr lang="en-GB" sz="2000" noProof="0" dirty="0"/>
              <a:t>I would blame myself for my partners behaviour        </a:t>
            </a:r>
            <a:r>
              <a:rPr lang="en-GB" sz="2000" b="1" noProof="0" dirty="0"/>
              <a:t>11.1%</a:t>
            </a:r>
          </a:p>
          <a:p>
            <a:pPr algn="r"/>
            <a:r>
              <a:rPr lang="en-GB" sz="2000" noProof="0" dirty="0"/>
              <a:t>My partner has a position of responsibility which would make it difficult to confide in others</a:t>
            </a:r>
            <a:r>
              <a:rPr lang="en-GB" sz="2000" dirty="0"/>
              <a:t>         </a:t>
            </a:r>
            <a:r>
              <a:rPr lang="en-GB" sz="2000" noProof="0" dirty="0"/>
              <a:t> </a:t>
            </a:r>
            <a:r>
              <a:rPr lang="en-GB" sz="2000" b="1" noProof="0" dirty="0"/>
              <a:t>9.1%</a:t>
            </a:r>
          </a:p>
          <a:p>
            <a:pPr algn="r"/>
            <a:r>
              <a:rPr lang="en-GB" sz="2000" noProof="0" dirty="0"/>
              <a:t>I wouldn’t expect anyone to believe me</a:t>
            </a:r>
            <a:r>
              <a:rPr lang="en-GB" sz="2000" dirty="0"/>
              <a:t>         </a:t>
            </a:r>
            <a:r>
              <a:rPr lang="en-GB" sz="2000" noProof="0" dirty="0"/>
              <a:t> </a:t>
            </a:r>
            <a:r>
              <a:rPr lang="en-GB" sz="2000" b="1" noProof="0" dirty="0"/>
              <a:t>9.1%</a:t>
            </a:r>
          </a:p>
          <a:p>
            <a:pPr algn="r"/>
            <a:r>
              <a:rPr lang="en-GB" sz="2000" noProof="0" dirty="0"/>
              <a:t>I’d be worried that what I said might be reported to another organisation</a:t>
            </a:r>
            <a:r>
              <a:rPr lang="en-GB" sz="2000" dirty="0"/>
              <a:t>         </a:t>
            </a:r>
            <a:r>
              <a:rPr lang="en-GB" sz="2000" noProof="0" dirty="0"/>
              <a:t> </a:t>
            </a:r>
            <a:r>
              <a:rPr lang="en-GB" sz="2000" b="1" noProof="0" dirty="0"/>
              <a:t>8.7%</a:t>
            </a:r>
          </a:p>
          <a:p>
            <a:pPr algn="r"/>
            <a:r>
              <a:rPr lang="en-GB" sz="2000" noProof="0" dirty="0"/>
              <a:t>I wouldn’t know the signs that I was experiencing domestic abuse          </a:t>
            </a:r>
            <a:r>
              <a:rPr lang="en-GB" sz="2000" b="1" noProof="0" dirty="0"/>
              <a:t>4.8%</a:t>
            </a:r>
          </a:p>
        </p:txBody>
      </p:sp>
      <p:sp>
        <p:nvSpPr>
          <p:cNvPr id="155" name="Rectangle">
            <a:extLst>
              <a:ext uri="{FF2B5EF4-FFF2-40B4-BE49-F238E27FC236}">
                <a16:creationId xmlns:a16="http://schemas.microsoft.com/office/drawing/2014/main" id="{6DF473BF-19A6-9195-18EC-DA2D15750B66}"/>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7F480A13-E197-AF90-0DD4-B57038F3C870}"/>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9DC9FA96-BE84-7E13-DFFF-10A675821267}"/>
              </a:ext>
            </a:extLst>
          </p:cNvPr>
          <p:cNvSpPr txBox="1"/>
          <p:nvPr/>
        </p:nvSpPr>
        <p:spPr>
          <a:xfrm>
            <a:off x="75018" y="337030"/>
            <a:ext cx="3431965"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Would you seek help from the church?</a:t>
            </a:r>
          </a:p>
        </p:txBody>
      </p:sp>
      <p:sp>
        <p:nvSpPr>
          <p:cNvPr id="6" name="TextBox 5">
            <a:extLst>
              <a:ext uri="{FF2B5EF4-FFF2-40B4-BE49-F238E27FC236}">
                <a16:creationId xmlns:a16="http://schemas.microsoft.com/office/drawing/2014/main" id="{F3C4B76D-4619-1405-00D7-2E109387EBF4}"/>
              </a:ext>
            </a:extLst>
          </p:cNvPr>
          <p:cNvSpPr txBox="1"/>
          <p:nvPr/>
        </p:nvSpPr>
        <p:spPr>
          <a:xfrm>
            <a:off x="0" y="902389"/>
            <a:ext cx="7857067" cy="1468278"/>
          </a:xfrm>
          <a:prstGeom prst="rect">
            <a:avLst/>
          </a:prstGeom>
          <a:solidFill>
            <a:schemeClr val="bg1">
              <a:alpha val="80000"/>
            </a:schemeClr>
          </a:solidFill>
        </p:spPr>
        <p:txBody>
          <a:bodyPr wrap="square" lIns="360000" rIns="360000" rtlCol="0" anchor="ctr">
            <a:noAutofit/>
          </a:bodyPr>
          <a:lstStyle/>
          <a:p>
            <a:r>
              <a:rPr lang="en-GB" sz="2000" b="1" noProof="0" dirty="0"/>
              <a:t>Seeking help from the church for domestic abuse</a:t>
            </a:r>
            <a:r>
              <a:rPr lang="en-GB" sz="2000" noProof="0" dirty="0"/>
              <a:t>:</a:t>
            </a:r>
          </a:p>
          <a:p>
            <a:endParaRPr lang="en-GB" sz="2000" noProof="0" dirty="0"/>
          </a:p>
          <a:p>
            <a:r>
              <a:rPr lang="en-GB" sz="2000" b="1" dirty="0"/>
              <a:t>42.9% 	</a:t>
            </a:r>
            <a:r>
              <a:rPr lang="en-GB" sz="2000" noProof="0" dirty="0"/>
              <a:t>Would seek help from the church</a:t>
            </a:r>
            <a:endParaRPr lang="en-GB" sz="2000" b="1" noProof="0" dirty="0"/>
          </a:p>
          <a:p>
            <a:r>
              <a:rPr lang="en-GB" sz="2000" b="1" dirty="0"/>
              <a:t>42.9% 	</a:t>
            </a:r>
            <a:r>
              <a:rPr lang="en-GB" sz="2000" noProof="0" dirty="0"/>
              <a:t>Would not seek help from the church</a:t>
            </a:r>
          </a:p>
          <a:p>
            <a:r>
              <a:rPr lang="en-GB" sz="2000" b="1" dirty="0"/>
              <a:t>59.8% 	</a:t>
            </a:r>
            <a:r>
              <a:rPr lang="en-GB" sz="2000" noProof="0" dirty="0"/>
              <a:t>Would signpost a friend to the church</a:t>
            </a:r>
            <a:endParaRPr lang="en-GB" sz="2000" b="1" noProof="0" dirty="0"/>
          </a:p>
          <a:p>
            <a:r>
              <a:rPr lang="en-GB" sz="2000" b="1" dirty="0"/>
              <a:t>24.6% 	</a:t>
            </a:r>
            <a:r>
              <a:rPr lang="en-GB" sz="2000" noProof="0" dirty="0"/>
              <a:t>Would not signpost a friend to the church</a:t>
            </a:r>
            <a:endParaRPr lang="en-GB" sz="2000" b="1" noProof="0" dirty="0"/>
          </a:p>
        </p:txBody>
      </p:sp>
    </p:spTree>
    <p:extLst>
      <p:ext uri="{BB962C8B-B14F-4D97-AF65-F5344CB8AC3E}">
        <p14:creationId xmlns:p14="http://schemas.microsoft.com/office/powerpoint/2010/main" val="6933056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E978F-B66D-0F23-AF2C-F525BCA94173}"/>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DB895BAA-F5C9-6B81-B5D9-C4330D348F67}"/>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69A10CF7-884F-3DE4-D6A3-1086ED383DD4}"/>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D130B719-A4AB-668F-F030-8008588CB245}"/>
              </a:ext>
            </a:extLst>
          </p:cNvPr>
          <p:cNvSpPr txBox="1"/>
          <p:nvPr/>
        </p:nvSpPr>
        <p:spPr>
          <a:xfrm>
            <a:off x="75018" y="337030"/>
            <a:ext cx="2309094"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The positive use of power</a:t>
            </a:r>
          </a:p>
        </p:txBody>
      </p:sp>
      <p:sp>
        <p:nvSpPr>
          <p:cNvPr id="2" name="TextBox 1">
            <a:extLst>
              <a:ext uri="{FF2B5EF4-FFF2-40B4-BE49-F238E27FC236}">
                <a16:creationId xmlns:a16="http://schemas.microsoft.com/office/drawing/2014/main" id="{E56990DA-7ECE-C1E6-7AF0-AF5E3EDA66B5}"/>
              </a:ext>
            </a:extLst>
          </p:cNvPr>
          <p:cNvSpPr txBox="1"/>
          <p:nvPr/>
        </p:nvSpPr>
        <p:spPr>
          <a:xfrm>
            <a:off x="1183982" y="1717717"/>
            <a:ext cx="9823622" cy="1049174"/>
          </a:xfrm>
          <a:prstGeom prst="rect">
            <a:avLst/>
          </a:prstGeom>
          <a:solidFill>
            <a:schemeClr val="bg1"/>
          </a:solidFill>
        </p:spPr>
        <p:txBody>
          <a:bodyPr wrap="square" lIns="360000" rIns="360000" rtlCol="0" anchor="ctr">
            <a:noAutofit/>
          </a:bodyPr>
          <a:lstStyle/>
          <a:p>
            <a:pPr algn="ctr"/>
            <a:r>
              <a:rPr lang="en-GB" b="1" noProof="0" dirty="0"/>
              <a:t>In Christian communities, power shouldn’t be about control—it should be about serving others.</a:t>
            </a:r>
            <a:endParaRPr lang="en-GB" noProof="0" dirty="0"/>
          </a:p>
          <a:p>
            <a:pPr algn="ctr"/>
            <a:r>
              <a:rPr lang="en-GB" noProof="0" dirty="0"/>
              <a:t>Jesus used his power to help, heal, include those on the edges, and stand up to injustice.</a:t>
            </a:r>
          </a:p>
        </p:txBody>
      </p:sp>
      <p:sp>
        <p:nvSpPr>
          <p:cNvPr id="8" name="TextBox 7">
            <a:extLst>
              <a:ext uri="{FF2B5EF4-FFF2-40B4-BE49-F238E27FC236}">
                <a16:creationId xmlns:a16="http://schemas.microsoft.com/office/drawing/2014/main" id="{B3F68DFE-B156-B066-551F-2879BC319E87}"/>
              </a:ext>
            </a:extLst>
          </p:cNvPr>
          <p:cNvSpPr txBox="1"/>
          <p:nvPr/>
        </p:nvSpPr>
        <p:spPr>
          <a:xfrm>
            <a:off x="1703465" y="3768485"/>
            <a:ext cx="8784656" cy="2351314"/>
          </a:xfrm>
          <a:prstGeom prst="rect">
            <a:avLst/>
          </a:prstGeom>
          <a:solidFill>
            <a:schemeClr val="bg1"/>
          </a:solidFill>
        </p:spPr>
        <p:txBody>
          <a:bodyPr wrap="square" lIns="360000" tIns="0" rIns="360000" rtlCol="0" anchor="ctr" anchorCtr="0">
            <a:noAutofit/>
          </a:bodyPr>
          <a:lstStyle/>
          <a:p>
            <a:pPr marL="285750" indent="-285750">
              <a:buSzPct val="150000"/>
              <a:buBlip>
                <a:blip r:embed="rId4"/>
              </a:buBlip>
            </a:pPr>
            <a:r>
              <a:rPr lang="en-GB" noProof="0" dirty="0"/>
              <a:t> Make space for others to feel safe, get involved, and grow.</a:t>
            </a:r>
          </a:p>
          <a:p>
            <a:pPr marL="285750" indent="-285750">
              <a:buSzPct val="150000"/>
              <a:buBlip>
                <a:blip r:embed="rId4"/>
              </a:buBlip>
            </a:pPr>
            <a:endParaRPr lang="en-GB" noProof="0" dirty="0"/>
          </a:p>
          <a:p>
            <a:pPr marL="285750" indent="-285750">
              <a:buSzPct val="150000"/>
              <a:buBlip>
                <a:blip r:embed="rId4"/>
              </a:buBlip>
            </a:pPr>
            <a:r>
              <a:rPr lang="en-GB" noProof="0" dirty="0"/>
              <a:t> Listening, sharing responsibility, and being open to feedback.</a:t>
            </a:r>
          </a:p>
          <a:p>
            <a:pPr>
              <a:buSzPct val="150000"/>
            </a:pPr>
            <a:endParaRPr lang="en-GB" noProof="0" dirty="0"/>
          </a:p>
          <a:p>
            <a:pPr marL="285750" indent="-285750">
              <a:buSzPct val="150000"/>
              <a:buBlip>
                <a:blip r:embed="rId4"/>
              </a:buBlip>
            </a:pPr>
            <a:r>
              <a:rPr lang="en-GB" noProof="0" dirty="0"/>
              <a:t> Helps people feel valued, especially those who have been ignored or hurt before.</a:t>
            </a:r>
          </a:p>
          <a:p>
            <a:pPr>
              <a:buSzPct val="150000"/>
            </a:pPr>
            <a:endParaRPr lang="en-GB" noProof="0" dirty="0"/>
          </a:p>
          <a:p>
            <a:pPr marL="285750" indent="-285750">
              <a:buSzPct val="150000"/>
              <a:buBlip>
                <a:blip r:embed="rId4"/>
              </a:buBlip>
            </a:pPr>
            <a:r>
              <a:rPr lang="en-GB" noProof="0" dirty="0"/>
              <a:t> Right use of power is shown in our actions, and in the kind of community we build.</a:t>
            </a:r>
          </a:p>
        </p:txBody>
      </p:sp>
    </p:spTree>
    <p:extLst>
      <p:ext uri="{BB962C8B-B14F-4D97-AF65-F5344CB8AC3E}">
        <p14:creationId xmlns:p14="http://schemas.microsoft.com/office/powerpoint/2010/main" val="222690964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E2BBD-1850-D787-814A-28B0C25EE6B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9509DBF-CC6B-A8C1-6F70-E03797514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634"/>
            <a:ext cx="12182174" cy="6365187"/>
          </a:xfrm>
          <a:prstGeom prst="rect">
            <a:avLst/>
          </a:prstGeom>
        </p:spPr>
      </p:pic>
      <p:sp>
        <p:nvSpPr>
          <p:cNvPr id="155" name="Rectangle">
            <a:extLst>
              <a:ext uri="{FF2B5EF4-FFF2-40B4-BE49-F238E27FC236}">
                <a16:creationId xmlns:a16="http://schemas.microsoft.com/office/drawing/2014/main" id="{8C766D87-1490-1F76-1EA7-18D88B791809}"/>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754756E5-9225-A1AE-3E59-3E9DB84A5FC9}"/>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0608B526-51C0-1FA4-6FB2-A995A3F1D15D}"/>
              </a:ext>
            </a:extLst>
          </p:cNvPr>
          <p:cNvSpPr txBox="1"/>
          <p:nvPr/>
        </p:nvSpPr>
        <p:spPr>
          <a:xfrm>
            <a:off x="75018" y="337030"/>
            <a:ext cx="1092287"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Background</a:t>
            </a:r>
          </a:p>
        </p:txBody>
      </p:sp>
    </p:spTree>
    <p:extLst>
      <p:ext uri="{BB962C8B-B14F-4D97-AF65-F5344CB8AC3E}">
        <p14:creationId xmlns:p14="http://schemas.microsoft.com/office/powerpoint/2010/main" val="128019571"/>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075A7-F03E-27C9-3C38-059E79F7BE9E}"/>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22F929A7-987B-1227-6A64-D1985C9E650B}"/>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3CD957B7-9E72-392A-2D5F-C00E04C22E70}"/>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1ADCF260-29E8-4126-9EA7-91DEB61445FD}"/>
              </a:ext>
            </a:extLst>
          </p:cNvPr>
          <p:cNvSpPr txBox="1"/>
          <p:nvPr/>
        </p:nvSpPr>
        <p:spPr>
          <a:xfrm>
            <a:off x="75018" y="337030"/>
            <a:ext cx="3024161"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Practical responses in your church</a:t>
            </a:r>
          </a:p>
        </p:txBody>
      </p:sp>
      <p:grpSp>
        <p:nvGrpSpPr>
          <p:cNvPr id="6" name="Group 5">
            <a:extLst>
              <a:ext uri="{FF2B5EF4-FFF2-40B4-BE49-F238E27FC236}">
                <a16:creationId xmlns:a16="http://schemas.microsoft.com/office/drawing/2014/main" id="{FBD21D8F-605A-ADEA-6826-C9D5C21364F6}"/>
              </a:ext>
            </a:extLst>
          </p:cNvPr>
          <p:cNvGrpSpPr/>
          <p:nvPr/>
        </p:nvGrpSpPr>
        <p:grpSpPr>
          <a:xfrm>
            <a:off x="6901931" y="2026001"/>
            <a:ext cx="5289656" cy="3456193"/>
            <a:chOff x="7014946" y="2523367"/>
            <a:chExt cx="5289656" cy="3456193"/>
          </a:xfrm>
        </p:grpSpPr>
        <p:sp>
          <p:nvSpPr>
            <p:cNvPr id="19" name="TextBox 18">
              <a:extLst>
                <a:ext uri="{FF2B5EF4-FFF2-40B4-BE49-F238E27FC236}">
                  <a16:creationId xmlns:a16="http://schemas.microsoft.com/office/drawing/2014/main" id="{3460C298-E20F-14DD-75E8-616DE42BEF3D}"/>
                </a:ext>
              </a:extLst>
            </p:cNvPr>
            <p:cNvSpPr txBox="1"/>
            <p:nvPr/>
          </p:nvSpPr>
          <p:spPr>
            <a:xfrm>
              <a:off x="7014946" y="2815477"/>
              <a:ext cx="5289656" cy="3164083"/>
            </a:xfrm>
            <a:prstGeom prst="rect">
              <a:avLst/>
            </a:prstGeom>
            <a:solidFill>
              <a:schemeClr val="bg1">
                <a:alpha val="80000"/>
              </a:schemeClr>
            </a:solidFill>
          </p:spPr>
          <p:txBody>
            <a:bodyPr wrap="square" lIns="360000" tIns="0" rIns="360000" rtlCol="0" anchor="t" anchorCtr="0">
              <a:noAutofit/>
            </a:bodyPr>
            <a:lstStyle/>
            <a:p>
              <a:pPr>
                <a:buSzPct val="150000"/>
              </a:pPr>
              <a:endParaRPr lang="en-GB" noProof="0" dirty="0"/>
            </a:p>
            <a:p>
              <a:pPr>
                <a:buSzPct val="150000"/>
              </a:pPr>
              <a:r>
                <a:rPr lang="en-GB" b="1" noProof="0" dirty="0"/>
                <a:t>Cultural sensitivity </a:t>
              </a:r>
              <a:r>
                <a:rPr lang="en-GB" noProof="0" dirty="0"/>
                <a:t>is key when responding to domestic abuse. It means listening without judgment, respecting different backgrounds - and also be aware of how your own culture may shape your action - or inaction.</a:t>
              </a:r>
            </a:p>
            <a:p>
              <a:pPr>
                <a:buSzPct val="150000"/>
              </a:pPr>
              <a:endParaRPr lang="en-GB" dirty="0"/>
            </a:p>
            <a:p>
              <a:pPr>
                <a:buSzPct val="150000"/>
              </a:pPr>
              <a:r>
                <a:rPr lang="en-GB" b="1" dirty="0"/>
                <a:t>Always follow safeguarding procedures</a:t>
              </a:r>
              <a:r>
                <a:rPr lang="en-GB" dirty="0"/>
                <a:t>, but approach every conversation with empathy, openness, and a willingness to understand the person’s unique context.</a:t>
              </a:r>
            </a:p>
            <a:p>
              <a:pPr>
                <a:buSzPct val="150000"/>
              </a:pPr>
              <a:endParaRPr lang="en-GB" noProof="0" dirty="0"/>
            </a:p>
          </p:txBody>
        </p:sp>
        <p:sp>
          <p:nvSpPr>
            <p:cNvPr id="20" name="TextBox 19">
              <a:extLst>
                <a:ext uri="{FF2B5EF4-FFF2-40B4-BE49-F238E27FC236}">
                  <a16:creationId xmlns:a16="http://schemas.microsoft.com/office/drawing/2014/main" id="{380888F2-D458-6301-3494-C2F8B4CE22CA}"/>
                </a:ext>
              </a:extLst>
            </p:cNvPr>
            <p:cNvSpPr txBox="1"/>
            <p:nvPr/>
          </p:nvSpPr>
          <p:spPr>
            <a:xfrm>
              <a:off x="7274381" y="2523367"/>
              <a:ext cx="5030221" cy="389606"/>
            </a:xfrm>
            <a:prstGeom prst="rect">
              <a:avLst/>
            </a:prstGeom>
            <a:solidFill>
              <a:srgbClr val="000000"/>
            </a:solidFill>
          </p:spPr>
          <p:txBody>
            <a:bodyPr wrap="square" lIns="360000" tIns="0" rIns="360000" rtlCol="0" anchor="ctr" anchorCtr="0">
              <a:noAutofit/>
            </a:bodyPr>
            <a:lstStyle/>
            <a:p>
              <a:pPr>
                <a:buSzPct val="150000"/>
              </a:pPr>
              <a:r>
                <a:rPr lang="en-GB" b="1" noProof="0" dirty="0">
                  <a:solidFill>
                    <a:schemeClr val="bg1"/>
                  </a:solidFill>
                </a:rPr>
                <a:t>Always remember</a:t>
              </a:r>
            </a:p>
          </p:txBody>
        </p:sp>
      </p:grpSp>
      <p:grpSp>
        <p:nvGrpSpPr>
          <p:cNvPr id="5" name="Group 4">
            <a:extLst>
              <a:ext uri="{FF2B5EF4-FFF2-40B4-BE49-F238E27FC236}">
                <a16:creationId xmlns:a16="http://schemas.microsoft.com/office/drawing/2014/main" id="{C05BF25D-3662-DF23-9B2C-BE143B501E19}"/>
              </a:ext>
            </a:extLst>
          </p:cNvPr>
          <p:cNvGrpSpPr/>
          <p:nvPr/>
        </p:nvGrpSpPr>
        <p:grpSpPr>
          <a:xfrm>
            <a:off x="1" y="5044910"/>
            <a:ext cx="6003735" cy="1476060"/>
            <a:chOff x="3849603" y="859591"/>
            <a:chExt cx="6034136" cy="1476060"/>
          </a:xfrm>
        </p:grpSpPr>
        <p:sp>
          <p:nvSpPr>
            <p:cNvPr id="14" name="TextBox 13">
              <a:extLst>
                <a:ext uri="{FF2B5EF4-FFF2-40B4-BE49-F238E27FC236}">
                  <a16:creationId xmlns:a16="http://schemas.microsoft.com/office/drawing/2014/main" id="{41C653C7-1E0A-222A-54EA-5B5D1461BE04}"/>
                </a:ext>
              </a:extLst>
            </p:cNvPr>
            <p:cNvSpPr txBox="1"/>
            <p:nvPr/>
          </p:nvSpPr>
          <p:spPr>
            <a:xfrm>
              <a:off x="3849603" y="1075729"/>
              <a:ext cx="6034136" cy="1259922"/>
            </a:xfrm>
            <a:prstGeom prst="rect">
              <a:avLst/>
            </a:prstGeom>
            <a:solidFill>
              <a:schemeClr val="bg1">
                <a:alpha val="80000"/>
              </a:schemeClr>
            </a:solidFill>
          </p:spPr>
          <p:txBody>
            <a:bodyPr wrap="square" lIns="360000" tIns="0" rIns="360000" rtlCol="0" anchor="t" anchorCtr="0">
              <a:noAutofit/>
            </a:bodyPr>
            <a:lstStyle/>
            <a:p>
              <a:pPr marL="285750" indent="-285750">
                <a:buSzPct val="150000"/>
                <a:buBlip>
                  <a:blip r:embed="rId4"/>
                </a:buBlip>
              </a:pPr>
              <a:endParaRPr lang="en-GB" noProof="0" dirty="0"/>
            </a:p>
            <a:p>
              <a:pPr marL="285750" indent="-285750">
                <a:buSzPct val="150000"/>
                <a:buBlip>
                  <a:blip r:embed="rId4"/>
                </a:buBlip>
              </a:pPr>
              <a:r>
                <a:rPr lang="en-GB" noProof="0" dirty="0"/>
                <a:t>Include in your youth/children's ministry programme.</a:t>
              </a:r>
            </a:p>
            <a:p>
              <a:pPr marL="285750" indent="-285750">
                <a:buSzPct val="150000"/>
                <a:buBlip>
                  <a:blip r:embed="rId4"/>
                </a:buBlip>
              </a:pPr>
              <a:r>
                <a:rPr lang="en-GB" noProof="0" dirty="0"/>
                <a:t>Include in adult small group settings.</a:t>
              </a:r>
            </a:p>
            <a:p>
              <a:pPr marL="285750" indent="-285750">
                <a:buSzPct val="150000"/>
                <a:buBlip>
                  <a:blip r:embed="rId4"/>
                </a:buBlip>
              </a:pPr>
              <a:r>
                <a:rPr lang="en-GB" noProof="0" dirty="0"/>
                <a:t>Financial giving or volunteering.</a:t>
              </a:r>
            </a:p>
            <a:p>
              <a:pPr marL="285750" indent="-285750">
                <a:buSzPct val="150000"/>
                <a:buBlip>
                  <a:blip r:embed="rId4"/>
                </a:buBlip>
              </a:pPr>
              <a:endParaRPr lang="en-GB" noProof="0" dirty="0"/>
            </a:p>
          </p:txBody>
        </p:sp>
        <p:sp>
          <p:nvSpPr>
            <p:cNvPr id="17" name="TextBox 16">
              <a:extLst>
                <a:ext uri="{FF2B5EF4-FFF2-40B4-BE49-F238E27FC236}">
                  <a16:creationId xmlns:a16="http://schemas.microsoft.com/office/drawing/2014/main" id="{8A7DF6D8-0511-D352-1B42-11D5F4DAAA30}"/>
                </a:ext>
              </a:extLst>
            </p:cNvPr>
            <p:cNvSpPr txBox="1"/>
            <p:nvPr/>
          </p:nvSpPr>
          <p:spPr>
            <a:xfrm>
              <a:off x="3849603" y="859591"/>
              <a:ext cx="6034136" cy="389606"/>
            </a:xfrm>
            <a:prstGeom prst="rect">
              <a:avLst/>
            </a:prstGeom>
            <a:solidFill>
              <a:srgbClr val="000000"/>
            </a:solidFill>
          </p:spPr>
          <p:txBody>
            <a:bodyPr wrap="square" lIns="360000" tIns="0" rIns="360000" rtlCol="0" anchor="ctr" anchorCtr="0">
              <a:noAutofit/>
            </a:bodyPr>
            <a:lstStyle/>
            <a:p>
              <a:pPr>
                <a:buSzPct val="150000"/>
              </a:pPr>
              <a:r>
                <a:rPr lang="en-GB" b="1" noProof="0" dirty="0">
                  <a:solidFill>
                    <a:schemeClr val="bg1"/>
                  </a:solidFill>
                </a:rPr>
                <a:t>In learning and discipleship</a:t>
              </a:r>
            </a:p>
          </p:txBody>
        </p:sp>
      </p:grpSp>
      <p:grpSp>
        <p:nvGrpSpPr>
          <p:cNvPr id="3" name="Group 2">
            <a:extLst>
              <a:ext uri="{FF2B5EF4-FFF2-40B4-BE49-F238E27FC236}">
                <a16:creationId xmlns:a16="http://schemas.microsoft.com/office/drawing/2014/main" id="{7E560F6C-3660-3F57-688A-D76AC135995E}"/>
              </a:ext>
            </a:extLst>
          </p:cNvPr>
          <p:cNvGrpSpPr/>
          <p:nvPr/>
        </p:nvGrpSpPr>
        <p:grpSpPr>
          <a:xfrm>
            <a:off x="0" y="3126899"/>
            <a:ext cx="6003735" cy="1727381"/>
            <a:chOff x="198308" y="4396017"/>
            <a:chExt cx="5842566" cy="1727381"/>
          </a:xfrm>
        </p:grpSpPr>
        <p:sp>
          <p:nvSpPr>
            <p:cNvPr id="11" name="TextBox 10">
              <a:extLst>
                <a:ext uri="{FF2B5EF4-FFF2-40B4-BE49-F238E27FC236}">
                  <a16:creationId xmlns:a16="http://schemas.microsoft.com/office/drawing/2014/main" id="{BDC15ECA-8BF9-7DE4-9382-13EAB8B31D92}"/>
                </a:ext>
              </a:extLst>
            </p:cNvPr>
            <p:cNvSpPr txBox="1"/>
            <p:nvPr/>
          </p:nvSpPr>
          <p:spPr>
            <a:xfrm>
              <a:off x="198308" y="4655201"/>
              <a:ext cx="5842566" cy="1468197"/>
            </a:xfrm>
            <a:prstGeom prst="rect">
              <a:avLst/>
            </a:prstGeom>
            <a:solidFill>
              <a:schemeClr val="bg1">
                <a:alpha val="80000"/>
              </a:schemeClr>
            </a:solidFill>
          </p:spPr>
          <p:txBody>
            <a:bodyPr wrap="square" lIns="360000" tIns="0" rIns="360000" rtlCol="0" anchor="t" anchorCtr="0">
              <a:noAutofit/>
            </a:bodyPr>
            <a:lstStyle/>
            <a:p>
              <a:pPr marL="285750" indent="-285750">
                <a:buSzPct val="150000"/>
                <a:buBlip>
                  <a:blip r:embed="rId4"/>
                </a:buBlip>
              </a:pPr>
              <a:endParaRPr lang="en-GB" noProof="0" dirty="0"/>
            </a:p>
            <a:p>
              <a:pPr marL="285750" indent="-285750">
                <a:buSzPct val="150000"/>
                <a:buBlip>
                  <a:blip r:embed="rId4"/>
                </a:buBlip>
              </a:pPr>
              <a:r>
                <a:rPr lang="en-GB" noProof="0" dirty="0"/>
                <a:t>Make sure your church knows how to contact their local Domestic Abuse specialist service provider.</a:t>
              </a:r>
            </a:p>
            <a:p>
              <a:pPr marL="285750" indent="-285750">
                <a:buSzPct val="150000"/>
                <a:buBlip>
                  <a:blip r:embed="rId4"/>
                </a:buBlip>
              </a:pPr>
              <a:r>
                <a:rPr lang="en-GB" noProof="0" dirty="0"/>
                <a:t>Place contact information or leaflets in public places in your building(s).</a:t>
              </a:r>
            </a:p>
            <a:p>
              <a:pPr marL="285750" indent="-285750">
                <a:buSzPct val="150000"/>
                <a:buBlip>
                  <a:blip r:embed="rId4"/>
                </a:buBlip>
              </a:pPr>
              <a:endParaRPr lang="en-GB" noProof="0" dirty="0"/>
            </a:p>
          </p:txBody>
        </p:sp>
        <p:sp>
          <p:nvSpPr>
            <p:cNvPr id="12" name="TextBox 11">
              <a:extLst>
                <a:ext uri="{FF2B5EF4-FFF2-40B4-BE49-F238E27FC236}">
                  <a16:creationId xmlns:a16="http://schemas.microsoft.com/office/drawing/2014/main" id="{138E86DA-9517-0BEB-4392-A72150239C0A}"/>
                </a:ext>
              </a:extLst>
            </p:cNvPr>
            <p:cNvSpPr txBox="1"/>
            <p:nvPr/>
          </p:nvSpPr>
          <p:spPr>
            <a:xfrm>
              <a:off x="198308" y="4396017"/>
              <a:ext cx="5842566" cy="389606"/>
            </a:xfrm>
            <a:prstGeom prst="rect">
              <a:avLst/>
            </a:prstGeom>
            <a:solidFill>
              <a:srgbClr val="000000"/>
            </a:solidFill>
          </p:spPr>
          <p:txBody>
            <a:bodyPr wrap="square" lIns="360000" tIns="0" rIns="360000" rtlCol="0" anchor="ctr" anchorCtr="0">
              <a:noAutofit/>
            </a:bodyPr>
            <a:lstStyle/>
            <a:p>
              <a:pPr>
                <a:buSzPct val="150000"/>
              </a:pPr>
              <a:r>
                <a:rPr lang="en-GB" b="1" noProof="0" dirty="0">
                  <a:solidFill>
                    <a:schemeClr val="bg1"/>
                  </a:solidFill>
                </a:rPr>
                <a:t>In partnerships</a:t>
              </a:r>
            </a:p>
          </p:txBody>
        </p:sp>
      </p:grpSp>
      <p:grpSp>
        <p:nvGrpSpPr>
          <p:cNvPr id="2" name="Group 1">
            <a:extLst>
              <a:ext uri="{FF2B5EF4-FFF2-40B4-BE49-F238E27FC236}">
                <a16:creationId xmlns:a16="http://schemas.microsoft.com/office/drawing/2014/main" id="{70CF21DD-197D-D1BE-A6E6-21BB28C34E5B}"/>
              </a:ext>
            </a:extLst>
          </p:cNvPr>
          <p:cNvGrpSpPr/>
          <p:nvPr/>
        </p:nvGrpSpPr>
        <p:grpSpPr>
          <a:xfrm>
            <a:off x="1" y="774256"/>
            <a:ext cx="6003734" cy="2179875"/>
            <a:chOff x="3449986" y="3902426"/>
            <a:chExt cx="5495382" cy="2179875"/>
          </a:xfrm>
        </p:grpSpPr>
        <p:sp>
          <p:nvSpPr>
            <p:cNvPr id="8" name="TextBox 7">
              <a:extLst>
                <a:ext uri="{FF2B5EF4-FFF2-40B4-BE49-F238E27FC236}">
                  <a16:creationId xmlns:a16="http://schemas.microsoft.com/office/drawing/2014/main" id="{518696B8-0F4C-A8DF-AA62-943C5F943902}"/>
                </a:ext>
              </a:extLst>
            </p:cNvPr>
            <p:cNvSpPr txBox="1"/>
            <p:nvPr/>
          </p:nvSpPr>
          <p:spPr>
            <a:xfrm>
              <a:off x="3472665" y="4130686"/>
              <a:ext cx="5472703" cy="1951615"/>
            </a:xfrm>
            <a:prstGeom prst="rect">
              <a:avLst/>
            </a:prstGeom>
            <a:solidFill>
              <a:schemeClr val="bg1">
                <a:alpha val="80000"/>
              </a:schemeClr>
            </a:solidFill>
          </p:spPr>
          <p:txBody>
            <a:bodyPr wrap="square" lIns="360000" tIns="0" rIns="360000" rtlCol="0" anchor="t" anchorCtr="0">
              <a:noAutofit/>
            </a:bodyPr>
            <a:lstStyle/>
            <a:p>
              <a:pPr marL="285750" indent="-285750">
                <a:buSzPct val="150000"/>
                <a:buBlip>
                  <a:blip r:embed="rId4"/>
                </a:buBlip>
              </a:pPr>
              <a:endParaRPr lang="en-GB" noProof="0" dirty="0"/>
            </a:p>
            <a:p>
              <a:pPr marL="285750" indent="-285750">
                <a:buSzPct val="150000"/>
                <a:buBlip>
                  <a:blip r:embed="rId4"/>
                </a:buBlip>
              </a:pPr>
              <a:r>
                <a:rPr lang="en-GB" noProof="0" dirty="0"/>
                <a:t> Appoint a Parish Safeguarding Officer.</a:t>
              </a:r>
            </a:p>
            <a:p>
              <a:pPr marL="285750" indent="-285750">
                <a:buSzPct val="150000"/>
                <a:buBlip>
                  <a:blip r:embed="rId4"/>
                </a:buBlip>
              </a:pPr>
              <a:r>
                <a:rPr lang="en-GB" noProof="0" dirty="0"/>
                <a:t> Work with your Diocesan Safeguarding Advisor.</a:t>
              </a:r>
            </a:p>
            <a:p>
              <a:pPr marL="285750" indent="-285750">
                <a:buSzPct val="150000"/>
                <a:buBlip>
                  <a:blip r:embed="rId4"/>
                </a:buBlip>
              </a:pPr>
              <a:r>
                <a:rPr lang="en-GB" noProof="0" dirty="0"/>
                <a:t> Discuss these issues at PCC or Chapter.</a:t>
              </a:r>
            </a:p>
            <a:p>
              <a:pPr marL="285750" indent="-285750">
                <a:buSzPct val="150000"/>
                <a:buBlip>
                  <a:blip r:embed="rId4"/>
                </a:buBlip>
              </a:pPr>
              <a:r>
                <a:rPr lang="en-GB" noProof="0" dirty="0"/>
                <a:t> Agree a domestic abuse statement.</a:t>
              </a:r>
            </a:p>
            <a:p>
              <a:pPr marL="285750" indent="-285750">
                <a:buSzPct val="150000"/>
                <a:buBlip>
                  <a:blip r:embed="rId4"/>
                </a:buBlip>
              </a:pPr>
              <a:r>
                <a:rPr lang="en-GB" noProof="0" dirty="0"/>
                <a:t> Adopt good safeguarding procedures and ensure training is up to date.</a:t>
              </a:r>
            </a:p>
          </p:txBody>
        </p:sp>
        <p:sp>
          <p:nvSpPr>
            <p:cNvPr id="7" name="TextBox 6">
              <a:extLst>
                <a:ext uri="{FF2B5EF4-FFF2-40B4-BE49-F238E27FC236}">
                  <a16:creationId xmlns:a16="http://schemas.microsoft.com/office/drawing/2014/main" id="{4012DD80-D550-7969-95D4-D1EB0C0F2AD9}"/>
                </a:ext>
              </a:extLst>
            </p:cNvPr>
            <p:cNvSpPr txBox="1"/>
            <p:nvPr/>
          </p:nvSpPr>
          <p:spPr>
            <a:xfrm>
              <a:off x="3449986" y="3902426"/>
              <a:ext cx="5495382" cy="389606"/>
            </a:xfrm>
            <a:prstGeom prst="rect">
              <a:avLst/>
            </a:prstGeom>
            <a:solidFill>
              <a:srgbClr val="000000"/>
            </a:solidFill>
          </p:spPr>
          <p:txBody>
            <a:bodyPr wrap="square" lIns="360000" tIns="0" rIns="360000" rtlCol="0" anchor="ctr" anchorCtr="0">
              <a:noAutofit/>
            </a:bodyPr>
            <a:lstStyle/>
            <a:p>
              <a:pPr>
                <a:buSzPct val="150000"/>
              </a:pPr>
              <a:r>
                <a:rPr lang="en-GB" b="1" noProof="0" dirty="0">
                  <a:solidFill>
                    <a:schemeClr val="bg1"/>
                  </a:solidFill>
                </a:rPr>
                <a:t>In governance</a:t>
              </a:r>
            </a:p>
          </p:txBody>
        </p:sp>
      </p:grpSp>
    </p:spTree>
    <p:extLst>
      <p:ext uri="{BB962C8B-B14F-4D97-AF65-F5344CB8AC3E}">
        <p14:creationId xmlns:p14="http://schemas.microsoft.com/office/powerpoint/2010/main" val="294494235"/>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DD4C6-5D62-8617-DC4C-3B3CEE52DB74}"/>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46324907-7863-5FC6-5B8C-FCAFC59DA553}"/>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86597EE9-0EB6-3F71-6F75-6A76B75EFCA4}"/>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F0A9196C-400B-3D1B-9D1F-85DFF08B4EAF}"/>
              </a:ext>
            </a:extLst>
          </p:cNvPr>
          <p:cNvSpPr txBox="1"/>
          <p:nvPr/>
        </p:nvSpPr>
        <p:spPr>
          <a:xfrm>
            <a:off x="75018" y="337030"/>
            <a:ext cx="3024161"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Modelling quality of relationships</a:t>
            </a:r>
          </a:p>
        </p:txBody>
      </p:sp>
      <p:pic>
        <p:nvPicPr>
          <p:cNvPr id="18" name="Picture 17">
            <a:extLst>
              <a:ext uri="{FF2B5EF4-FFF2-40B4-BE49-F238E27FC236}">
                <a16:creationId xmlns:a16="http://schemas.microsoft.com/office/drawing/2014/main" id="{63F23B05-A1BF-0FD1-CCC7-F74C599C49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43091" y="792759"/>
            <a:ext cx="6002177" cy="6002177"/>
          </a:xfrm>
          <a:prstGeom prst="rect">
            <a:avLst/>
          </a:prstGeom>
        </p:spPr>
      </p:pic>
      <p:pic>
        <p:nvPicPr>
          <p:cNvPr id="6" name="Picture 5">
            <a:extLst>
              <a:ext uri="{FF2B5EF4-FFF2-40B4-BE49-F238E27FC236}">
                <a16:creationId xmlns:a16="http://schemas.microsoft.com/office/drawing/2014/main" id="{192A27A5-AE91-0129-93F3-2C2420055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98" y="767748"/>
            <a:ext cx="6002177" cy="6002177"/>
          </a:xfrm>
          <a:prstGeom prst="rect">
            <a:avLst/>
          </a:prstGeom>
        </p:spPr>
      </p:pic>
    </p:spTree>
    <p:extLst>
      <p:ext uri="{BB962C8B-B14F-4D97-AF65-F5344CB8AC3E}">
        <p14:creationId xmlns:p14="http://schemas.microsoft.com/office/powerpoint/2010/main" val="8960743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E505278-EF55-1426-A92A-8D87FF44A6AE}"/>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71450294-B589-3929-5FE8-6A376C4E7043}"/>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000000"/>
                </a:solidFill>
                <a:latin typeface="Helvetica Neue Medium"/>
                <a:ea typeface="Helvetica Neue Medium"/>
                <a:cs typeface="Helvetica Neue Medium"/>
                <a:sym typeface="Helvetica Neue Medium"/>
              </a:defRPr>
            </a:pPr>
            <a:endParaRPr kumimoji="0" lang="en-GB" sz="1600" b="0" i="0" u="none" strike="noStrike" kern="1200" cap="none" spc="0" normalizeH="0" baseline="0" noProof="0" dirty="0">
              <a:ln>
                <a:noFill/>
              </a:ln>
              <a:solidFill>
                <a:srgbClr val="000000"/>
              </a:solidFill>
              <a:effectLst/>
              <a:uLnTx/>
              <a:uFillTx/>
              <a:latin typeface="Helvetica Neue Medium"/>
              <a:sym typeface="Helvetica Neue Medium"/>
            </a:endParaRPr>
          </a:p>
        </p:txBody>
      </p:sp>
      <p:pic>
        <p:nvPicPr>
          <p:cNvPr id="158" name="logo.jpg" descr="logo.jpg">
            <a:extLst>
              <a:ext uri="{FF2B5EF4-FFF2-40B4-BE49-F238E27FC236}">
                <a16:creationId xmlns:a16="http://schemas.microsoft.com/office/drawing/2014/main" id="{212E8F0A-C3C0-093C-8024-C4B67CEF86BA}"/>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79C16FE0-AF4E-5A39-A4C4-20996B1E450B}"/>
              </a:ext>
            </a:extLst>
          </p:cNvPr>
          <p:cNvSpPr txBox="1"/>
          <p:nvPr/>
        </p:nvSpPr>
        <p:spPr>
          <a:xfrm>
            <a:off x="75018" y="337030"/>
            <a:ext cx="3024161"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pPr marL="0" marR="0" lvl="0" indent="0" algn="l" defTabSz="914400" rtl="0" eaLnBrk="1" fontAlgn="auto" latinLnBrk="0" hangingPunct="1">
              <a:lnSpc>
                <a:spcPct val="90000"/>
              </a:lnSpc>
              <a:spcBef>
                <a:spcPts val="4500"/>
              </a:spcBef>
              <a:spcAft>
                <a:spcPts val="0"/>
              </a:spcAft>
              <a:buClrTx/>
              <a:buSzTx/>
              <a:buFontTx/>
              <a:buNone/>
              <a:tabLst/>
              <a:defRPr/>
            </a:pPr>
            <a:r>
              <a:rPr kumimoji="0" lang="en-GB" sz="1650" b="1" i="0" u="none" strike="noStrike" kern="1200" cap="none" spc="0" normalizeH="0" baseline="0" noProof="0" dirty="0">
                <a:ln>
                  <a:noFill/>
                </a:ln>
                <a:solidFill>
                  <a:srgbClr val="FFFFFF"/>
                </a:solidFill>
                <a:effectLst/>
                <a:uLnTx/>
                <a:uFillTx/>
                <a:latin typeface="Calibri" panose="020F0502020204030204"/>
                <a:ea typeface="+mn-ea"/>
                <a:cs typeface="+mn-cs"/>
              </a:rPr>
              <a:t>Modelling quality of relationships</a:t>
            </a:r>
          </a:p>
        </p:txBody>
      </p:sp>
      <p:pic>
        <p:nvPicPr>
          <p:cNvPr id="18" name="Picture 17">
            <a:extLst>
              <a:ext uri="{FF2B5EF4-FFF2-40B4-BE49-F238E27FC236}">
                <a16:creationId xmlns:a16="http://schemas.microsoft.com/office/drawing/2014/main" id="{A54A63FE-07B0-6275-965A-0D249B2826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43091" y="792759"/>
            <a:ext cx="6002177" cy="6002177"/>
          </a:xfrm>
          <a:prstGeom prst="rect">
            <a:avLst/>
          </a:prstGeom>
        </p:spPr>
      </p:pic>
      <p:pic>
        <p:nvPicPr>
          <p:cNvPr id="6" name="Picture 5">
            <a:extLst>
              <a:ext uri="{FF2B5EF4-FFF2-40B4-BE49-F238E27FC236}">
                <a16:creationId xmlns:a16="http://schemas.microsoft.com/office/drawing/2014/main" id="{D0A462DC-0A2B-91CB-DBAF-8C85362DC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98" y="767748"/>
            <a:ext cx="6002177" cy="6002177"/>
          </a:xfrm>
          <a:prstGeom prst="rect">
            <a:avLst/>
          </a:prstGeom>
        </p:spPr>
      </p:pic>
    </p:spTree>
    <p:extLst>
      <p:ext uri="{BB962C8B-B14F-4D97-AF65-F5344CB8AC3E}">
        <p14:creationId xmlns:p14="http://schemas.microsoft.com/office/powerpoint/2010/main" val="1583926644"/>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7" name="Group"/>
          <p:cNvGrpSpPr/>
          <p:nvPr/>
        </p:nvGrpSpPr>
        <p:grpSpPr>
          <a:xfrm>
            <a:off x="-1" y="1264824"/>
            <a:ext cx="12192001" cy="835987"/>
            <a:chOff x="0" y="0"/>
            <a:chExt cx="24384000" cy="1671973"/>
          </a:xfrm>
        </p:grpSpPr>
        <p:sp>
          <p:nvSpPr>
            <p:cNvPr id="795" name="Rectangle"/>
            <p:cNvSpPr/>
            <p:nvPr/>
          </p:nvSpPr>
          <p:spPr>
            <a:xfrm>
              <a:off x="0" y="0"/>
              <a:ext cx="24384000" cy="1671973"/>
            </a:xfrm>
            <a:prstGeom prst="rect">
              <a:avLst/>
            </a:prstGeom>
            <a:solidFill>
              <a:srgbClr val="FFFFFF">
                <a:alpha val="72862"/>
              </a:srgbClr>
            </a:solidFill>
            <a:ln w="12700" cap="flat">
              <a:noFill/>
              <a:miter lim="400000"/>
            </a:ln>
            <a:effectLst/>
          </p:spPr>
          <p:txBody>
            <a:bodyPr wrap="square" lIns="25400" tIns="25400" rIns="25400" bIns="25400" numCol="1" anchor="ctr">
              <a:noAutofit/>
            </a:bodyP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796" name="Recognise —&gt; Respond —&gt; Record —&gt; Refer"/>
            <p:cNvSpPr txBox="1"/>
            <p:nvPr/>
          </p:nvSpPr>
          <p:spPr>
            <a:xfrm>
              <a:off x="4326064" y="307638"/>
              <a:ext cx="15731871" cy="10566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6200"/>
              </a:lvl1pPr>
            </a:lstStyle>
            <a:p>
              <a:pPr algn="ctr" defTabSz="1219169" hangingPunct="0"/>
              <a:r>
                <a:rPr sz="3100" kern="0" dirty="0" err="1">
                  <a:solidFill>
                    <a:srgbClr val="5E5E5E"/>
                  </a:solidFill>
                  <a:latin typeface="Helvetica Neue"/>
                  <a:sym typeface="Helvetica Neue"/>
                </a:rPr>
                <a:t>Recognise</a:t>
              </a:r>
              <a:r>
                <a:rPr sz="3100" kern="0" dirty="0">
                  <a:solidFill>
                    <a:srgbClr val="5E5E5E"/>
                  </a:solidFill>
                  <a:latin typeface="Helvetica Neue"/>
                  <a:sym typeface="Helvetica Neue"/>
                </a:rPr>
                <a:t> — Respond — Record — Refer</a:t>
              </a:r>
            </a:p>
          </p:txBody>
        </p:sp>
      </p:grpSp>
      <p:grpSp>
        <p:nvGrpSpPr>
          <p:cNvPr id="807" name="Group"/>
          <p:cNvGrpSpPr/>
          <p:nvPr/>
        </p:nvGrpSpPr>
        <p:grpSpPr>
          <a:xfrm>
            <a:off x="106209" y="2355966"/>
            <a:ext cx="3067846" cy="4329648"/>
            <a:chOff x="0" y="0"/>
            <a:chExt cx="6135690" cy="8659293"/>
          </a:xfrm>
        </p:grpSpPr>
        <p:grpSp>
          <p:nvGrpSpPr>
            <p:cNvPr id="802" name="Group"/>
            <p:cNvGrpSpPr/>
            <p:nvPr/>
          </p:nvGrpSpPr>
          <p:grpSpPr>
            <a:xfrm>
              <a:off x="0" y="0"/>
              <a:ext cx="6135690" cy="8659293"/>
              <a:chOff x="0" y="0"/>
              <a:chExt cx="6135690" cy="8659292"/>
            </a:xfrm>
          </p:grpSpPr>
          <p:sp>
            <p:nvSpPr>
              <p:cNvPr id="799" name="Rounded Rectangle"/>
              <p:cNvSpPr/>
              <p:nvPr/>
            </p:nvSpPr>
            <p:spPr>
              <a:xfrm>
                <a:off x="0" y="0"/>
                <a:ext cx="5727700" cy="8659292"/>
              </a:xfrm>
              <a:prstGeom prst="roundRect">
                <a:avLst>
                  <a:gd name="adj" fmla="val 14861"/>
                </a:avLst>
              </a:prstGeom>
              <a:solidFill>
                <a:srgbClr val="FFFFFF"/>
              </a:solidFill>
              <a:ln w="12700" cap="flat">
                <a:noFill/>
                <a:miter lim="400000"/>
              </a:ln>
              <a:effectLst/>
            </p:spPr>
            <p:txBody>
              <a:bodyPr wrap="square" lIns="25400" tIns="25400" rIns="25400" bIns="25400" numCol="1" anchor="ctr">
                <a:noAutofit/>
              </a:bodyP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2000" kern="0">
                  <a:solidFill>
                    <a:srgbClr val="FFFFFF"/>
                  </a:solidFill>
                  <a:latin typeface="Helvetica Neue Medium"/>
                  <a:sym typeface="Helvetica Neue Medium"/>
                </a:endParaRPr>
              </a:p>
            </p:txBody>
          </p:sp>
          <p:sp>
            <p:nvSpPr>
              <p:cNvPr id="800" name="Accept and take seriously what is being said without displaying shock or disbelief.…"/>
              <p:cNvSpPr txBox="1"/>
              <p:nvPr/>
            </p:nvSpPr>
            <p:spPr>
              <a:xfrm>
                <a:off x="766898" y="1576505"/>
                <a:ext cx="5368792" cy="38266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defTabSz="228600" hangingPunct="0">
                  <a:defRPr sz="2200">
                    <a:solidFill>
                      <a:srgbClr val="444444"/>
                    </a:solidFill>
                    <a:latin typeface="Helvetica"/>
                    <a:ea typeface="Helvetica"/>
                    <a:cs typeface="Helvetica"/>
                    <a:sym typeface="Helvetica"/>
                  </a:defRPr>
                </a:pPr>
                <a:r>
                  <a:rPr sz="1100" kern="0" dirty="0">
                    <a:solidFill>
                      <a:srgbClr val="444444"/>
                    </a:solidFill>
                    <a:latin typeface="Helvetica"/>
                    <a:cs typeface="Helvetica"/>
                    <a:sym typeface="Helvetica"/>
                  </a:rPr>
                  <a:t>Accept and take seriously what is being said without displaying shock or disbelief.</a:t>
                </a:r>
                <a:endParaRPr lang="en-GB" sz="1100" kern="0" dirty="0">
                  <a:solidFill>
                    <a:srgbClr val="444444"/>
                  </a:solidFill>
                  <a:latin typeface="Helvetica"/>
                  <a:cs typeface="Helvetica"/>
                  <a:sym typeface="Helvetica"/>
                </a:endParaRPr>
              </a:p>
              <a:p>
                <a:pPr defTabSz="228600" hangingPunct="0">
                  <a:defRPr sz="2200">
                    <a:solidFill>
                      <a:srgbClr val="444444"/>
                    </a:solidFill>
                    <a:latin typeface="Helvetica"/>
                    <a:ea typeface="Helvetica"/>
                    <a:cs typeface="Helvetica"/>
                    <a:sym typeface="Helvetica"/>
                  </a:defRPr>
                </a:pPr>
                <a:endParaRPr sz="1100" kern="0" dirty="0">
                  <a:solidFill>
                    <a:srgbClr val="444444"/>
                  </a:solidFill>
                  <a:latin typeface="Helvetica"/>
                  <a:cs typeface="Helvetica"/>
                  <a:sym typeface="Helvetica"/>
                </a:endParaRPr>
              </a:p>
              <a:p>
                <a:pPr defTabSz="228600" hangingPunct="0">
                  <a:defRPr sz="2200">
                    <a:solidFill>
                      <a:srgbClr val="444444"/>
                    </a:solidFill>
                    <a:latin typeface="Helvetica"/>
                    <a:ea typeface="Helvetica"/>
                    <a:cs typeface="Helvetica"/>
                    <a:sym typeface="Helvetica"/>
                  </a:defRPr>
                </a:pPr>
                <a:r>
                  <a:rPr sz="1100" kern="0" dirty="0">
                    <a:solidFill>
                      <a:srgbClr val="444444"/>
                    </a:solidFill>
                    <a:latin typeface="Helvetica"/>
                    <a:cs typeface="Helvetica"/>
                    <a:sym typeface="Helvetica"/>
                  </a:rPr>
                  <a:t>Let the person tell their story and don’t push for information or ask leading questions.</a:t>
                </a:r>
                <a:endParaRPr lang="en-GB" sz="1100" kern="0" dirty="0">
                  <a:solidFill>
                    <a:srgbClr val="444444"/>
                  </a:solidFill>
                  <a:latin typeface="Helvetica"/>
                  <a:cs typeface="Helvetica"/>
                  <a:sym typeface="Helvetica"/>
                </a:endParaRPr>
              </a:p>
              <a:p>
                <a:pPr defTabSz="228600" hangingPunct="0">
                  <a:defRPr sz="2200">
                    <a:solidFill>
                      <a:srgbClr val="444444"/>
                    </a:solidFill>
                    <a:latin typeface="Helvetica"/>
                    <a:ea typeface="Helvetica"/>
                    <a:cs typeface="Helvetica"/>
                    <a:sym typeface="Helvetica"/>
                  </a:defRPr>
                </a:pPr>
                <a:endParaRPr sz="1100" kern="0" dirty="0">
                  <a:solidFill>
                    <a:srgbClr val="444444"/>
                  </a:solidFill>
                  <a:latin typeface="Helvetica"/>
                  <a:cs typeface="Helvetica"/>
                  <a:sym typeface="Helvetica"/>
                </a:endParaRPr>
              </a:p>
              <a:p>
                <a:pPr defTabSz="228600" hangingPunct="0">
                  <a:defRPr sz="2200">
                    <a:solidFill>
                      <a:srgbClr val="444444"/>
                    </a:solidFill>
                    <a:latin typeface="Helvetica"/>
                    <a:ea typeface="Helvetica"/>
                    <a:cs typeface="Helvetica"/>
                    <a:sym typeface="Helvetica"/>
                  </a:defRPr>
                </a:pPr>
                <a:r>
                  <a:rPr sz="1100" kern="0" dirty="0">
                    <a:solidFill>
                      <a:srgbClr val="444444"/>
                    </a:solidFill>
                    <a:latin typeface="Helvetica"/>
                    <a:cs typeface="Helvetica"/>
                    <a:sym typeface="Helvetica"/>
                  </a:rPr>
                  <a:t>Do not interrogate or decide if they are telling the truth.</a:t>
                </a:r>
                <a:endParaRPr lang="en-GB" sz="1100" kern="0" dirty="0">
                  <a:solidFill>
                    <a:srgbClr val="444444"/>
                  </a:solidFill>
                  <a:latin typeface="Helvetica"/>
                  <a:cs typeface="Helvetica"/>
                  <a:sym typeface="Helvetica"/>
                </a:endParaRPr>
              </a:p>
              <a:p>
                <a:pPr defTabSz="228600" hangingPunct="0">
                  <a:defRPr sz="2200">
                    <a:solidFill>
                      <a:srgbClr val="444444"/>
                    </a:solidFill>
                    <a:latin typeface="Helvetica"/>
                    <a:ea typeface="Helvetica"/>
                    <a:cs typeface="Helvetica"/>
                    <a:sym typeface="Helvetica"/>
                  </a:defRPr>
                </a:pPr>
                <a:endParaRPr sz="1100" kern="0" dirty="0">
                  <a:solidFill>
                    <a:srgbClr val="444444"/>
                  </a:solidFill>
                  <a:latin typeface="Helvetica"/>
                  <a:cs typeface="Helvetica"/>
                  <a:sym typeface="Helvetica"/>
                </a:endParaRPr>
              </a:p>
              <a:p>
                <a:pPr defTabSz="228600" hangingPunct="0">
                  <a:defRPr sz="2200">
                    <a:solidFill>
                      <a:srgbClr val="444444"/>
                    </a:solidFill>
                    <a:latin typeface="Helvetica"/>
                    <a:ea typeface="Helvetica"/>
                    <a:cs typeface="Helvetica"/>
                    <a:sym typeface="Helvetica"/>
                  </a:defRPr>
                </a:pPr>
                <a:r>
                  <a:rPr sz="1100" kern="0" dirty="0">
                    <a:solidFill>
                      <a:srgbClr val="444444"/>
                    </a:solidFill>
                    <a:latin typeface="Helvetica"/>
                    <a:cs typeface="Helvetica"/>
                    <a:sym typeface="Helvetica"/>
                  </a:rPr>
                  <a:t>Be alert to signs and symptoms of abuse. </a:t>
                </a:r>
              </a:p>
            </p:txBody>
          </p:sp>
          <p:sp>
            <p:nvSpPr>
              <p:cNvPr id="801" name="Recognise"/>
              <p:cNvSpPr txBox="1"/>
              <p:nvPr/>
            </p:nvSpPr>
            <p:spPr>
              <a:xfrm>
                <a:off x="1282604" y="317152"/>
                <a:ext cx="3215623" cy="841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b="1"/>
                </a:lvl1pPr>
              </a:lstStyle>
              <a:p>
                <a:pPr algn="ctr" defTabSz="1219169" hangingPunct="0"/>
                <a:r>
                  <a:rPr sz="2400" kern="0" dirty="0" err="1">
                    <a:solidFill>
                      <a:srgbClr val="5E5E5E"/>
                    </a:solidFill>
                    <a:latin typeface="Helvetica Neue"/>
                    <a:sym typeface="Helvetica Neue"/>
                  </a:rPr>
                  <a:t>Recognise</a:t>
                </a:r>
                <a:endParaRPr sz="2400" kern="0" dirty="0">
                  <a:solidFill>
                    <a:srgbClr val="5E5E5E"/>
                  </a:solidFill>
                  <a:latin typeface="Helvetica Neue"/>
                  <a:sym typeface="Helvetica Neue"/>
                </a:endParaRPr>
              </a:p>
            </p:txBody>
          </p:sp>
        </p:grpSp>
        <p:pic>
          <p:nvPicPr>
            <p:cNvPr id="803" name="check-solid.jpg" descr="check-solid.jpg"/>
            <p:cNvPicPr>
              <a:picLocks noChangeAspect="1"/>
            </p:cNvPicPr>
            <p:nvPr/>
          </p:nvPicPr>
          <p:blipFill>
            <a:blip r:embed="rId3"/>
            <a:stretch>
              <a:fillRect/>
            </a:stretch>
          </p:blipFill>
          <p:spPr>
            <a:xfrm>
              <a:off x="207524" y="1299786"/>
              <a:ext cx="302767" cy="302767"/>
            </a:xfrm>
            <a:prstGeom prst="rect">
              <a:avLst/>
            </a:prstGeom>
            <a:ln w="12700" cap="flat">
              <a:noFill/>
              <a:miter lim="400000"/>
            </a:ln>
            <a:effectLst/>
          </p:spPr>
        </p:pic>
        <p:pic>
          <p:nvPicPr>
            <p:cNvPr id="804" name="times-solid.jpg" descr="times-solid.jpg"/>
            <p:cNvPicPr>
              <a:picLocks noChangeAspect="1"/>
            </p:cNvPicPr>
            <p:nvPr/>
          </p:nvPicPr>
          <p:blipFill>
            <a:blip r:embed="rId4"/>
            <a:stretch>
              <a:fillRect/>
            </a:stretch>
          </p:blipFill>
          <p:spPr>
            <a:xfrm>
              <a:off x="207524" y="3969811"/>
              <a:ext cx="240350" cy="349635"/>
            </a:xfrm>
            <a:prstGeom prst="rect">
              <a:avLst/>
            </a:prstGeom>
            <a:ln w="12700" cap="flat">
              <a:noFill/>
              <a:miter lim="400000"/>
            </a:ln>
            <a:effectLst/>
          </p:spPr>
        </p:pic>
        <p:pic>
          <p:nvPicPr>
            <p:cNvPr id="805" name="check-solid.jpg" descr="check-solid.jpg"/>
            <p:cNvPicPr>
              <a:picLocks noChangeAspect="1"/>
            </p:cNvPicPr>
            <p:nvPr/>
          </p:nvPicPr>
          <p:blipFill>
            <a:blip r:embed="rId3"/>
            <a:stretch>
              <a:fillRect/>
            </a:stretch>
          </p:blipFill>
          <p:spPr>
            <a:xfrm>
              <a:off x="145107" y="2673091"/>
              <a:ext cx="302767" cy="302767"/>
            </a:xfrm>
            <a:prstGeom prst="rect">
              <a:avLst/>
            </a:prstGeom>
            <a:ln w="12700" cap="flat">
              <a:noFill/>
              <a:miter lim="400000"/>
            </a:ln>
            <a:effectLst/>
          </p:spPr>
        </p:pic>
        <p:pic>
          <p:nvPicPr>
            <p:cNvPr id="806" name="check-solid.jpg" descr="check-solid.jpg"/>
            <p:cNvPicPr>
              <a:picLocks noChangeAspect="1"/>
            </p:cNvPicPr>
            <p:nvPr/>
          </p:nvPicPr>
          <p:blipFill>
            <a:blip r:embed="rId3"/>
            <a:stretch>
              <a:fillRect/>
            </a:stretch>
          </p:blipFill>
          <p:spPr>
            <a:xfrm>
              <a:off x="122711" y="5035551"/>
              <a:ext cx="302767" cy="302767"/>
            </a:xfrm>
            <a:prstGeom prst="rect">
              <a:avLst/>
            </a:prstGeom>
            <a:ln w="12700" cap="flat">
              <a:noFill/>
              <a:miter lim="400000"/>
            </a:ln>
            <a:effectLst/>
          </p:spPr>
        </p:pic>
      </p:grpSp>
      <p:grpSp>
        <p:nvGrpSpPr>
          <p:cNvPr id="817" name="Group"/>
          <p:cNvGrpSpPr/>
          <p:nvPr/>
        </p:nvGrpSpPr>
        <p:grpSpPr>
          <a:xfrm>
            <a:off x="3284782" y="2355966"/>
            <a:ext cx="2976263" cy="3889956"/>
            <a:chOff x="0" y="0"/>
            <a:chExt cx="5952524" cy="7779909"/>
          </a:xfrm>
        </p:grpSpPr>
        <p:grpSp>
          <p:nvGrpSpPr>
            <p:cNvPr id="811" name="Group"/>
            <p:cNvGrpSpPr/>
            <p:nvPr/>
          </p:nvGrpSpPr>
          <p:grpSpPr>
            <a:xfrm>
              <a:off x="0" y="0"/>
              <a:ext cx="5952524" cy="7779909"/>
              <a:chOff x="0" y="0"/>
              <a:chExt cx="5952524" cy="7779908"/>
            </a:xfrm>
          </p:grpSpPr>
          <p:sp>
            <p:nvSpPr>
              <p:cNvPr id="808" name="Rounded Rectangle"/>
              <p:cNvSpPr/>
              <p:nvPr/>
            </p:nvSpPr>
            <p:spPr>
              <a:xfrm>
                <a:off x="0" y="0"/>
                <a:ext cx="5727700" cy="7779908"/>
              </a:xfrm>
              <a:prstGeom prst="roundRect">
                <a:avLst>
                  <a:gd name="adj" fmla="val 14861"/>
                </a:avLst>
              </a:prstGeom>
              <a:solidFill>
                <a:srgbClr val="FFFFFF"/>
              </a:solidFill>
              <a:ln w="12700" cap="flat">
                <a:noFill/>
                <a:miter lim="400000"/>
              </a:ln>
              <a:effectLst/>
            </p:spPr>
            <p:txBody>
              <a:bodyPr wrap="square" lIns="25400" tIns="25400" rIns="25400" bIns="25400" numCol="1" anchor="ctr">
                <a:noAutofit/>
              </a:bodyP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809" name="Reassure the individual they have taken the right step in sharing this information and they are not to blame.…"/>
              <p:cNvSpPr txBox="1"/>
              <p:nvPr/>
            </p:nvSpPr>
            <p:spPr>
              <a:xfrm>
                <a:off x="602034" y="1509177"/>
                <a:ext cx="5350490" cy="55194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defTabSz="228600" hangingPunct="0">
                  <a:defRPr sz="2200">
                    <a:solidFill>
                      <a:srgbClr val="444444"/>
                    </a:solidFill>
                    <a:latin typeface="Helvetica"/>
                    <a:ea typeface="Helvetica"/>
                    <a:cs typeface="Helvetica"/>
                    <a:sym typeface="Helvetica"/>
                  </a:defRPr>
                </a:pPr>
                <a:r>
                  <a:rPr sz="1100" kern="0" dirty="0">
                    <a:solidFill>
                      <a:srgbClr val="444444"/>
                    </a:solidFill>
                    <a:latin typeface="Helvetica"/>
                    <a:cs typeface="Helvetica"/>
                    <a:sym typeface="Helvetica"/>
                  </a:rPr>
                  <a:t>Reassure the individual they have taken the right step in sharing this information and they are not to blame.</a:t>
                </a:r>
              </a:p>
              <a:p>
                <a:pPr defTabSz="228600" hangingPunct="0">
                  <a:defRPr sz="2200">
                    <a:solidFill>
                      <a:srgbClr val="444444"/>
                    </a:solidFill>
                    <a:latin typeface="Helvetica"/>
                    <a:ea typeface="Helvetica"/>
                    <a:cs typeface="Helvetica"/>
                    <a:sym typeface="Helvetica"/>
                  </a:defRPr>
                </a:pPr>
                <a:r>
                  <a:rPr sz="1100" kern="0" dirty="0">
                    <a:solidFill>
                      <a:srgbClr val="444444"/>
                    </a:solidFill>
                    <a:latin typeface="Helvetica"/>
                    <a:cs typeface="Helvetica"/>
                    <a:sym typeface="Helvetica"/>
                  </a:rPr>
                  <a:t>Be honest; never make promises to keep what you are being told confidential. If abuse is involved, you will need to tell someone.</a:t>
                </a:r>
              </a:p>
              <a:p>
                <a:pPr defTabSz="228600" hangingPunct="0">
                  <a:defRPr sz="2200">
                    <a:solidFill>
                      <a:srgbClr val="444444"/>
                    </a:solidFill>
                    <a:latin typeface="Helvetica"/>
                    <a:ea typeface="Helvetica"/>
                    <a:cs typeface="Helvetica"/>
                    <a:sym typeface="Helvetica"/>
                  </a:defRPr>
                </a:pPr>
                <a:r>
                  <a:rPr sz="1100" kern="0" dirty="0">
                    <a:solidFill>
                      <a:srgbClr val="444444"/>
                    </a:solidFill>
                    <a:latin typeface="Helvetica"/>
                    <a:cs typeface="Helvetica"/>
                    <a:sym typeface="Helvetica"/>
                  </a:rPr>
                  <a:t>Tell them what you will do with the information they have shared and that they will be kept informed.</a:t>
                </a:r>
              </a:p>
              <a:p>
                <a:pPr defTabSz="228600" hangingPunct="0">
                  <a:defRPr sz="2200">
                    <a:solidFill>
                      <a:srgbClr val="444444"/>
                    </a:solidFill>
                    <a:latin typeface="Helvetica"/>
                    <a:ea typeface="Helvetica"/>
                    <a:cs typeface="Helvetica"/>
                    <a:sym typeface="Helvetica"/>
                  </a:defRPr>
                </a:pPr>
                <a:r>
                  <a:rPr sz="1100" kern="0" dirty="0">
                    <a:solidFill>
                      <a:srgbClr val="444444"/>
                    </a:solidFill>
                    <a:latin typeface="Helvetica"/>
                    <a:cs typeface="Helvetica"/>
                    <a:sym typeface="Helvetica"/>
                  </a:rPr>
                  <a:t>Do not introduce personal information or from either your own experience or that of others.</a:t>
                </a:r>
              </a:p>
              <a:p>
                <a:pPr defTabSz="228600" hangingPunct="0">
                  <a:defRPr sz="2200">
                    <a:solidFill>
                      <a:srgbClr val="444444"/>
                    </a:solidFill>
                    <a:latin typeface="Helvetica"/>
                    <a:ea typeface="Helvetica"/>
                    <a:cs typeface="Helvetica"/>
                    <a:sym typeface="Helvetica"/>
                  </a:defRPr>
                </a:pPr>
                <a:r>
                  <a:rPr sz="1100" kern="0" dirty="0">
                    <a:solidFill>
                      <a:srgbClr val="444444"/>
                    </a:solidFill>
                    <a:latin typeface="Helvetica"/>
                    <a:cs typeface="Helvetica"/>
                    <a:sym typeface="Helvetica"/>
                  </a:rPr>
                  <a:t>Do not investigate the matter any further for yourself or approach the person about whom allegations may have been made. </a:t>
                </a:r>
              </a:p>
            </p:txBody>
          </p:sp>
          <p:sp>
            <p:nvSpPr>
              <p:cNvPr id="810" name="Respond"/>
              <p:cNvSpPr txBox="1"/>
              <p:nvPr/>
            </p:nvSpPr>
            <p:spPr>
              <a:xfrm>
                <a:off x="1503591" y="272170"/>
                <a:ext cx="2734723" cy="841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b="1"/>
                </a:lvl1pPr>
              </a:lstStyle>
              <a:p>
                <a:pPr algn="ctr" defTabSz="1219169" hangingPunct="0"/>
                <a:r>
                  <a:rPr sz="2400" kern="0" dirty="0">
                    <a:solidFill>
                      <a:srgbClr val="5E5E5E"/>
                    </a:solidFill>
                    <a:latin typeface="Helvetica Neue"/>
                    <a:sym typeface="Helvetica Neue"/>
                  </a:rPr>
                  <a:t>Respond</a:t>
                </a:r>
              </a:p>
            </p:txBody>
          </p:sp>
        </p:grpSp>
        <p:pic>
          <p:nvPicPr>
            <p:cNvPr id="812" name="check-solid.jpg" descr="check-solid.jpg"/>
            <p:cNvPicPr>
              <a:picLocks noChangeAspect="1"/>
            </p:cNvPicPr>
            <p:nvPr/>
          </p:nvPicPr>
          <p:blipFill>
            <a:blip r:embed="rId3"/>
            <a:stretch>
              <a:fillRect/>
            </a:stretch>
          </p:blipFill>
          <p:spPr>
            <a:xfrm>
              <a:off x="190922" y="1699933"/>
              <a:ext cx="302767" cy="302767"/>
            </a:xfrm>
            <a:prstGeom prst="rect">
              <a:avLst/>
            </a:prstGeom>
            <a:ln w="12700" cap="flat">
              <a:noFill/>
              <a:miter lim="400000"/>
            </a:ln>
            <a:effectLst/>
          </p:spPr>
        </p:pic>
        <p:pic>
          <p:nvPicPr>
            <p:cNvPr id="813" name="check-solid.jpg" descr="check-solid.jpg"/>
            <p:cNvPicPr>
              <a:picLocks noChangeAspect="1"/>
            </p:cNvPicPr>
            <p:nvPr/>
          </p:nvPicPr>
          <p:blipFill>
            <a:blip r:embed="rId3"/>
            <a:stretch>
              <a:fillRect/>
            </a:stretch>
          </p:blipFill>
          <p:spPr>
            <a:xfrm>
              <a:off x="190922" y="2703233"/>
              <a:ext cx="302767" cy="302767"/>
            </a:xfrm>
            <a:prstGeom prst="rect">
              <a:avLst/>
            </a:prstGeom>
            <a:ln w="12700" cap="flat">
              <a:noFill/>
              <a:miter lim="400000"/>
            </a:ln>
            <a:effectLst/>
          </p:spPr>
        </p:pic>
        <p:pic>
          <p:nvPicPr>
            <p:cNvPr id="814" name="check-solid.jpg" descr="check-solid.jpg"/>
            <p:cNvPicPr>
              <a:picLocks noChangeAspect="1"/>
            </p:cNvPicPr>
            <p:nvPr/>
          </p:nvPicPr>
          <p:blipFill>
            <a:blip r:embed="rId3"/>
            <a:stretch>
              <a:fillRect/>
            </a:stretch>
          </p:blipFill>
          <p:spPr>
            <a:xfrm>
              <a:off x="190385" y="4011333"/>
              <a:ext cx="302767" cy="302767"/>
            </a:xfrm>
            <a:prstGeom prst="rect">
              <a:avLst/>
            </a:prstGeom>
            <a:ln w="12700" cap="flat">
              <a:noFill/>
              <a:miter lim="400000"/>
            </a:ln>
            <a:effectLst/>
          </p:spPr>
        </p:pic>
        <p:pic>
          <p:nvPicPr>
            <p:cNvPr id="815" name="times-solid.jpg" descr="times-solid.jpg"/>
            <p:cNvPicPr>
              <a:picLocks noChangeAspect="1"/>
            </p:cNvPicPr>
            <p:nvPr/>
          </p:nvPicPr>
          <p:blipFill>
            <a:blip r:embed="rId4"/>
            <a:stretch>
              <a:fillRect/>
            </a:stretch>
          </p:blipFill>
          <p:spPr>
            <a:xfrm>
              <a:off x="227938" y="4976977"/>
              <a:ext cx="240351" cy="349635"/>
            </a:xfrm>
            <a:prstGeom prst="rect">
              <a:avLst/>
            </a:prstGeom>
            <a:ln w="12700" cap="flat">
              <a:noFill/>
              <a:miter lim="400000"/>
            </a:ln>
            <a:effectLst/>
          </p:spPr>
        </p:pic>
        <p:pic>
          <p:nvPicPr>
            <p:cNvPr id="816" name="times-solid.jpg" descr="times-solid.jpg"/>
            <p:cNvPicPr>
              <a:picLocks noChangeAspect="1"/>
            </p:cNvPicPr>
            <p:nvPr/>
          </p:nvPicPr>
          <p:blipFill>
            <a:blip r:embed="rId4"/>
            <a:stretch>
              <a:fillRect/>
            </a:stretch>
          </p:blipFill>
          <p:spPr>
            <a:xfrm>
              <a:off x="234293" y="5989045"/>
              <a:ext cx="240351" cy="349635"/>
            </a:xfrm>
            <a:prstGeom prst="rect">
              <a:avLst/>
            </a:prstGeom>
            <a:ln w="12700" cap="flat">
              <a:noFill/>
              <a:miter lim="400000"/>
            </a:ln>
            <a:effectLst/>
          </p:spPr>
        </p:pic>
      </p:grpSp>
      <p:grpSp>
        <p:nvGrpSpPr>
          <p:cNvPr id="822" name="Group"/>
          <p:cNvGrpSpPr/>
          <p:nvPr/>
        </p:nvGrpSpPr>
        <p:grpSpPr>
          <a:xfrm>
            <a:off x="6259360" y="2355966"/>
            <a:ext cx="2863851" cy="3889955"/>
            <a:chOff x="0" y="0"/>
            <a:chExt cx="5727700" cy="7779908"/>
          </a:xfrm>
        </p:grpSpPr>
        <p:sp>
          <p:nvSpPr>
            <p:cNvPr id="818" name="Rounded Rectangle"/>
            <p:cNvSpPr/>
            <p:nvPr/>
          </p:nvSpPr>
          <p:spPr>
            <a:xfrm>
              <a:off x="0" y="0"/>
              <a:ext cx="5727700" cy="7779908"/>
            </a:xfrm>
            <a:prstGeom prst="roundRect">
              <a:avLst>
                <a:gd name="adj" fmla="val 14861"/>
              </a:avLst>
            </a:prstGeom>
            <a:solidFill>
              <a:srgbClr val="FFFFFF"/>
            </a:solidFill>
            <a:ln w="12700" cap="flat">
              <a:noFill/>
              <a:miter lim="400000"/>
            </a:ln>
            <a:effectLst/>
          </p:spPr>
          <p:txBody>
            <a:bodyPr wrap="square" lIns="25400" tIns="25400" rIns="25400" bIns="25400" numCol="1" anchor="ctr">
              <a:noAutofit/>
            </a:bodyP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819" name="Write down, concisely, exactly what is seen, said or heard and make clear where you have added your views or interpretation.…"/>
            <p:cNvSpPr txBox="1"/>
            <p:nvPr/>
          </p:nvSpPr>
          <p:spPr>
            <a:xfrm>
              <a:off x="618088" y="1231364"/>
              <a:ext cx="5004702" cy="61965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defTabSz="228600" hangingPunct="0">
                <a:defRPr sz="2200">
                  <a:solidFill>
                    <a:srgbClr val="444444"/>
                  </a:solidFill>
                  <a:latin typeface="Helvetica"/>
                  <a:ea typeface="Helvetica"/>
                  <a:cs typeface="Helvetica"/>
                  <a:sym typeface="Helvetica"/>
                </a:defRPr>
              </a:pPr>
              <a:r>
                <a:rPr sz="1100" kern="0" dirty="0">
                  <a:solidFill>
                    <a:srgbClr val="444444"/>
                  </a:solidFill>
                  <a:latin typeface="Helvetica"/>
                  <a:cs typeface="Helvetica"/>
                  <a:sym typeface="Helvetica"/>
                </a:rPr>
                <a:t>Write down, concisely, exactly what is seen, said or heard and make clear where you have added your views or interpretation.</a:t>
              </a:r>
              <a:endParaRPr lang="en-GB" sz="1100" kern="0" dirty="0">
                <a:solidFill>
                  <a:srgbClr val="444444"/>
                </a:solidFill>
                <a:latin typeface="Helvetica"/>
                <a:cs typeface="Helvetica"/>
                <a:sym typeface="Helvetica"/>
              </a:endParaRPr>
            </a:p>
            <a:p>
              <a:pPr defTabSz="228600" hangingPunct="0">
                <a:defRPr sz="2200">
                  <a:solidFill>
                    <a:srgbClr val="444444"/>
                  </a:solidFill>
                  <a:latin typeface="Helvetica"/>
                  <a:ea typeface="Helvetica"/>
                  <a:cs typeface="Helvetica"/>
                  <a:sym typeface="Helvetica"/>
                </a:defRPr>
              </a:pPr>
              <a:endParaRPr sz="1100" kern="0" dirty="0">
                <a:solidFill>
                  <a:srgbClr val="444444"/>
                </a:solidFill>
                <a:latin typeface="Helvetica"/>
                <a:cs typeface="Helvetica"/>
                <a:sym typeface="Helvetica"/>
              </a:endParaRPr>
            </a:p>
            <a:p>
              <a:pPr defTabSz="228600" hangingPunct="0">
                <a:defRPr sz="2200">
                  <a:solidFill>
                    <a:srgbClr val="444444"/>
                  </a:solidFill>
                  <a:latin typeface="Helvetica"/>
                  <a:ea typeface="Helvetica"/>
                  <a:cs typeface="Helvetica"/>
                  <a:sym typeface="Helvetica"/>
                </a:defRPr>
              </a:pPr>
              <a:r>
                <a:rPr sz="1100" kern="0" dirty="0">
                  <a:solidFill>
                    <a:srgbClr val="444444"/>
                  </a:solidFill>
                  <a:latin typeface="Helvetica"/>
                  <a:cs typeface="Helvetica"/>
                  <a:sym typeface="Helvetica"/>
                </a:rPr>
                <a:t>You may find it helpful to use the 4 W’s, as follows: </a:t>
              </a:r>
              <a:endParaRPr lang="en-GB" sz="1100" kern="0" dirty="0">
                <a:solidFill>
                  <a:srgbClr val="444444"/>
                </a:solidFill>
                <a:latin typeface="Helvetica"/>
                <a:cs typeface="Helvetica"/>
                <a:sym typeface="Helvetica"/>
              </a:endParaRPr>
            </a:p>
            <a:p>
              <a:pPr defTabSz="228600" hangingPunct="0">
                <a:defRPr sz="2200">
                  <a:solidFill>
                    <a:srgbClr val="444444"/>
                  </a:solidFill>
                  <a:latin typeface="Helvetica"/>
                  <a:ea typeface="Helvetica"/>
                  <a:cs typeface="Helvetica"/>
                  <a:sym typeface="Helvetica"/>
                </a:defRPr>
              </a:pPr>
              <a:endParaRPr sz="1100" kern="0" dirty="0">
                <a:solidFill>
                  <a:srgbClr val="444444"/>
                </a:solidFill>
                <a:latin typeface="Helvetica"/>
                <a:cs typeface="Helvetica"/>
                <a:sym typeface="Helvetica"/>
              </a:endParaRPr>
            </a:p>
            <a:p>
              <a:pPr marL="171450" indent="-171450" defTabSz="228600" hangingPunct="0">
                <a:buFont typeface="Arial" panose="020B0604020202020204" pitchFamily="34" charset="0"/>
                <a:buChar char="•"/>
                <a:defRPr sz="2200">
                  <a:solidFill>
                    <a:srgbClr val="444444"/>
                  </a:solidFill>
                  <a:latin typeface="Helvetica"/>
                  <a:ea typeface="Helvetica"/>
                  <a:cs typeface="Helvetica"/>
                  <a:sym typeface="Helvetica"/>
                </a:defRPr>
              </a:pPr>
              <a:r>
                <a:rPr sz="1100" kern="0" dirty="0">
                  <a:solidFill>
                    <a:srgbClr val="444444"/>
                  </a:solidFill>
                  <a:latin typeface="Helvetica"/>
                  <a:cs typeface="Helvetica"/>
                  <a:sym typeface="Helvetica"/>
                </a:rPr>
                <a:t>WHO was involved? Name the key people</a:t>
              </a:r>
              <a:endParaRPr lang="en-GB" sz="1100" kern="0" dirty="0">
                <a:solidFill>
                  <a:srgbClr val="444444"/>
                </a:solidFill>
                <a:latin typeface="Helvetica"/>
                <a:cs typeface="Helvetica"/>
                <a:sym typeface="Helvetica"/>
              </a:endParaRPr>
            </a:p>
            <a:p>
              <a:pPr marL="171450" indent="-171450" defTabSz="228600" hangingPunct="0">
                <a:buFont typeface="Arial" panose="020B0604020202020204" pitchFamily="34" charset="0"/>
                <a:buChar char="•"/>
                <a:defRPr sz="2200">
                  <a:solidFill>
                    <a:srgbClr val="444444"/>
                  </a:solidFill>
                  <a:latin typeface="Helvetica"/>
                  <a:ea typeface="Helvetica"/>
                  <a:cs typeface="Helvetica"/>
                  <a:sym typeface="Helvetica"/>
                </a:defRPr>
              </a:pPr>
              <a:endParaRPr sz="1100" kern="0" dirty="0">
                <a:solidFill>
                  <a:srgbClr val="444444"/>
                </a:solidFill>
                <a:latin typeface="Helvetica"/>
                <a:cs typeface="Helvetica"/>
                <a:sym typeface="Helvetica"/>
              </a:endParaRPr>
            </a:p>
            <a:p>
              <a:pPr marL="171450" indent="-171450" defTabSz="228600" hangingPunct="0">
                <a:buFont typeface="Arial" panose="020B0604020202020204" pitchFamily="34" charset="0"/>
                <a:buChar char="•"/>
                <a:defRPr sz="2200">
                  <a:solidFill>
                    <a:srgbClr val="444444"/>
                  </a:solidFill>
                  <a:latin typeface="Helvetica"/>
                  <a:ea typeface="Helvetica"/>
                  <a:cs typeface="Helvetica"/>
                  <a:sym typeface="Helvetica"/>
                </a:defRPr>
              </a:pPr>
              <a:r>
                <a:rPr sz="1100" kern="0" dirty="0">
                  <a:solidFill>
                    <a:srgbClr val="444444"/>
                  </a:solidFill>
                  <a:latin typeface="Helvetica"/>
                  <a:cs typeface="Helvetica"/>
                  <a:sym typeface="Helvetica"/>
                </a:rPr>
                <a:t>WHAT happened? Facts not opinions</a:t>
              </a:r>
              <a:endParaRPr lang="en-GB" sz="1100" kern="0" dirty="0">
                <a:solidFill>
                  <a:srgbClr val="444444"/>
                </a:solidFill>
                <a:latin typeface="Helvetica"/>
                <a:cs typeface="Helvetica"/>
                <a:sym typeface="Helvetica"/>
              </a:endParaRPr>
            </a:p>
            <a:p>
              <a:pPr marL="171450" indent="-171450" defTabSz="228600" hangingPunct="0">
                <a:buFont typeface="Arial" panose="020B0604020202020204" pitchFamily="34" charset="0"/>
                <a:buChar char="•"/>
                <a:defRPr sz="2200">
                  <a:solidFill>
                    <a:srgbClr val="444444"/>
                  </a:solidFill>
                  <a:latin typeface="Helvetica"/>
                  <a:ea typeface="Helvetica"/>
                  <a:cs typeface="Helvetica"/>
                  <a:sym typeface="Helvetica"/>
                </a:defRPr>
              </a:pPr>
              <a:endParaRPr sz="1100" kern="0" dirty="0">
                <a:solidFill>
                  <a:srgbClr val="444444"/>
                </a:solidFill>
                <a:latin typeface="Helvetica"/>
                <a:cs typeface="Helvetica"/>
                <a:sym typeface="Helvetica"/>
              </a:endParaRPr>
            </a:p>
            <a:p>
              <a:pPr marL="171450" indent="-171450" defTabSz="228600" hangingPunct="0">
                <a:buFont typeface="Arial" panose="020B0604020202020204" pitchFamily="34" charset="0"/>
                <a:buChar char="•"/>
                <a:defRPr sz="2200">
                  <a:solidFill>
                    <a:srgbClr val="444444"/>
                  </a:solidFill>
                  <a:latin typeface="Helvetica"/>
                  <a:ea typeface="Helvetica"/>
                  <a:cs typeface="Helvetica"/>
                  <a:sym typeface="Helvetica"/>
                </a:defRPr>
              </a:pPr>
              <a:r>
                <a:rPr sz="1100" kern="0" dirty="0">
                  <a:solidFill>
                    <a:srgbClr val="444444"/>
                  </a:solidFill>
                  <a:latin typeface="Helvetica"/>
                  <a:cs typeface="Helvetica"/>
                  <a:sym typeface="Helvetica"/>
                </a:rPr>
                <a:t>WHEN did it happen? Date and time</a:t>
              </a:r>
              <a:endParaRPr lang="en-GB" sz="1100" kern="0" dirty="0">
                <a:solidFill>
                  <a:srgbClr val="444444"/>
                </a:solidFill>
                <a:latin typeface="Helvetica"/>
                <a:cs typeface="Helvetica"/>
                <a:sym typeface="Helvetica"/>
              </a:endParaRPr>
            </a:p>
            <a:p>
              <a:pPr marL="171450" indent="-171450" defTabSz="228600" hangingPunct="0">
                <a:buFont typeface="Arial" panose="020B0604020202020204" pitchFamily="34" charset="0"/>
                <a:buChar char="•"/>
                <a:defRPr sz="2200">
                  <a:solidFill>
                    <a:srgbClr val="444444"/>
                  </a:solidFill>
                  <a:latin typeface="Helvetica"/>
                  <a:ea typeface="Helvetica"/>
                  <a:cs typeface="Helvetica"/>
                  <a:sym typeface="Helvetica"/>
                </a:defRPr>
              </a:pPr>
              <a:endParaRPr sz="1100" kern="0" dirty="0">
                <a:solidFill>
                  <a:srgbClr val="444444"/>
                </a:solidFill>
                <a:latin typeface="Helvetica"/>
                <a:cs typeface="Helvetica"/>
                <a:sym typeface="Helvetica"/>
              </a:endParaRPr>
            </a:p>
            <a:p>
              <a:pPr marL="171450" indent="-171450" defTabSz="228600" hangingPunct="0">
                <a:buFont typeface="Arial" panose="020B0604020202020204" pitchFamily="34" charset="0"/>
                <a:buChar char="•"/>
                <a:defRPr sz="2200">
                  <a:solidFill>
                    <a:srgbClr val="444444"/>
                  </a:solidFill>
                  <a:latin typeface="Helvetica"/>
                  <a:ea typeface="Helvetica"/>
                  <a:cs typeface="Helvetica"/>
                  <a:sym typeface="Helvetica"/>
                </a:defRPr>
              </a:pPr>
              <a:r>
                <a:rPr sz="1100" kern="0" dirty="0">
                  <a:solidFill>
                    <a:srgbClr val="444444"/>
                  </a:solidFill>
                  <a:latin typeface="Helvetica"/>
                  <a:cs typeface="Helvetica"/>
                  <a:sym typeface="Helvetica"/>
                </a:rPr>
                <a:t>WHO have you referred the issue on to? </a:t>
              </a:r>
            </a:p>
          </p:txBody>
        </p:sp>
        <p:sp>
          <p:nvSpPr>
            <p:cNvPr id="820" name="Record"/>
            <p:cNvSpPr txBox="1"/>
            <p:nvPr/>
          </p:nvSpPr>
          <p:spPr>
            <a:xfrm>
              <a:off x="1777929" y="317152"/>
              <a:ext cx="2224967" cy="841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b="1"/>
              </a:lvl1pPr>
            </a:lstStyle>
            <a:p>
              <a:pPr algn="ctr" defTabSz="1219169" hangingPunct="0"/>
              <a:r>
                <a:rPr sz="2400" kern="0" dirty="0">
                  <a:solidFill>
                    <a:srgbClr val="5E5E5E"/>
                  </a:solidFill>
                  <a:latin typeface="Helvetica Neue"/>
                  <a:sym typeface="Helvetica Neue"/>
                </a:rPr>
                <a:t>Record</a:t>
              </a:r>
            </a:p>
          </p:txBody>
        </p:sp>
        <p:pic>
          <p:nvPicPr>
            <p:cNvPr id="821" name="check-solid.jpg" descr="check-solid.jpg"/>
            <p:cNvPicPr>
              <a:picLocks noChangeAspect="1"/>
            </p:cNvPicPr>
            <p:nvPr/>
          </p:nvPicPr>
          <p:blipFill>
            <a:blip r:embed="rId3"/>
            <a:stretch>
              <a:fillRect/>
            </a:stretch>
          </p:blipFill>
          <p:spPr>
            <a:xfrm>
              <a:off x="116905" y="1370027"/>
              <a:ext cx="302767" cy="302767"/>
            </a:xfrm>
            <a:prstGeom prst="rect">
              <a:avLst/>
            </a:prstGeom>
            <a:ln w="12700" cap="flat">
              <a:noFill/>
              <a:miter lim="400000"/>
            </a:ln>
            <a:effectLst/>
          </p:spPr>
        </p:pic>
      </p:grpSp>
      <p:grpSp>
        <p:nvGrpSpPr>
          <p:cNvPr id="828" name="Group"/>
          <p:cNvGrpSpPr/>
          <p:nvPr/>
        </p:nvGrpSpPr>
        <p:grpSpPr>
          <a:xfrm>
            <a:off x="9148087" y="2355966"/>
            <a:ext cx="2981241" cy="3889955"/>
            <a:chOff x="0" y="0"/>
            <a:chExt cx="5962481" cy="7779908"/>
          </a:xfrm>
        </p:grpSpPr>
        <p:sp>
          <p:nvSpPr>
            <p:cNvPr id="823" name="Rounded Rectangle"/>
            <p:cNvSpPr/>
            <p:nvPr/>
          </p:nvSpPr>
          <p:spPr>
            <a:xfrm>
              <a:off x="0" y="0"/>
              <a:ext cx="5727700" cy="7779908"/>
            </a:xfrm>
            <a:prstGeom prst="roundRect">
              <a:avLst>
                <a:gd name="adj" fmla="val 14861"/>
              </a:avLst>
            </a:prstGeom>
            <a:solidFill>
              <a:srgbClr val="FFFFFF"/>
            </a:solidFill>
            <a:ln w="12700" cap="flat">
              <a:noFill/>
              <a:miter lim="400000"/>
            </a:ln>
            <a:effectLst/>
          </p:spPr>
          <p:txBody>
            <a:bodyPr wrap="square" lIns="25400" tIns="25400" rIns="25400" bIns="25400" numCol="1" anchor="ctr">
              <a:noAutofit/>
            </a:bodyP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824" name="Pass the information to the Safeguarding Lead or Diocesan Safeguarding Advisor in your setting within 24 hours…"/>
            <p:cNvSpPr txBox="1"/>
            <p:nvPr/>
          </p:nvSpPr>
          <p:spPr>
            <a:xfrm>
              <a:off x="611992" y="1355930"/>
              <a:ext cx="5350489" cy="21339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defTabSz="228600" hangingPunct="0">
                <a:defRPr sz="2200">
                  <a:solidFill>
                    <a:srgbClr val="444444"/>
                  </a:solidFill>
                  <a:latin typeface="Helvetica"/>
                  <a:ea typeface="Helvetica"/>
                  <a:cs typeface="Helvetica"/>
                  <a:sym typeface="Helvetica"/>
                </a:defRPr>
              </a:pPr>
              <a:r>
                <a:rPr sz="1100" kern="0" dirty="0">
                  <a:solidFill>
                    <a:srgbClr val="444444"/>
                  </a:solidFill>
                  <a:latin typeface="Helvetica"/>
                  <a:cs typeface="Helvetica"/>
                  <a:sym typeface="Helvetica"/>
                </a:rPr>
                <a:t>Pass the information to the Safeguarding Lead or Diocesan Safeguarding Advisor in your setting within 24 hours</a:t>
              </a:r>
              <a:endParaRPr lang="en-GB" sz="1100" kern="0" dirty="0">
                <a:solidFill>
                  <a:srgbClr val="444444"/>
                </a:solidFill>
                <a:latin typeface="Helvetica"/>
                <a:cs typeface="Helvetica"/>
                <a:sym typeface="Helvetica"/>
              </a:endParaRPr>
            </a:p>
            <a:p>
              <a:pPr defTabSz="228600" hangingPunct="0">
                <a:defRPr sz="2200">
                  <a:solidFill>
                    <a:srgbClr val="444444"/>
                  </a:solidFill>
                  <a:latin typeface="Helvetica"/>
                  <a:ea typeface="Helvetica"/>
                  <a:cs typeface="Helvetica"/>
                  <a:sym typeface="Helvetica"/>
                </a:defRPr>
              </a:pPr>
              <a:endParaRPr sz="1100" kern="0" dirty="0">
                <a:solidFill>
                  <a:srgbClr val="444444"/>
                </a:solidFill>
                <a:latin typeface="Helvetica"/>
                <a:cs typeface="Helvetica"/>
                <a:sym typeface="Helvetica"/>
              </a:endParaRPr>
            </a:p>
            <a:p>
              <a:pPr defTabSz="228600" hangingPunct="0">
                <a:defRPr sz="2200">
                  <a:solidFill>
                    <a:srgbClr val="444444"/>
                  </a:solidFill>
                  <a:latin typeface="Helvetica"/>
                  <a:ea typeface="Helvetica"/>
                  <a:cs typeface="Helvetica"/>
                  <a:sym typeface="Helvetica"/>
                </a:defRPr>
              </a:pPr>
              <a:r>
                <a:rPr sz="1100" kern="0" dirty="0">
                  <a:solidFill>
                    <a:srgbClr val="444444"/>
                  </a:solidFill>
                  <a:latin typeface="Helvetica"/>
                  <a:cs typeface="Helvetica"/>
                  <a:sym typeface="Helvetica"/>
                </a:rPr>
                <a:t>In case of an emergency call the Police or dial 999.</a:t>
              </a:r>
            </a:p>
          </p:txBody>
        </p:sp>
        <p:sp>
          <p:nvSpPr>
            <p:cNvPr id="825" name="Refer"/>
            <p:cNvSpPr txBox="1"/>
            <p:nvPr/>
          </p:nvSpPr>
          <p:spPr>
            <a:xfrm>
              <a:off x="2050442" y="317152"/>
              <a:ext cx="1679948" cy="841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b="1"/>
              </a:lvl1pPr>
            </a:lstStyle>
            <a:p>
              <a:pPr algn="ctr" defTabSz="1219169" hangingPunct="0"/>
              <a:r>
                <a:rPr sz="2400" kern="0" dirty="0">
                  <a:solidFill>
                    <a:srgbClr val="5E5E5E"/>
                  </a:solidFill>
                  <a:latin typeface="Helvetica Neue"/>
                  <a:sym typeface="Helvetica Neue"/>
                </a:rPr>
                <a:t>Refer</a:t>
              </a:r>
            </a:p>
          </p:txBody>
        </p:sp>
        <p:pic>
          <p:nvPicPr>
            <p:cNvPr id="826" name="check-solid.jpg" descr="check-solid.jpg"/>
            <p:cNvPicPr>
              <a:picLocks noChangeAspect="1"/>
            </p:cNvPicPr>
            <p:nvPr/>
          </p:nvPicPr>
          <p:blipFill>
            <a:blip r:embed="rId3"/>
            <a:stretch>
              <a:fillRect/>
            </a:stretch>
          </p:blipFill>
          <p:spPr>
            <a:xfrm>
              <a:off x="54354" y="1699933"/>
              <a:ext cx="302767" cy="302767"/>
            </a:xfrm>
            <a:prstGeom prst="rect">
              <a:avLst/>
            </a:prstGeom>
            <a:ln w="12700" cap="flat">
              <a:noFill/>
              <a:miter lim="400000"/>
            </a:ln>
            <a:effectLst/>
          </p:spPr>
        </p:pic>
        <p:pic>
          <p:nvPicPr>
            <p:cNvPr id="827" name="check-solid.jpg" descr="check-solid.jpg"/>
            <p:cNvPicPr>
              <a:picLocks noChangeAspect="1"/>
            </p:cNvPicPr>
            <p:nvPr/>
          </p:nvPicPr>
          <p:blipFill>
            <a:blip r:embed="rId3"/>
            <a:stretch>
              <a:fillRect/>
            </a:stretch>
          </p:blipFill>
          <p:spPr>
            <a:xfrm>
              <a:off x="54354" y="2767177"/>
              <a:ext cx="302767" cy="302767"/>
            </a:xfrm>
            <a:prstGeom prst="rect">
              <a:avLst/>
            </a:prstGeom>
            <a:ln w="12700" cap="flat">
              <a:noFill/>
              <a:miter lim="400000"/>
            </a:ln>
            <a:effectLst/>
          </p:spPr>
        </p:pic>
      </p:grpSp>
      <p:sp>
        <p:nvSpPr>
          <p:cNvPr id="832" name="Rectangle"/>
          <p:cNvSpPr/>
          <p:nvPr/>
        </p:nvSpPr>
        <p:spPr>
          <a:xfrm>
            <a:off x="207" y="-45712"/>
            <a:ext cx="12191587" cy="728411"/>
          </a:xfrm>
          <a:prstGeom prst="rect">
            <a:avLst/>
          </a:prstGeom>
          <a:solidFill>
            <a:srgbClr val="8179B1"/>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834" name="How to respond to disclosure - the 4 R’s"/>
          <p:cNvSpPr txBox="1"/>
          <p:nvPr/>
        </p:nvSpPr>
        <p:spPr>
          <a:xfrm>
            <a:off x="74599" y="250454"/>
            <a:ext cx="4100481"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pPr defTabSz="1219169" hangingPunct="0">
              <a:spcBef>
                <a:spcPts val="2250"/>
              </a:spcBef>
            </a:pPr>
            <a:r>
              <a:rPr sz="1650" kern="0">
                <a:latin typeface="Helvetica Neue"/>
                <a:sym typeface="Helvetica Neue"/>
              </a:rPr>
              <a:t>How to respond to disclosure - the 4 R’s</a:t>
            </a:r>
          </a:p>
        </p:txBody>
      </p:sp>
      <p:pic>
        <p:nvPicPr>
          <p:cNvPr id="835" name="logo.jpg" descr="logo.jpg"/>
          <p:cNvPicPr>
            <a:picLocks noChangeAspect="1"/>
          </p:cNvPicPr>
          <p:nvPr/>
        </p:nvPicPr>
        <p:blipFill>
          <a:blip r:embed="rId5"/>
          <a:stretch>
            <a:fillRect/>
          </a:stretch>
        </p:blipFill>
        <p:spPr>
          <a:xfrm>
            <a:off x="10293310" y="-45712"/>
            <a:ext cx="1898483" cy="72841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7"/>
                                        </p:tgtEl>
                                        <p:attrNameLst>
                                          <p:attrName>style.visibility</p:attrName>
                                        </p:attrNameLst>
                                      </p:cBhvr>
                                      <p:to>
                                        <p:strVal val="visible"/>
                                      </p:to>
                                    </p:set>
                                    <p:animEffect transition="in" filter="fade">
                                      <p:cBhvr>
                                        <p:cTn id="7" dur="500"/>
                                        <p:tgtEl>
                                          <p:spTgt spid="8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7"/>
                                        </p:tgtEl>
                                        <p:attrNameLst>
                                          <p:attrName>style.visibility</p:attrName>
                                        </p:attrNameLst>
                                      </p:cBhvr>
                                      <p:to>
                                        <p:strVal val="visible"/>
                                      </p:to>
                                    </p:set>
                                    <p:animEffect transition="in" filter="fade">
                                      <p:cBhvr>
                                        <p:cTn id="12" dur="500"/>
                                        <p:tgtEl>
                                          <p:spTgt spid="8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2"/>
                                        </p:tgtEl>
                                        <p:attrNameLst>
                                          <p:attrName>style.visibility</p:attrName>
                                        </p:attrNameLst>
                                      </p:cBhvr>
                                      <p:to>
                                        <p:strVal val="visible"/>
                                      </p:to>
                                    </p:set>
                                    <p:animEffect transition="in" filter="fade">
                                      <p:cBhvr>
                                        <p:cTn id="17" dur="500"/>
                                        <p:tgtEl>
                                          <p:spTgt spid="8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28"/>
                                        </p:tgtEl>
                                        <p:attrNameLst>
                                          <p:attrName>style.visibility</p:attrName>
                                        </p:attrNameLst>
                                      </p:cBhvr>
                                      <p:to>
                                        <p:strVal val="visible"/>
                                      </p:to>
                                    </p:set>
                                    <p:animEffect transition="in" filter="fade">
                                      <p:cBhvr>
                                        <p:cTn id="22" dur="500"/>
                                        <p:tgtEl>
                                          <p:spTgt spid="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7" grpId="0" animBg="1" advAuto="0"/>
      <p:bldP spid="817" grpId="0" animBg="1" advAuto="0"/>
      <p:bldP spid="822" grpId="0" animBg="1" advAuto="0"/>
      <p:bldP spid="828" grpId="0"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E9A784-82AD-B33E-3A03-C1C310F4C40B}"/>
              </a:ext>
            </a:extLst>
          </p:cNvPr>
          <p:cNvPicPr>
            <a:picLocks noChangeAspect="1"/>
          </p:cNvPicPr>
          <p:nvPr/>
        </p:nvPicPr>
        <p:blipFill>
          <a:blip r:embed="rId3"/>
          <a:stretch>
            <a:fillRect/>
          </a:stretch>
        </p:blipFill>
        <p:spPr>
          <a:xfrm>
            <a:off x="877824" y="0"/>
            <a:ext cx="5218176" cy="6858000"/>
          </a:xfrm>
          <a:prstGeom prst="rect">
            <a:avLst/>
          </a:prstGeom>
        </p:spPr>
      </p:pic>
      <p:sp>
        <p:nvSpPr>
          <p:cNvPr id="5" name="Text Placeholder 4">
            <a:extLst>
              <a:ext uri="{FF2B5EF4-FFF2-40B4-BE49-F238E27FC236}">
                <a16:creationId xmlns:a16="http://schemas.microsoft.com/office/drawing/2014/main" id="{1F9E07A1-CA45-BCE9-7646-4B61294E08E1}"/>
              </a:ext>
            </a:extLst>
          </p:cNvPr>
          <p:cNvSpPr>
            <a:spLocks noGrp="1"/>
          </p:cNvSpPr>
          <p:nvPr>
            <p:ph type="body" sz="half" idx="2"/>
          </p:nvPr>
        </p:nvSpPr>
        <p:spPr>
          <a:xfrm>
            <a:off x="6316139" y="2409092"/>
            <a:ext cx="3932237" cy="3811588"/>
          </a:xfrm>
        </p:spPr>
        <p:txBody>
          <a:bodyPr/>
          <a:lstStyle/>
          <a:p>
            <a:pPr algn="ctr"/>
            <a:endParaRPr lang="en-GB" b="1" dirty="0"/>
          </a:p>
          <a:p>
            <a:pPr algn="ctr"/>
            <a:endParaRPr lang="en-GB" b="1" dirty="0"/>
          </a:p>
          <a:p>
            <a:pPr algn="ctr"/>
            <a:endParaRPr lang="en-GB" b="1" dirty="0"/>
          </a:p>
          <a:p>
            <a:pPr algn="ctr"/>
            <a:endParaRPr lang="en-GB" b="1" dirty="0"/>
          </a:p>
          <a:p>
            <a:pPr algn="ctr"/>
            <a:endParaRPr lang="en-GB" b="1" dirty="0"/>
          </a:p>
          <a:p>
            <a:pPr algn="ctr"/>
            <a:r>
              <a:rPr lang="en-GB" sz="2400" b="1" dirty="0"/>
              <a:t>Final Quiz</a:t>
            </a:r>
          </a:p>
        </p:txBody>
      </p:sp>
    </p:spTree>
    <p:extLst>
      <p:ext uri="{BB962C8B-B14F-4D97-AF65-F5344CB8AC3E}">
        <p14:creationId xmlns:p14="http://schemas.microsoft.com/office/powerpoint/2010/main" val="7033580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BD1CC-E980-995E-D86A-C191F2D5BBF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C2A582-2722-1EDA-E38F-9E7C3A47EF95}"/>
              </a:ext>
            </a:extLst>
          </p:cNvPr>
          <p:cNvSpPr/>
          <p:nvPr/>
        </p:nvSpPr>
        <p:spPr>
          <a:xfrm>
            <a:off x="994787" y="3918857"/>
            <a:ext cx="8410470" cy="532879"/>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a:extLst>
              <a:ext uri="{FF2B5EF4-FFF2-40B4-BE49-F238E27FC236}">
                <a16:creationId xmlns:a16="http://schemas.microsoft.com/office/drawing/2014/main" id="{6E2E0E45-ED01-7A35-1321-F5CAE399C45E}"/>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529956EE-AA67-1AC4-76EB-9C70AFDF94EF}"/>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750D8E21-D721-0897-FD5C-9F755238D658}"/>
              </a:ext>
            </a:extLst>
          </p:cNvPr>
          <p:cNvSpPr txBox="1"/>
          <p:nvPr/>
        </p:nvSpPr>
        <p:spPr>
          <a:xfrm>
            <a:off x="75018" y="337030"/>
            <a:ext cx="3055773"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Final Assessment - Question 1 of 6</a:t>
            </a:r>
          </a:p>
        </p:txBody>
      </p:sp>
      <p:sp>
        <p:nvSpPr>
          <p:cNvPr id="8" name="TextBox 7">
            <a:extLst>
              <a:ext uri="{FF2B5EF4-FFF2-40B4-BE49-F238E27FC236}">
                <a16:creationId xmlns:a16="http://schemas.microsoft.com/office/drawing/2014/main" id="{60062154-0D88-2449-EE4E-7B1419348E6C}"/>
              </a:ext>
            </a:extLst>
          </p:cNvPr>
          <p:cNvSpPr txBox="1"/>
          <p:nvPr/>
        </p:nvSpPr>
        <p:spPr>
          <a:xfrm>
            <a:off x="0" y="1203500"/>
            <a:ext cx="12180798" cy="1202765"/>
          </a:xfrm>
          <a:prstGeom prst="rect">
            <a:avLst/>
          </a:prstGeom>
          <a:solidFill>
            <a:schemeClr val="bg1">
              <a:alpha val="70000"/>
            </a:schemeClr>
          </a:solidFill>
        </p:spPr>
        <p:txBody>
          <a:bodyPr wrap="square" rtlCol="0">
            <a:noAutofit/>
          </a:bodyPr>
          <a:lstStyle/>
          <a:p>
            <a:pPr lvl="1"/>
            <a:endParaRPr lang="en-GB" sz="2000" b="1" noProof="0" dirty="0"/>
          </a:p>
          <a:p>
            <a:pPr lvl="1"/>
            <a:r>
              <a:rPr lang="en-GB" sz="2000" b="1" noProof="0" dirty="0"/>
              <a:t>What is domestic abuse?</a:t>
            </a:r>
          </a:p>
          <a:p>
            <a:pPr lvl="1"/>
            <a:endParaRPr lang="en-GB" sz="2000" b="1" dirty="0"/>
          </a:p>
          <a:p>
            <a:pPr lvl="1"/>
            <a:r>
              <a:rPr lang="en-GB" sz="2000" b="1" dirty="0">
                <a:solidFill>
                  <a:srgbClr val="FF0000"/>
                </a:solidFill>
              </a:rPr>
              <a:t>Choose 1</a:t>
            </a:r>
            <a:endParaRPr lang="en-GB" sz="2000" b="1" noProof="0" dirty="0"/>
          </a:p>
        </p:txBody>
      </p:sp>
      <p:sp>
        <p:nvSpPr>
          <p:cNvPr id="13" name="TextBox 12">
            <a:extLst>
              <a:ext uri="{FF2B5EF4-FFF2-40B4-BE49-F238E27FC236}">
                <a16:creationId xmlns:a16="http://schemas.microsoft.com/office/drawing/2014/main" id="{ED8D07EA-9214-EA4D-D7F1-36BF78737200}"/>
              </a:ext>
            </a:extLst>
          </p:cNvPr>
          <p:cNvSpPr txBox="1"/>
          <p:nvPr/>
        </p:nvSpPr>
        <p:spPr>
          <a:xfrm>
            <a:off x="75018" y="2893642"/>
            <a:ext cx="10282315" cy="3336336"/>
          </a:xfrm>
          <a:prstGeom prst="rect">
            <a:avLst/>
          </a:prstGeom>
          <a:solidFill>
            <a:schemeClr val="bg1">
              <a:alpha val="70000"/>
            </a:schemeClr>
          </a:solidFill>
        </p:spPr>
        <p:txBody>
          <a:bodyPr wrap="square" rtlCol="0">
            <a:noAutofit/>
          </a:bodyPr>
          <a:lstStyle/>
          <a:p>
            <a:pPr marL="1200150" lvl="2" indent="-285750">
              <a:buFont typeface="Arial" panose="020B0604020202020204" pitchFamily="34" charset="0"/>
              <a:buChar char="•"/>
            </a:pPr>
            <a:endParaRPr lang="en-GB" b="1" noProof="0" dirty="0"/>
          </a:p>
          <a:p>
            <a:pPr lvl="2"/>
            <a:r>
              <a:rPr lang="en-GB" noProof="0" dirty="0"/>
              <a:t>A disagreement between partners</a:t>
            </a:r>
          </a:p>
          <a:p>
            <a:pPr lvl="2"/>
            <a:endParaRPr lang="en-GB" noProof="0" dirty="0"/>
          </a:p>
          <a:p>
            <a:pPr lvl="2"/>
            <a:endParaRPr lang="en-GB" noProof="0" dirty="0"/>
          </a:p>
          <a:p>
            <a:pPr lvl="2"/>
            <a:r>
              <a:rPr lang="en-GB" noProof="0" dirty="0"/>
              <a:t>A pattern of behaviour used to gain or maintain power and control over another person</a:t>
            </a:r>
          </a:p>
          <a:p>
            <a:pPr lvl="2"/>
            <a:endParaRPr lang="en-GB" noProof="0" dirty="0"/>
          </a:p>
          <a:p>
            <a:pPr lvl="2"/>
            <a:endParaRPr lang="en-GB" noProof="0" dirty="0"/>
          </a:p>
          <a:p>
            <a:pPr lvl="2"/>
            <a:r>
              <a:rPr lang="en-GB" noProof="0" dirty="0"/>
              <a:t>A private family matter that doesn’t require intervention</a:t>
            </a:r>
          </a:p>
          <a:p>
            <a:pPr lvl="2"/>
            <a:endParaRPr lang="en-GB" noProof="0" dirty="0"/>
          </a:p>
          <a:p>
            <a:pPr lvl="2"/>
            <a:endParaRPr lang="en-GB" noProof="0" dirty="0"/>
          </a:p>
          <a:p>
            <a:pPr lvl="2"/>
            <a:r>
              <a:rPr lang="en-GB" noProof="0" dirty="0"/>
              <a:t>A mutual conflict between two adults</a:t>
            </a:r>
          </a:p>
        </p:txBody>
      </p:sp>
      <p:pic>
        <p:nvPicPr>
          <p:cNvPr id="5" name="Picture 4">
            <a:extLst>
              <a:ext uri="{FF2B5EF4-FFF2-40B4-BE49-F238E27FC236}">
                <a16:creationId xmlns:a16="http://schemas.microsoft.com/office/drawing/2014/main" id="{710CBD62-7FEB-298B-9081-37645F076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Tree>
    <p:extLst>
      <p:ext uri="{BB962C8B-B14F-4D97-AF65-F5344CB8AC3E}">
        <p14:creationId xmlns:p14="http://schemas.microsoft.com/office/powerpoint/2010/main" val="23384748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8959D-6E1E-C578-9F01-B5308827E613}"/>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70A1B3-F5C8-1527-D92F-5C62104288BB}"/>
              </a:ext>
            </a:extLst>
          </p:cNvPr>
          <p:cNvSpPr/>
          <p:nvPr/>
        </p:nvSpPr>
        <p:spPr>
          <a:xfrm>
            <a:off x="944545" y="4391130"/>
            <a:ext cx="6692202" cy="472273"/>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20EEFE13-3DF7-9051-5BE7-639D3CD65043}"/>
              </a:ext>
            </a:extLst>
          </p:cNvPr>
          <p:cNvSpPr/>
          <p:nvPr/>
        </p:nvSpPr>
        <p:spPr>
          <a:xfrm>
            <a:off x="944545" y="5968723"/>
            <a:ext cx="6692202" cy="472273"/>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a:extLst>
              <a:ext uri="{FF2B5EF4-FFF2-40B4-BE49-F238E27FC236}">
                <a16:creationId xmlns:a16="http://schemas.microsoft.com/office/drawing/2014/main" id="{4F1F8B55-85E0-50CD-11A6-08A9519BF91E}"/>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41270C5B-C972-37C3-BA93-5D8B698CF2B4}"/>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07689C86-4EBD-C693-ECC9-9CD3C2C96155}"/>
              </a:ext>
            </a:extLst>
          </p:cNvPr>
          <p:cNvSpPr txBox="1"/>
          <p:nvPr/>
        </p:nvSpPr>
        <p:spPr>
          <a:xfrm>
            <a:off x="75018" y="337030"/>
            <a:ext cx="3163174"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Final Assessment - Question 2 of 6</a:t>
            </a:r>
          </a:p>
        </p:txBody>
      </p:sp>
      <p:sp>
        <p:nvSpPr>
          <p:cNvPr id="8" name="TextBox 7">
            <a:extLst>
              <a:ext uri="{FF2B5EF4-FFF2-40B4-BE49-F238E27FC236}">
                <a16:creationId xmlns:a16="http://schemas.microsoft.com/office/drawing/2014/main" id="{732A549C-5E3C-8381-0EEA-83DAEE3177C0}"/>
              </a:ext>
            </a:extLst>
          </p:cNvPr>
          <p:cNvSpPr txBox="1"/>
          <p:nvPr/>
        </p:nvSpPr>
        <p:spPr>
          <a:xfrm>
            <a:off x="394119" y="1317502"/>
            <a:ext cx="10281902" cy="1638143"/>
          </a:xfrm>
          <a:prstGeom prst="rect">
            <a:avLst/>
          </a:prstGeom>
          <a:solidFill>
            <a:schemeClr val="bg1">
              <a:alpha val="70000"/>
            </a:schemeClr>
          </a:solidFill>
        </p:spPr>
        <p:txBody>
          <a:bodyPr wrap="square" rtlCol="0">
            <a:noAutofit/>
          </a:bodyPr>
          <a:lstStyle/>
          <a:p>
            <a:pPr lvl="1"/>
            <a:endParaRPr lang="en-GB" noProof="0" dirty="0"/>
          </a:p>
          <a:p>
            <a:pPr lvl="1"/>
            <a:r>
              <a:rPr lang="en-GB" sz="2000" b="1" noProof="0" dirty="0"/>
              <a:t>Who is affected by domestic abuse?</a:t>
            </a:r>
          </a:p>
          <a:p>
            <a:pPr lvl="1"/>
            <a:endParaRPr lang="en-GB" dirty="0"/>
          </a:p>
          <a:p>
            <a:pPr lvl="1"/>
            <a:endParaRPr lang="en-GB" noProof="0" dirty="0"/>
          </a:p>
          <a:p>
            <a:pPr lvl="1"/>
            <a:r>
              <a:rPr lang="en-GB" b="1" noProof="0" dirty="0">
                <a:solidFill>
                  <a:srgbClr val="FF0000"/>
                </a:solidFill>
              </a:rPr>
              <a:t>Choose 2 from the following:</a:t>
            </a:r>
            <a:endParaRPr lang="en-GB" noProof="0" dirty="0">
              <a:solidFill>
                <a:srgbClr val="FF0000"/>
              </a:solidFill>
            </a:endParaRPr>
          </a:p>
          <a:p>
            <a:endParaRPr lang="en-GB" noProof="0" dirty="0"/>
          </a:p>
        </p:txBody>
      </p:sp>
      <p:sp>
        <p:nvSpPr>
          <p:cNvPr id="13" name="TextBox 12">
            <a:extLst>
              <a:ext uri="{FF2B5EF4-FFF2-40B4-BE49-F238E27FC236}">
                <a16:creationId xmlns:a16="http://schemas.microsoft.com/office/drawing/2014/main" id="{5A36AA4F-ED8A-6224-2659-69A618AF4DA8}"/>
              </a:ext>
            </a:extLst>
          </p:cNvPr>
          <p:cNvSpPr txBox="1"/>
          <p:nvPr/>
        </p:nvSpPr>
        <p:spPr>
          <a:xfrm>
            <a:off x="11202" y="3285810"/>
            <a:ext cx="10281902" cy="3386737"/>
          </a:xfrm>
          <a:prstGeom prst="rect">
            <a:avLst/>
          </a:prstGeom>
          <a:solidFill>
            <a:schemeClr val="bg1">
              <a:alpha val="70000"/>
            </a:schemeClr>
          </a:solidFill>
        </p:spPr>
        <p:txBody>
          <a:bodyPr wrap="square" rtlCol="0">
            <a:noAutofit/>
          </a:bodyPr>
          <a:lstStyle/>
          <a:p>
            <a:pPr lvl="2"/>
            <a:endParaRPr lang="en-GB" b="1" noProof="0" dirty="0"/>
          </a:p>
          <a:p>
            <a:pPr lvl="2"/>
            <a:r>
              <a:rPr lang="en-GB" noProof="0" dirty="0"/>
              <a:t>Only people outside of the church community.</a:t>
            </a:r>
          </a:p>
          <a:p>
            <a:pPr lvl="2"/>
            <a:endParaRPr lang="en-GB" noProof="0" dirty="0"/>
          </a:p>
          <a:p>
            <a:pPr lvl="2"/>
            <a:endParaRPr lang="en-GB" noProof="0" dirty="0"/>
          </a:p>
          <a:p>
            <a:pPr lvl="2"/>
            <a:r>
              <a:rPr lang="en-GB" noProof="0" dirty="0"/>
              <a:t>People of all genders, ages, races, and socioeconomic backgrounds.</a:t>
            </a:r>
          </a:p>
          <a:p>
            <a:pPr lvl="2"/>
            <a:endParaRPr lang="en-GB" noProof="0" dirty="0"/>
          </a:p>
          <a:p>
            <a:pPr lvl="2"/>
            <a:endParaRPr lang="en-GB" noProof="0" dirty="0"/>
          </a:p>
          <a:p>
            <a:pPr lvl="2"/>
            <a:r>
              <a:rPr lang="en-GB" noProof="0" dirty="0"/>
              <a:t>Only women in romantic relationships.</a:t>
            </a:r>
          </a:p>
          <a:p>
            <a:pPr lvl="2"/>
            <a:endParaRPr lang="en-GB" noProof="0" dirty="0"/>
          </a:p>
          <a:p>
            <a:pPr lvl="2"/>
            <a:endParaRPr lang="en-GB" noProof="0" dirty="0"/>
          </a:p>
          <a:p>
            <a:pPr lvl="2"/>
            <a:r>
              <a:rPr lang="en-GB" noProof="0" dirty="0"/>
              <a:t>Children who witness or live in homes where abuse is occurring.</a:t>
            </a:r>
          </a:p>
        </p:txBody>
      </p:sp>
      <p:pic>
        <p:nvPicPr>
          <p:cNvPr id="2" name="Picture 1">
            <a:extLst>
              <a:ext uri="{FF2B5EF4-FFF2-40B4-BE49-F238E27FC236}">
                <a16:creationId xmlns:a16="http://schemas.microsoft.com/office/drawing/2014/main" id="{30B9320E-1B5D-4FBD-6457-4501EDD15F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Tree>
    <p:extLst>
      <p:ext uri="{BB962C8B-B14F-4D97-AF65-F5344CB8AC3E}">
        <p14:creationId xmlns:p14="http://schemas.microsoft.com/office/powerpoint/2010/main" val="6047420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37307-0FBC-028C-E281-F648596AC2F2}"/>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A9ED37C-B2F8-6550-D1C4-DADA5A43081B}"/>
              </a:ext>
            </a:extLst>
          </p:cNvPr>
          <p:cNvSpPr/>
          <p:nvPr/>
        </p:nvSpPr>
        <p:spPr>
          <a:xfrm>
            <a:off x="954593" y="3637503"/>
            <a:ext cx="6852976" cy="532563"/>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9FAF8386-B5EC-71D3-6636-4919C3D0FEB5}"/>
              </a:ext>
            </a:extLst>
          </p:cNvPr>
          <p:cNvSpPr/>
          <p:nvPr/>
        </p:nvSpPr>
        <p:spPr>
          <a:xfrm>
            <a:off x="954593" y="4436085"/>
            <a:ext cx="6852976" cy="532563"/>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6CDCE0F5-D799-C4FF-074F-1AC67E637F05}"/>
              </a:ext>
            </a:extLst>
          </p:cNvPr>
          <p:cNvSpPr/>
          <p:nvPr/>
        </p:nvSpPr>
        <p:spPr>
          <a:xfrm>
            <a:off x="954593" y="5988407"/>
            <a:ext cx="6852976" cy="532563"/>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a:extLst>
              <a:ext uri="{FF2B5EF4-FFF2-40B4-BE49-F238E27FC236}">
                <a16:creationId xmlns:a16="http://schemas.microsoft.com/office/drawing/2014/main" id="{3FA3F409-B339-EDEF-58B0-7264DBF3CE95}"/>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FDB1DD72-CD33-973F-669E-2E16C89A1E3E}"/>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766DC32D-9A2B-A923-BEAD-72A45C33D452}"/>
              </a:ext>
            </a:extLst>
          </p:cNvPr>
          <p:cNvSpPr txBox="1"/>
          <p:nvPr/>
        </p:nvSpPr>
        <p:spPr>
          <a:xfrm>
            <a:off x="75018" y="337030"/>
            <a:ext cx="3055773"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Final Assessment - Question 3 of 6</a:t>
            </a:r>
          </a:p>
        </p:txBody>
      </p:sp>
      <p:sp>
        <p:nvSpPr>
          <p:cNvPr id="8" name="TextBox 7">
            <a:extLst>
              <a:ext uri="{FF2B5EF4-FFF2-40B4-BE49-F238E27FC236}">
                <a16:creationId xmlns:a16="http://schemas.microsoft.com/office/drawing/2014/main" id="{FD38A0D6-6CD9-60FF-69C5-E723B4A80E0B}"/>
              </a:ext>
            </a:extLst>
          </p:cNvPr>
          <p:cNvSpPr txBox="1"/>
          <p:nvPr/>
        </p:nvSpPr>
        <p:spPr>
          <a:xfrm>
            <a:off x="100482" y="1025641"/>
            <a:ext cx="10281902" cy="1536643"/>
          </a:xfrm>
          <a:prstGeom prst="rect">
            <a:avLst/>
          </a:prstGeom>
          <a:solidFill>
            <a:schemeClr val="bg1">
              <a:alpha val="70000"/>
            </a:schemeClr>
          </a:solidFill>
        </p:spPr>
        <p:txBody>
          <a:bodyPr wrap="square" rtlCol="0">
            <a:noAutofit/>
          </a:bodyPr>
          <a:lstStyle/>
          <a:p>
            <a:pPr lvl="1"/>
            <a:endParaRPr lang="en-GB" noProof="0" dirty="0"/>
          </a:p>
          <a:p>
            <a:pPr lvl="1"/>
            <a:r>
              <a:rPr lang="en-GB" sz="2000" b="1" noProof="0" dirty="0"/>
              <a:t>What are signs (or patterns) of domestic abuse?</a:t>
            </a:r>
          </a:p>
          <a:p>
            <a:pPr lvl="1"/>
            <a:endParaRPr lang="en-GB" dirty="0"/>
          </a:p>
          <a:p>
            <a:pPr lvl="1"/>
            <a:endParaRPr lang="en-GB" noProof="0" dirty="0"/>
          </a:p>
          <a:p>
            <a:pPr lvl="1"/>
            <a:r>
              <a:rPr lang="en-GB" b="1" noProof="0" dirty="0">
                <a:solidFill>
                  <a:srgbClr val="FF0000"/>
                </a:solidFill>
              </a:rPr>
              <a:t>Select 3 from the following:</a:t>
            </a:r>
            <a:endParaRPr lang="en-GB" noProof="0" dirty="0">
              <a:solidFill>
                <a:srgbClr val="FF0000"/>
              </a:solidFill>
            </a:endParaRPr>
          </a:p>
          <a:p>
            <a:endParaRPr lang="en-GB" noProof="0" dirty="0"/>
          </a:p>
        </p:txBody>
      </p:sp>
      <p:sp>
        <p:nvSpPr>
          <p:cNvPr id="13" name="TextBox 12">
            <a:extLst>
              <a:ext uri="{FF2B5EF4-FFF2-40B4-BE49-F238E27FC236}">
                <a16:creationId xmlns:a16="http://schemas.microsoft.com/office/drawing/2014/main" id="{8518EE30-32DF-02FF-D2CE-07FC2D8912EF}"/>
              </a:ext>
            </a:extLst>
          </p:cNvPr>
          <p:cNvSpPr txBox="1"/>
          <p:nvPr/>
        </p:nvSpPr>
        <p:spPr>
          <a:xfrm>
            <a:off x="75018" y="2562284"/>
            <a:ext cx="11882520" cy="3958686"/>
          </a:xfrm>
          <a:prstGeom prst="rect">
            <a:avLst/>
          </a:prstGeom>
          <a:solidFill>
            <a:schemeClr val="bg1">
              <a:alpha val="70000"/>
            </a:schemeClr>
          </a:solidFill>
        </p:spPr>
        <p:txBody>
          <a:bodyPr wrap="square" rtlCol="0">
            <a:noAutofit/>
          </a:bodyPr>
          <a:lstStyle/>
          <a:p>
            <a:pPr lvl="2"/>
            <a:endParaRPr lang="en-GB" b="1" noProof="0" dirty="0"/>
          </a:p>
          <a:p>
            <a:pPr lvl="2"/>
            <a:r>
              <a:rPr lang="en-GB" noProof="0" dirty="0"/>
              <a:t>Frequent compliments and gifts from a partner</a:t>
            </a:r>
          </a:p>
          <a:p>
            <a:pPr lvl="2"/>
            <a:endParaRPr lang="en-GB" noProof="0" dirty="0"/>
          </a:p>
          <a:p>
            <a:pPr lvl="2"/>
            <a:endParaRPr lang="en-GB" noProof="0" dirty="0"/>
          </a:p>
          <a:p>
            <a:pPr lvl="2"/>
            <a:r>
              <a:rPr lang="en-GB" noProof="0" dirty="0"/>
              <a:t>Emotional manipulation or gaslighting.</a:t>
            </a:r>
          </a:p>
          <a:p>
            <a:pPr lvl="2"/>
            <a:endParaRPr lang="en-GB" noProof="0" dirty="0"/>
          </a:p>
          <a:p>
            <a:pPr lvl="2"/>
            <a:endParaRPr lang="en-GB" noProof="0" dirty="0"/>
          </a:p>
          <a:p>
            <a:pPr lvl="2"/>
            <a:r>
              <a:rPr lang="en-GB" noProof="0" dirty="0"/>
              <a:t>Controlling behaviour, such as isolating someone from friends/family.</a:t>
            </a:r>
          </a:p>
          <a:p>
            <a:pPr lvl="2"/>
            <a:endParaRPr lang="en-GB" noProof="0" dirty="0"/>
          </a:p>
          <a:p>
            <a:pPr lvl="2"/>
            <a:endParaRPr lang="en-GB" noProof="0" dirty="0"/>
          </a:p>
          <a:p>
            <a:pPr lvl="2"/>
            <a:r>
              <a:rPr lang="en-GB" noProof="0" dirty="0"/>
              <a:t>Sudden changes in a person’s behaviour or personality.</a:t>
            </a:r>
          </a:p>
          <a:p>
            <a:pPr lvl="2"/>
            <a:endParaRPr lang="en-GB" noProof="0" dirty="0"/>
          </a:p>
          <a:p>
            <a:pPr lvl="2"/>
            <a:endParaRPr lang="en-GB" noProof="0" dirty="0"/>
          </a:p>
          <a:p>
            <a:pPr lvl="2"/>
            <a:r>
              <a:rPr lang="en-GB" noProof="0" dirty="0"/>
              <a:t>Unexplained physical injuries like bruises or broken bones.</a:t>
            </a:r>
          </a:p>
        </p:txBody>
      </p:sp>
      <p:pic>
        <p:nvPicPr>
          <p:cNvPr id="2" name="Picture 1">
            <a:extLst>
              <a:ext uri="{FF2B5EF4-FFF2-40B4-BE49-F238E27FC236}">
                <a16:creationId xmlns:a16="http://schemas.microsoft.com/office/drawing/2014/main" id="{496D91F1-458A-A659-9EA4-F361788501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Tree>
    <p:extLst>
      <p:ext uri="{BB962C8B-B14F-4D97-AF65-F5344CB8AC3E}">
        <p14:creationId xmlns:p14="http://schemas.microsoft.com/office/powerpoint/2010/main" val="13883980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E9657-ABAC-065B-A00E-6D29D09F849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8D3ADB-0833-ADAD-0649-1918AE8C88FF}"/>
              </a:ext>
            </a:extLst>
          </p:cNvPr>
          <p:cNvSpPr/>
          <p:nvPr/>
        </p:nvSpPr>
        <p:spPr>
          <a:xfrm>
            <a:off x="1145512" y="4431323"/>
            <a:ext cx="5235191" cy="532563"/>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6E674792-60AF-C259-AE5C-C6D09347F94C}"/>
              </a:ext>
            </a:extLst>
          </p:cNvPr>
          <p:cNvSpPr/>
          <p:nvPr/>
        </p:nvSpPr>
        <p:spPr>
          <a:xfrm>
            <a:off x="1145511" y="5149778"/>
            <a:ext cx="5235191" cy="532563"/>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a:extLst>
              <a:ext uri="{FF2B5EF4-FFF2-40B4-BE49-F238E27FC236}">
                <a16:creationId xmlns:a16="http://schemas.microsoft.com/office/drawing/2014/main" id="{7769F2AB-1452-F56A-50C6-E5A67B99DF74}"/>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A3DCE340-C574-46DD-174E-60DBCF53647D}"/>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2554F856-7E2D-0B69-F287-2BA610D91E98}"/>
              </a:ext>
            </a:extLst>
          </p:cNvPr>
          <p:cNvSpPr txBox="1"/>
          <p:nvPr/>
        </p:nvSpPr>
        <p:spPr>
          <a:xfrm>
            <a:off x="75018" y="337030"/>
            <a:ext cx="3055773"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Final Assessment - Question 4 of 6</a:t>
            </a:r>
          </a:p>
        </p:txBody>
      </p:sp>
      <p:sp>
        <p:nvSpPr>
          <p:cNvPr id="8" name="TextBox 7">
            <a:extLst>
              <a:ext uri="{FF2B5EF4-FFF2-40B4-BE49-F238E27FC236}">
                <a16:creationId xmlns:a16="http://schemas.microsoft.com/office/drawing/2014/main" id="{4926B76B-AF54-E82D-09B8-75DBD44CBDDA}"/>
              </a:ext>
            </a:extLst>
          </p:cNvPr>
          <p:cNvSpPr txBox="1"/>
          <p:nvPr/>
        </p:nvSpPr>
        <p:spPr>
          <a:xfrm>
            <a:off x="0" y="1188393"/>
            <a:ext cx="12180798" cy="1715581"/>
          </a:xfrm>
          <a:prstGeom prst="rect">
            <a:avLst/>
          </a:prstGeom>
          <a:solidFill>
            <a:schemeClr val="bg1">
              <a:alpha val="70000"/>
            </a:schemeClr>
          </a:solidFill>
        </p:spPr>
        <p:txBody>
          <a:bodyPr wrap="square" rtlCol="0">
            <a:noAutofit/>
          </a:bodyPr>
          <a:lstStyle/>
          <a:p>
            <a:pPr lvl="1"/>
            <a:endParaRPr lang="en-GB" noProof="0" dirty="0"/>
          </a:p>
          <a:p>
            <a:pPr lvl="1"/>
            <a:r>
              <a:rPr lang="en-GB" sz="2000" b="1" noProof="0" dirty="0"/>
              <a:t>Why does domestic abuse happen?</a:t>
            </a:r>
          </a:p>
          <a:p>
            <a:pPr lvl="1"/>
            <a:endParaRPr lang="en-GB" sz="2000" b="1" dirty="0"/>
          </a:p>
          <a:p>
            <a:pPr lvl="1"/>
            <a:endParaRPr lang="en-GB" sz="2000" b="1" noProof="0" dirty="0"/>
          </a:p>
          <a:p>
            <a:pPr lvl="1"/>
            <a:r>
              <a:rPr lang="en-GB" b="1" noProof="0" dirty="0">
                <a:solidFill>
                  <a:srgbClr val="FF0000"/>
                </a:solidFill>
              </a:rPr>
              <a:t>Choose 2 from the following:</a:t>
            </a:r>
            <a:endParaRPr lang="en-GB" noProof="0" dirty="0">
              <a:solidFill>
                <a:srgbClr val="FF0000"/>
              </a:solidFill>
            </a:endParaRPr>
          </a:p>
          <a:p>
            <a:endParaRPr lang="en-GB" noProof="0" dirty="0"/>
          </a:p>
        </p:txBody>
      </p:sp>
      <p:sp>
        <p:nvSpPr>
          <p:cNvPr id="13" name="TextBox 12">
            <a:extLst>
              <a:ext uri="{FF2B5EF4-FFF2-40B4-BE49-F238E27FC236}">
                <a16:creationId xmlns:a16="http://schemas.microsoft.com/office/drawing/2014/main" id="{1A2A15D8-1B64-DB9B-1BF1-37353077ED6F}"/>
              </a:ext>
            </a:extLst>
          </p:cNvPr>
          <p:cNvSpPr txBox="1"/>
          <p:nvPr/>
        </p:nvSpPr>
        <p:spPr>
          <a:xfrm>
            <a:off x="211015" y="3356148"/>
            <a:ext cx="7656844" cy="3316399"/>
          </a:xfrm>
          <a:prstGeom prst="rect">
            <a:avLst/>
          </a:prstGeom>
          <a:solidFill>
            <a:schemeClr val="bg1">
              <a:alpha val="70000"/>
            </a:schemeClr>
          </a:solidFill>
        </p:spPr>
        <p:txBody>
          <a:bodyPr wrap="square" rtlCol="0">
            <a:noAutofit/>
          </a:bodyPr>
          <a:lstStyle/>
          <a:p>
            <a:pPr lvl="2"/>
            <a:endParaRPr lang="en-GB" b="1" noProof="0" dirty="0"/>
          </a:p>
          <a:p>
            <a:pPr lvl="2"/>
            <a:r>
              <a:rPr lang="en-GB" noProof="0" dirty="0"/>
              <a:t>Mental health issues or substance abuse cause domestic abuse.</a:t>
            </a:r>
          </a:p>
          <a:p>
            <a:pPr lvl="2"/>
            <a:endParaRPr lang="en-GB" noProof="0" dirty="0"/>
          </a:p>
          <a:p>
            <a:pPr lvl="2"/>
            <a:endParaRPr lang="en-GB" noProof="0" dirty="0"/>
          </a:p>
          <a:p>
            <a:pPr lvl="2"/>
            <a:r>
              <a:rPr lang="en-GB" noProof="0" dirty="0"/>
              <a:t>The abuser wants power and control over the victim.</a:t>
            </a:r>
          </a:p>
          <a:p>
            <a:pPr lvl="2"/>
            <a:endParaRPr lang="en-GB" noProof="0" dirty="0"/>
          </a:p>
          <a:p>
            <a:pPr lvl="2"/>
            <a:endParaRPr lang="en-GB" noProof="0" dirty="0"/>
          </a:p>
          <a:p>
            <a:pPr lvl="2"/>
            <a:r>
              <a:rPr lang="en-GB" noProof="0" dirty="0"/>
              <a:t>Learned behaviours from childhood or society.</a:t>
            </a:r>
          </a:p>
          <a:p>
            <a:pPr lvl="2"/>
            <a:endParaRPr lang="en-GB" noProof="0" dirty="0"/>
          </a:p>
          <a:p>
            <a:pPr lvl="2"/>
            <a:endParaRPr lang="en-GB" noProof="0" dirty="0"/>
          </a:p>
          <a:p>
            <a:pPr lvl="2"/>
            <a:r>
              <a:rPr lang="en-GB" noProof="0" dirty="0"/>
              <a:t>The victim provokes the abuse.</a:t>
            </a:r>
          </a:p>
        </p:txBody>
      </p:sp>
      <p:pic>
        <p:nvPicPr>
          <p:cNvPr id="5" name="Picture 4">
            <a:extLst>
              <a:ext uri="{FF2B5EF4-FFF2-40B4-BE49-F238E27FC236}">
                <a16:creationId xmlns:a16="http://schemas.microsoft.com/office/drawing/2014/main" id="{053EF033-C74B-AAF9-B90A-E2F7B597C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Tree>
    <p:extLst>
      <p:ext uri="{BB962C8B-B14F-4D97-AF65-F5344CB8AC3E}">
        <p14:creationId xmlns:p14="http://schemas.microsoft.com/office/powerpoint/2010/main" val="9992237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0158-5529-F905-3F83-84D40A4ADC10}"/>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8658C2D-F42A-7FAC-0BF2-67DC2B3B8724}"/>
              </a:ext>
            </a:extLst>
          </p:cNvPr>
          <p:cNvSpPr/>
          <p:nvPr/>
        </p:nvSpPr>
        <p:spPr>
          <a:xfrm>
            <a:off x="1135464" y="3587262"/>
            <a:ext cx="4541855" cy="55266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21DC8C2A-B72C-B410-69A7-53305A6F27CE}"/>
              </a:ext>
            </a:extLst>
          </p:cNvPr>
          <p:cNvSpPr/>
          <p:nvPr/>
        </p:nvSpPr>
        <p:spPr>
          <a:xfrm>
            <a:off x="1135463" y="4391131"/>
            <a:ext cx="4541855" cy="55266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E571F1C7-E946-14DE-7A0F-A5BC7006DB28}"/>
              </a:ext>
            </a:extLst>
          </p:cNvPr>
          <p:cNvSpPr/>
          <p:nvPr/>
        </p:nvSpPr>
        <p:spPr>
          <a:xfrm>
            <a:off x="1135463" y="5206104"/>
            <a:ext cx="4541855" cy="55266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943F90D5-E3D0-0233-5FC0-B5FDD0E29F01}"/>
              </a:ext>
            </a:extLst>
          </p:cNvPr>
          <p:cNvSpPr/>
          <p:nvPr/>
        </p:nvSpPr>
        <p:spPr>
          <a:xfrm>
            <a:off x="1135463" y="6016277"/>
            <a:ext cx="4541855" cy="55266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a:extLst>
              <a:ext uri="{FF2B5EF4-FFF2-40B4-BE49-F238E27FC236}">
                <a16:creationId xmlns:a16="http://schemas.microsoft.com/office/drawing/2014/main" id="{39143E41-B240-A162-DD35-0B8D8D57BE9B}"/>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2EBAB853-7E08-EE1B-796A-4C1AEE4CF67D}"/>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812B8EF2-BE2B-FAF8-D6C1-6660DED355B7}"/>
              </a:ext>
            </a:extLst>
          </p:cNvPr>
          <p:cNvSpPr txBox="1"/>
          <p:nvPr/>
        </p:nvSpPr>
        <p:spPr>
          <a:xfrm>
            <a:off x="75018" y="337030"/>
            <a:ext cx="3055773"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Final Assessment - Question 5 of 6</a:t>
            </a:r>
          </a:p>
        </p:txBody>
      </p:sp>
      <p:sp>
        <p:nvSpPr>
          <p:cNvPr id="8" name="TextBox 7">
            <a:extLst>
              <a:ext uri="{FF2B5EF4-FFF2-40B4-BE49-F238E27FC236}">
                <a16:creationId xmlns:a16="http://schemas.microsoft.com/office/drawing/2014/main" id="{9B5F01A3-B99D-7347-FDB5-DAD8B28CD295}"/>
              </a:ext>
            </a:extLst>
          </p:cNvPr>
          <p:cNvSpPr txBox="1"/>
          <p:nvPr/>
        </p:nvSpPr>
        <p:spPr>
          <a:xfrm>
            <a:off x="0" y="866845"/>
            <a:ext cx="10281902" cy="1681175"/>
          </a:xfrm>
          <a:prstGeom prst="rect">
            <a:avLst/>
          </a:prstGeom>
          <a:solidFill>
            <a:schemeClr val="bg1">
              <a:alpha val="70000"/>
            </a:schemeClr>
          </a:solidFill>
        </p:spPr>
        <p:txBody>
          <a:bodyPr wrap="square" rtlCol="0">
            <a:noAutofit/>
          </a:bodyPr>
          <a:lstStyle/>
          <a:p>
            <a:pPr lvl="1"/>
            <a:endParaRPr lang="en-GB" noProof="0" dirty="0"/>
          </a:p>
          <a:p>
            <a:pPr lvl="1"/>
            <a:r>
              <a:rPr lang="en-GB" sz="2000" b="1" noProof="0" dirty="0"/>
              <a:t>Why don't victims/survivors leave relationships with an abuser?</a:t>
            </a:r>
          </a:p>
          <a:p>
            <a:pPr lvl="1"/>
            <a:endParaRPr lang="en-GB" sz="2000" b="1" dirty="0"/>
          </a:p>
          <a:p>
            <a:pPr lvl="1"/>
            <a:endParaRPr lang="en-GB" sz="2000" b="1" noProof="0" dirty="0"/>
          </a:p>
          <a:p>
            <a:pPr lvl="1"/>
            <a:r>
              <a:rPr lang="en-GB" b="1" noProof="0" dirty="0">
                <a:solidFill>
                  <a:srgbClr val="FF0000"/>
                </a:solidFill>
              </a:rPr>
              <a:t>Choose 4 from the following:</a:t>
            </a:r>
            <a:endParaRPr lang="en-GB" noProof="0" dirty="0">
              <a:solidFill>
                <a:srgbClr val="FF0000"/>
              </a:solidFill>
            </a:endParaRPr>
          </a:p>
          <a:p>
            <a:endParaRPr lang="en-GB" noProof="0" dirty="0"/>
          </a:p>
        </p:txBody>
      </p:sp>
      <p:sp>
        <p:nvSpPr>
          <p:cNvPr id="13" name="TextBox 12">
            <a:extLst>
              <a:ext uri="{FF2B5EF4-FFF2-40B4-BE49-F238E27FC236}">
                <a16:creationId xmlns:a16="http://schemas.microsoft.com/office/drawing/2014/main" id="{FF815D43-3D0F-07D8-BDA8-5BCD6A1A9CF4}"/>
              </a:ext>
            </a:extLst>
          </p:cNvPr>
          <p:cNvSpPr txBox="1"/>
          <p:nvPr/>
        </p:nvSpPr>
        <p:spPr>
          <a:xfrm>
            <a:off x="200966" y="2783393"/>
            <a:ext cx="6179737" cy="3889154"/>
          </a:xfrm>
          <a:prstGeom prst="rect">
            <a:avLst/>
          </a:prstGeom>
          <a:solidFill>
            <a:schemeClr val="bg1">
              <a:alpha val="70000"/>
            </a:schemeClr>
          </a:solidFill>
        </p:spPr>
        <p:txBody>
          <a:bodyPr wrap="square" rtlCol="0">
            <a:noAutofit/>
          </a:bodyPr>
          <a:lstStyle/>
          <a:p>
            <a:pPr lvl="2"/>
            <a:r>
              <a:rPr lang="en-GB" noProof="0" dirty="0"/>
              <a:t>They must not think the abuse is serious or harmful.</a:t>
            </a:r>
          </a:p>
          <a:p>
            <a:pPr lvl="2"/>
            <a:endParaRPr lang="en-GB" noProof="0" dirty="0"/>
          </a:p>
          <a:p>
            <a:pPr lvl="2"/>
            <a:endParaRPr lang="en-GB" noProof="0" dirty="0"/>
          </a:p>
          <a:p>
            <a:pPr lvl="2"/>
            <a:r>
              <a:rPr lang="en-GB" noProof="0" dirty="0"/>
              <a:t>Fear of further harm or retaliation.</a:t>
            </a:r>
          </a:p>
          <a:p>
            <a:pPr lvl="2"/>
            <a:endParaRPr lang="en-GB" noProof="0" dirty="0"/>
          </a:p>
          <a:p>
            <a:pPr lvl="2"/>
            <a:endParaRPr lang="en-GB" noProof="0" dirty="0"/>
          </a:p>
          <a:p>
            <a:pPr lvl="2"/>
            <a:r>
              <a:rPr lang="en-GB" noProof="0" dirty="0"/>
              <a:t>Lack of financial independence or resources.</a:t>
            </a:r>
          </a:p>
          <a:p>
            <a:pPr lvl="2"/>
            <a:endParaRPr lang="en-GB" noProof="0" dirty="0"/>
          </a:p>
          <a:p>
            <a:pPr lvl="2"/>
            <a:endParaRPr lang="en-GB" noProof="0" dirty="0"/>
          </a:p>
          <a:p>
            <a:pPr lvl="2"/>
            <a:r>
              <a:rPr lang="en-GB" noProof="0" dirty="0"/>
              <a:t>Hope that the abuser will change.</a:t>
            </a:r>
          </a:p>
          <a:p>
            <a:pPr lvl="2"/>
            <a:endParaRPr lang="en-GB" noProof="0" dirty="0"/>
          </a:p>
          <a:p>
            <a:pPr lvl="2"/>
            <a:endParaRPr lang="en-GB" noProof="0" dirty="0"/>
          </a:p>
          <a:p>
            <a:pPr lvl="2"/>
            <a:r>
              <a:rPr lang="en-GB" noProof="0" dirty="0"/>
              <a:t>Concern for children or family stability.</a:t>
            </a:r>
          </a:p>
        </p:txBody>
      </p:sp>
      <p:pic>
        <p:nvPicPr>
          <p:cNvPr id="2" name="Picture 1">
            <a:extLst>
              <a:ext uri="{FF2B5EF4-FFF2-40B4-BE49-F238E27FC236}">
                <a16:creationId xmlns:a16="http://schemas.microsoft.com/office/drawing/2014/main" id="{F7E00EA1-9AE8-B265-A0B4-9F7B0B9AA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Tree>
    <p:extLst>
      <p:ext uri="{BB962C8B-B14F-4D97-AF65-F5344CB8AC3E}">
        <p14:creationId xmlns:p14="http://schemas.microsoft.com/office/powerpoint/2010/main" val="3608008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8E346-0B05-F1BB-0130-87069AB0EF38}"/>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8BF1709F-623C-133D-29E2-CD5ED6F89E3D}"/>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D3E2F325-0D8C-40B7-6D41-10E7A9858B40}"/>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D4F9E64C-CE12-D442-6BB2-9A99214B32E3}"/>
              </a:ext>
            </a:extLst>
          </p:cNvPr>
          <p:cNvSpPr txBox="1"/>
          <p:nvPr/>
        </p:nvSpPr>
        <p:spPr>
          <a:xfrm>
            <a:off x="75018" y="337030"/>
            <a:ext cx="2206630"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Defining domestic abuse</a:t>
            </a:r>
          </a:p>
        </p:txBody>
      </p:sp>
      <p:sp>
        <p:nvSpPr>
          <p:cNvPr id="6" name="TextBox 5">
            <a:extLst>
              <a:ext uri="{FF2B5EF4-FFF2-40B4-BE49-F238E27FC236}">
                <a16:creationId xmlns:a16="http://schemas.microsoft.com/office/drawing/2014/main" id="{0467394E-C063-9328-1AC7-287B4ADDB2EC}"/>
              </a:ext>
            </a:extLst>
          </p:cNvPr>
          <p:cNvSpPr txBox="1"/>
          <p:nvPr/>
        </p:nvSpPr>
        <p:spPr>
          <a:xfrm>
            <a:off x="492369" y="4392055"/>
            <a:ext cx="11244106" cy="2128915"/>
          </a:xfrm>
          <a:prstGeom prst="rect">
            <a:avLst/>
          </a:prstGeom>
          <a:solidFill>
            <a:schemeClr val="bg1">
              <a:alpha val="80000"/>
            </a:schemeClr>
          </a:solidFill>
        </p:spPr>
        <p:txBody>
          <a:bodyPr wrap="square" rtlCol="0">
            <a:noAutofit/>
          </a:bodyPr>
          <a:lstStyle/>
          <a:p>
            <a:r>
              <a:rPr lang="en-GB" sz="2000" b="1" i="1" noProof="0" dirty="0"/>
              <a:t>"Any incident or pattern of incidents of controlling, coercive, threatening behaviour, violence or abuse between those aged 16 or over who are, or have been, intimate partners or family members regardless of gender or sexuality. The abuse can encompass, but is not limited to, psychological, physical, sexual, financial or emotional abuse.”</a:t>
            </a:r>
            <a:endParaRPr lang="en-GB" sz="2000" b="1" noProof="0" dirty="0"/>
          </a:p>
          <a:p>
            <a:endParaRPr lang="en-GB" i="1" dirty="0"/>
          </a:p>
          <a:p>
            <a:endParaRPr lang="en-GB" i="1" noProof="0" dirty="0"/>
          </a:p>
          <a:p>
            <a:r>
              <a:rPr lang="en-GB" noProof="0" dirty="0"/>
              <a:t>Domestic Abuse Act 2021</a:t>
            </a:r>
          </a:p>
          <a:p>
            <a:endParaRPr lang="en-GB" noProof="0" dirty="0"/>
          </a:p>
        </p:txBody>
      </p:sp>
      <p:sp>
        <p:nvSpPr>
          <p:cNvPr id="10" name="TextBox 9">
            <a:extLst>
              <a:ext uri="{FF2B5EF4-FFF2-40B4-BE49-F238E27FC236}">
                <a16:creationId xmlns:a16="http://schemas.microsoft.com/office/drawing/2014/main" id="{EC8BA9E6-C750-3DD9-F0CF-1959EA25DA80}"/>
              </a:ext>
            </a:extLst>
          </p:cNvPr>
          <p:cNvSpPr txBox="1"/>
          <p:nvPr/>
        </p:nvSpPr>
        <p:spPr>
          <a:xfrm>
            <a:off x="4867276" y="716122"/>
            <a:ext cx="7324724" cy="1223525"/>
          </a:xfrm>
          <a:prstGeom prst="rect">
            <a:avLst/>
          </a:prstGeom>
          <a:solidFill>
            <a:schemeClr val="bg1">
              <a:alpha val="80000"/>
            </a:schemeClr>
          </a:solidFill>
        </p:spPr>
        <p:txBody>
          <a:bodyPr wrap="square" rtlCol="0">
            <a:noAutofit/>
          </a:bodyPr>
          <a:lstStyle/>
          <a:p>
            <a:endParaRPr lang="en-GB" noProof="0" dirty="0"/>
          </a:p>
        </p:txBody>
      </p:sp>
      <p:sp>
        <p:nvSpPr>
          <p:cNvPr id="17" name="TextBox 16">
            <a:extLst>
              <a:ext uri="{FF2B5EF4-FFF2-40B4-BE49-F238E27FC236}">
                <a16:creationId xmlns:a16="http://schemas.microsoft.com/office/drawing/2014/main" id="{2442C807-7BC4-248F-C169-DCE9D10F9837}"/>
              </a:ext>
            </a:extLst>
          </p:cNvPr>
          <p:cNvSpPr txBox="1"/>
          <p:nvPr/>
        </p:nvSpPr>
        <p:spPr>
          <a:xfrm>
            <a:off x="4864992" y="5532366"/>
            <a:ext cx="7324725" cy="1197573"/>
          </a:xfrm>
          <a:prstGeom prst="rect">
            <a:avLst/>
          </a:prstGeom>
          <a:solidFill>
            <a:schemeClr val="bg1">
              <a:alpha val="80000"/>
            </a:schemeClr>
          </a:solidFill>
        </p:spPr>
        <p:txBody>
          <a:bodyPr wrap="square" rtlCol="0">
            <a:noAutofit/>
          </a:bodyPr>
          <a:lstStyle/>
          <a:p>
            <a:endParaRPr lang="en-GB" noProof="0" dirty="0"/>
          </a:p>
        </p:txBody>
      </p:sp>
      <p:pic>
        <p:nvPicPr>
          <p:cNvPr id="9" name="Picture 8">
            <a:extLst>
              <a:ext uri="{FF2B5EF4-FFF2-40B4-BE49-F238E27FC236}">
                <a16:creationId xmlns:a16="http://schemas.microsoft.com/office/drawing/2014/main" id="{787C572C-AD64-8C1B-A34B-313487DE4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0079" y="1130076"/>
            <a:ext cx="4867275" cy="2764813"/>
          </a:xfrm>
          <a:prstGeom prst="rect">
            <a:avLst/>
          </a:prstGeom>
        </p:spPr>
      </p:pic>
    </p:spTree>
    <p:extLst>
      <p:ext uri="{BB962C8B-B14F-4D97-AF65-F5344CB8AC3E}">
        <p14:creationId xmlns:p14="http://schemas.microsoft.com/office/powerpoint/2010/main" val="290544917"/>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35DCA-D1D7-6875-AE12-A28C8A6F174C}"/>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498FD75-A355-C4CD-5527-5632E83FD26E}"/>
              </a:ext>
            </a:extLst>
          </p:cNvPr>
          <p:cNvSpPr/>
          <p:nvPr/>
        </p:nvSpPr>
        <p:spPr>
          <a:xfrm>
            <a:off x="1024932" y="6099349"/>
            <a:ext cx="10460334" cy="633047"/>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206CA6B3-2E86-374A-74A9-EDDACEE55E55}"/>
              </a:ext>
            </a:extLst>
          </p:cNvPr>
          <p:cNvSpPr/>
          <p:nvPr/>
        </p:nvSpPr>
        <p:spPr>
          <a:xfrm>
            <a:off x="1024932" y="5198247"/>
            <a:ext cx="10460334" cy="633047"/>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72553CDF-2EF7-0A9E-1E5F-4976A59C1C98}"/>
              </a:ext>
            </a:extLst>
          </p:cNvPr>
          <p:cNvSpPr/>
          <p:nvPr/>
        </p:nvSpPr>
        <p:spPr>
          <a:xfrm>
            <a:off x="1024932" y="4297145"/>
            <a:ext cx="10460334" cy="633047"/>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46EA9D6-D1C3-F933-A903-4F2C1DD3876C}"/>
              </a:ext>
            </a:extLst>
          </p:cNvPr>
          <p:cNvSpPr/>
          <p:nvPr/>
        </p:nvSpPr>
        <p:spPr>
          <a:xfrm>
            <a:off x="1024932" y="3399528"/>
            <a:ext cx="10460334" cy="633047"/>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a:extLst>
              <a:ext uri="{FF2B5EF4-FFF2-40B4-BE49-F238E27FC236}">
                <a16:creationId xmlns:a16="http://schemas.microsoft.com/office/drawing/2014/main" id="{6305AFC6-2D8A-1D29-C334-D305403F2E85}"/>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D35D29E4-FF41-BEAB-D35F-22EF81D74AF9}"/>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29661801-B070-5C80-8F9E-5576DDA658EB}"/>
              </a:ext>
            </a:extLst>
          </p:cNvPr>
          <p:cNvSpPr txBox="1"/>
          <p:nvPr/>
        </p:nvSpPr>
        <p:spPr>
          <a:xfrm>
            <a:off x="75018" y="337030"/>
            <a:ext cx="3055773"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Final Assessment - Question 6 of 6</a:t>
            </a:r>
          </a:p>
        </p:txBody>
      </p:sp>
      <p:sp>
        <p:nvSpPr>
          <p:cNvPr id="8" name="TextBox 7">
            <a:extLst>
              <a:ext uri="{FF2B5EF4-FFF2-40B4-BE49-F238E27FC236}">
                <a16:creationId xmlns:a16="http://schemas.microsoft.com/office/drawing/2014/main" id="{CB961A64-8661-3B14-A467-22D7A53DBD2A}"/>
              </a:ext>
            </a:extLst>
          </p:cNvPr>
          <p:cNvSpPr txBox="1"/>
          <p:nvPr/>
        </p:nvSpPr>
        <p:spPr>
          <a:xfrm>
            <a:off x="71489" y="856798"/>
            <a:ext cx="10281902" cy="1656495"/>
          </a:xfrm>
          <a:prstGeom prst="rect">
            <a:avLst/>
          </a:prstGeom>
          <a:solidFill>
            <a:schemeClr val="bg1">
              <a:alpha val="70000"/>
            </a:schemeClr>
          </a:solidFill>
        </p:spPr>
        <p:txBody>
          <a:bodyPr wrap="square" rtlCol="0">
            <a:noAutofit/>
          </a:bodyPr>
          <a:lstStyle/>
          <a:p>
            <a:pPr lvl="1"/>
            <a:endParaRPr lang="en-GB" sz="2000" b="1" noProof="0" dirty="0"/>
          </a:p>
          <a:p>
            <a:pPr lvl="1"/>
            <a:r>
              <a:rPr lang="en-GB" sz="2000" b="1" noProof="0" dirty="0"/>
              <a:t>How can we respond to domestic abuse?</a:t>
            </a:r>
          </a:p>
          <a:p>
            <a:pPr lvl="1"/>
            <a:endParaRPr lang="en-GB" sz="2000" b="1" dirty="0"/>
          </a:p>
          <a:p>
            <a:pPr lvl="1"/>
            <a:endParaRPr lang="en-GB" sz="2000" b="1" noProof="0" dirty="0"/>
          </a:p>
          <a:p>
            <a:pPr lvl="1"/>
            <a:r>
              <a:rPr lang="en-GB" b="1" noProof="0" dirty="0">
                <a:solidFill>
                  <a:srgbClr val="FF0000"/>
                </a:solidFill>
              </a:rPr>
              <a:t>Choose 4 from the following:</a:t>
            </a:r>
            <a:endParaRPr lang="en-GB" noProof="0" dirty="0">
              <a:solidFill>
                <a:srgbClr val="FF0000"/>
              </a:solidFill>
            </a:endParaRPr>
          </a:p>
          <a:p>
            <a:endParaRPr lang="en-GB" noProof="0" dirty="0"/>
          </a:p>
        </p:txBody>
      </p:sp>
      <p:sp>
        <p:nvSpPr>
          <p:cNvPr id="13" name="TextBox 12">
            <a:extLst>
              <a:ext uri="{FF2B5EF4-FFF2-40B4-BE49-F238E27FC236}">
                <a16:creationId xmlns:a16="http://schemas.microsoft.com/office/drawing/2014/main" id="{111AFB3C-D188-A75C-21DA-4847291484E0}"/>
              </a:ext>
            </a:extLst>
          </p:cNvPr>
          <p:cNvSpPr txBox="1"/>
          <p:nvPr/>
        </p:nvSpPr>
        <p:spPr>
          <a:xfrm>
            <a:off x="71489" y="2780792"/>
            <a:ext cx="11413777" cy="4042476"/>
          </a:xfrm>
          <a:prstGeom prst="rect">
            <a:avLst/>
          </a:prstGeom>
          <a:solidFill>
            <a:schemeClr val="bg1">
              <a:alpha val="70000"/>
            </a:schemeClr>
          </a:solidFill>
        </p:spPr>
        <p:txBody>
          <a:bodyPr wrap="square" rtlCol="0">
            <a:noAutofit/>
          </a:bodyPr>
          <a:lstStyle/>
          <a:p>
            <a:pPr lvl="2"/>
            <a:r>
              <a:rPr lang="en-GB" noProof="0" dirty="0"/>
              <a:t>Encourage them to leave immediately, regardless of their situation.</a:t>
            </a:r>
          </a:p>
          <a:p>
            <a:pPr lvl="2"/>
            <a:endParaRPr lang="en-GB" noProof="0" dirty="0"/>
          </a:p>
          <a:p>
            <a:pPr lvl="2"/>
            <a:endParaRPr lang="en-GB" noProof="0" dirty="0"/>
          </a:p>
          <a:p>
            <a:pPr lvl="2"/>
            <a:r>
              <a:rPr lang="en-GB" noProof="0" dirty="0"/>
              <a:t>Respect the survivor’s decisions, even if they choose to stay for now.</a:t>
            </a:r>
          </a:p>
          <a:p>
            <a:pPr lvl="2"/>
            <a:endParaRPr lang="en-GB" noProof="0" dirty="0"/>
          </a:p>
          <a:p>
            <a:pPr lvl="2"/>
            <a:endParaRPr lang="en-GB" noProof="0" dirty="0"/>
          </a:p>
          <a:p>
            <a:pPr lvl="2"/>
            <a:r>
              <a:rPr lang="en-GB" noProof="0" dirty="0"/>
              <a:t>Listen and believe survivors without judgment.</a:t>
            </a:r>
          </a:p>
          <a:p>
            <a:pPr lvl="2"/>
            <a:endParaRPr lang="en-GB" noProof="0" dirty="0"/>
          </a:p>
          <a:p>
            <a:pPr lvl="2"/>
            <a:endParaRPr lang="en-GB" noProof="0" dirty="0"/>
          </a:p>
          <a:p>
            <a:pPr lvl="2"/>
            <a:r>
              <a:rPr lang="en-GB" noProof="0" dirty="0"/>
              <a:t>Provide information about support services or hotlines.</a:t>
            </a:r>
          </a:p>
          <a:p>
            <a:pPr lvl="2"/>
            <a:endParaRPr lang="en-GB" noProof="0" dirty="0"/>
          </a:p>
          <a:p>
            <a:pPr lvl="2"/>
            <a:endParaRPr lang="en-GB" noProof="0" dirty="0"/>
          </a:p>
          <a:p>
            <a:pPr lvl="2"/>
            <a:r>
              <a:rPr lang="en-GB" noProof="0" dirty="0"/>
              <a:t>Hold abusers accountable and support prevention efforts by reporting to the safeguarding officer / advisor or equivalent in your setting</a:t>
            </a:r>
          </a:p>
        </p:txBody>
      </p:sp>
      <p:pic>
        <p:nvPicPr>
          <p:cNvPr id="2" name="Picture 1">
            <a:extLst>
              <a:ext uri="{FF2B5EF4-FFF2-40B4-BE49-F238E27FC236}">
                <a16:creationId xmlns:a16="http://schemas.microsoft.com/office/drawing/2014/main" id="{D8DF4854-F015-9486-969C-D48ACA792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17" y="983622"/>
            <a:ext cx="765008" cy="667761"/>
          </a:xfrm>
          <a:prstGeom prst="rect">
            <a:avLst/>
          </a:prstGeom>
        </p:spPr>
      </p:pic>
    </p:spTree>
    <p:extLst>
      <p:ext uri="{BB962C8B-B14F-4D97-AF65-F5344CB8AC3E}">
        <p14:creationId xmlns:p14="http://schemas.microsoft.com/office/powerpoint/2010/main" val="4807958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3EADC-E252-C567-43F4-2E04FF33A1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35CD282-44AF-E2FC-823C-F29E72D23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587" cy="6858000"/>
          </a:xfrm>
          <a:prstGeom prst="rect">
            <a:avLst/>
          </a:prstGeom>
        </p:spPr>
      </p:pic>
      <p:sp>
        <p:nvSpPr>
          <p:cNvPr id="155" name="Rectangle">
            <a:extLst>
              <a:ext uri="{FF2B5EF4-FFF2-40B4-BE49-F238E27FC236}">
                <a16:creationId xmlns:a16="http://schemas.microsoft.com/office/drawing/2014/main" id="{F79630AD-E4F7-F5A0-5B7C-62EB980F1523}"/>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4B82E920-50D7-87FF-2AC4-13EEFD9045F5}"/>
              </a:ext>
            </a:extLst>
          </p:cNvPr>
          <p:cNvPicPr>
            <a:picLocks noChangeAspect="1"/>
          </p:cNvPicPr>
          <p:nvPr/>
        </p:nvPicPr>
        <p:blipFill>
          <a:blip r:embed="rId4"/>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5E3514C3-485B-CBFD-CF63-A7CBEBBC740F}"/>
              </a:ext>
            </a:extLst>
          </p:cNvPr>
          <p:cNvSpPr txBox="1"/>
          <p:nvPr/>
        </p:nvSpPr>
        <p:spPr>
          <a:xfrm>
            <a:off x="75018" y="337030"/>
            <a:ext cx="2358979" cy="27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dirty="0"/>
              <a:t>Summary and Conclusion</a:t>
            </a:r>
            <a:r>
              <a:rPr lang="en-GB" sz="1650" noProof="0" dirty="0"/>
              <a:t>s</a:t>
            </a:r>
          </a:p>
        </p:txBody>
      </p:sp>
      <p:sp>
        <p:nvSpPr>
          <p:cNvPr id="6" name="TextBox 5">
            <a:extLst>
              <a:ext uri="{FF2B5EF4-FFF2-40B4-BE49-F238E27FC236}">
                <a16:creationId xmlns:a16="http://schemas.microsoft.com/office/drawing/2014/main" id="{D2AEDF11-8DF7-D722-D0BF-350EA9F666F8}"/>
              </a:ext>
            </a:extLst>
          </p:cNvPr>
          <p:cNvSpPr txBox="1"/>
          <p:nvPr/>
        </p:nvSpPr>
        <p:spPr>
          <a:xfrm>
            <a:off x="0" y="716123"/>
            <a:ext cx="6096000" cy="1002303"/>
          </a:xfrm>
          <a:prstGeom prst="rect">
            <a:avLst/>
          </a:prstGeom>
          <a:solidFill>
            <a:schemeClr val="bg1"/>
          </a:solidFill>
        </p:spPr>
        <p:txBody>
          <a:bodyPr wrap="square" rIns="180000" rtlCol="0" anchor="ctr">
            <a:noAutofit/>
          </a:bodyPr>
          <a:lstStyle/>
          <a:p>
            <a:r>
              <a:rPr lang="en-GB" noProof="0" dirty="0"/>
              <a:t>In this course we have:</a:t>
            </a:r>
          </a:p>
          <a:p>
            <a:pPr marL="342900" indent="-342900">
              <a:buFont typeface="+mj-lt"/>
              <a:buAutoNum type="arabicPeriod"/>
            </a:pPr>
            <a:r>
              <a:rPr lang="en-GB" noProof="0" dirty="0"/>
              <a:t>Defined domestic abuse and explored a range of situations that are included in its scope.</a:t>
            </a:r>
          </a:p>
        </p:txBody>
      </p:sp>
      <p:sp>
        <p:nvSpPr>
          <p:cNvPr id="2" name="TextBox 1">
            <a:extLst>
              <a:ext uri="{FF2B5EF4-FFF2-40B4-BE49-F238E27FC236}">
                <a16:creationId xmlns:a16="http://schemas.microsoft.com/office/drawing/2014/main" id="{004E9C82-95F9-8EDF-3FA5-646B304A9C75}"/>
              </a:ext>
            </a:extLst>
          </p:cNvPr>
          <p:cNvSpPr txBox="1"/>
          <p:nvPr/>
        </p:nvSpPr>
        <p:spPr>
          <a:xfrm>
            <a:off x="0" y="1720238"/>
            <a:ext cx="6096000" cy="998432"/>
          </a:xfrm>
          <a:prstGeom prst="rect">
            <a:avLst/>
          </a:prstGeom>
          <a:solidFill>
            <a:schemeClr val="bg1"/>
          </a:solidFill>
        </p:spPr>
        <p:txBody>
          <a:bodyPr wrap="square" rIns="180000" rtlCol="0" anchor="ctr">
            <a:noAutofit/>
          </a:bodyPr>
          <a:lstStyle/>
          <a:p>
            <a:pPr marL="342900" indent="-342900">
              <a:buFont typeface="+mj-lt"/>
              <a:buAutoNum type="arabicPeriod" startAt="2"/>
            </a:pPr>
            <a:r>
              <a:rPr lang="en-GB" noProof="0" dirty="0"/>
              <a:t>Recognised the scale of domestic abuse, who is affected and why it occurs.</a:t>
            </a:r>
          </a:p>
        </p:txBody>
      </p:sp>
      <p:sp>
        <p:nvSpPr>
          <p:cNvPr id="5" name="TextBox 4">
            <a:extLst>
              <a:ext uri="{FF2B5EF4-FFF2-40B4-BE49-F238E27FC236}">
                <a16:creationId xmlns:a16="http://schemas.microsoft.com/office/drawing/2014/main" id="{9690D1C4-8BF4-854A-BCB4-ABEC9E774A24}"/>
              </a:ext>
            </a:extLst>
          </p:cNvPr>
          <p:cNvSpPr txBox="1"/>
          <p:nvPr/>
        </p:nvSpPr>
        <p:spPr>
          <a:xfrm>
            <a:off x="-207" y="2720729"/>
            <a:ext cx="6096000" cy="1002303"/>
          </a:xfrm>
          <a:prstGeom prst="rect">
            <a:avLst/>
          </a:prstGeom>
          <a:solidFill>
            <a:schemeClr val="bg1"/>
          </a:solidFill>
        </p:spPr>
        <p:txBody>
          <a:bodyPr wrap="square" rIns="180000" rtlCol="0" anchor="ctr">
            <a:noAutofit/>
          </a:bodyPr>
          <a:lstStyle/>
          <a:p>
            <a:pPr marL="342900" indent="-342900">
              <a:buFont typeface="+mj-lt"/>
              <a:buAutoNum type="arabicPeriod" startAt="3"/>
            </a:pPr>
            <a:r>
              <a:rPr lang="en-GB" noProof="0" dirty="0"/>
              <a:t>Recognised the signs and patterns of domestic abuse, and why removing themselves from abusive relationships is difficult for victims/survivors.</a:t>
            </a:r>
          </a:p>
        </p:txBody>
      </p:sp>
      <p:sp>
        <p:nvSpPr>
          <p:cNvPr id="7" name="TextBox 6">
            <a:extLst>
              <a:ext uri="{FF2B5EF4-FFF2-40B4-BE49-F238E27FC236}">
                <a16:creationId xmlns:a16="http://schemas.microsoft.com/office/drawing/2014/main" id="{FD09975B-C9C6-2C5E-5E4C-CED7AEB6BB59}"/>
              </a:ext>
            </a:extLst>
          </p:cNvPr>
          <p:cNvSpPr txBox="1"/>
          <p:nvPr/>
        </p:nvSpPr>
        <p:spPr>
          <a:xfrm>
            <a:off x="-207" y="3723031"/>
            <a:ext cx="6096000" cy="1002303"/>
          </a:xfrm>
          <a:prstGeom prst="rect">
            <a:avLst/>
          </a:prstGeom>
          <a:solidFill>
            <a:schemeClr val="bg1"/>
          </a:solidFill>
        </p:spPr>
        <p:txBody>
          <a:bodyPr wrap="square" rIns="180000" rtlCol="0" anchor="ctr">
            <a:noAutofit/>
          </a:bodyPr>
          <a:lstStyle/>
          <a:p>
            <a:pPr marL="342900" indent="-342900">
              <a:buFont typeface="+mj-lt"/>
              <a:buAutoNum type="arabicPeriod" startAt="4"/>
            </a:pPr>
            <a:r>
              <a:rPr lang="en-GB" noProof="0" dirty="0"/>
              <a:t>Identified the unique challenges present in Christian communities in engaging with domestic abuse.</a:t>
            </a:r>
          </a:p>
        </p:txBody>
      </p:sp>
      <p:sp>
        <p:nvSpPr>
          <p:cNvPr id="8" name="TextBox 7">
            <a:extLst>
              <a:ext uri="{FF2B5EF4-FFF2-40B4-BE49-F238E27FC236}">
                <a16:creationId xmlns:a16="http://schemas.microsoft.com/office/drawing/2014/main" id="{447EF9A2-79EC-FA7D-1AC3-D86AB76D4CFB}"/>
              </a:ext>
            </a:extLst>
          </p:cNvPr>
          <p:cNvSpPr txBox="1"/>
          <p:nvPr/>
        </p:nvSpPr>
        <p:spPr>
          <a:xfrm>
            <a:off x="0" y="4725334"/>
            <a:ext cx="6096000" cy="1002303"/>
          </a:xfrm>
          <a:prstGeom prst="rect">
            <a:avLst/>
          </a:prstGeom>
          <a:solidFill>
            <a:schemeClr val="bg1"/>
          </a:solidFill>
        </p:spPr>
        <p:txBody>
          <a:bodyPr wrap="square" rIns="180000" rtlCol="0" anchor="ctr">
            <a:noAutofit/>
          </a:bodyPr>
          <a:lstStyle/>
          <a:p>
            <a:pPr marL="342900" indent="-342900">
              <a:buFont typeface="+mj-lt"/>
              <a:buAutoNum type="arabicPeriod" startAt="5"/>
            </a:pPr>
            <a:r>
              <a:rPr lang="en-GB" noProof="0" dirty="0"/>
              <a:t>Applied a clear process in response to concerns about domestic abuse.</a:t>
            </a:r>
          </a:p>
        </p:txBody>
      </p:sp>
      <p:sp>
        <p:nvSpPr>
          <p:cNvPr id="9" name="TextBox 8">
            <a:extLst>
              <a:ext uri="{FF2B5EF4-FFF2-40B4-BE49-F238E27FC236}">
                <a16:creationId xmlns:a16="http://schemas.microsoft.com/office/drawing/2014/main" id="{7F987574-33F3-AEBE-F776-51D850B8ADF7}"/>
              </a:ext>
            </a:extLst>
          </p:cNvPr>
          <p:cNvSpPr txBox="1"/>
          <p:nvPr/>
        </p:nvSpPr>
        <p:spPr>
          <a:xfrm>
            <a:off x="0" y="5727638"/>
            <a:ext cx="6096000" cy="1002302"/>
          </a:xfrm>
          <a:prstGeom prst="rect">
            <a:avLst/>
          </a:prstGeom>
          <a:solidFill>
            <a:schemeClr val="bg1"/>
          </a:solidFill>
        </p:spPr>
        <p:txBody>
          <a:bodyPr wrap="square" rIns="180000" rtlCol="0" anchor="ctr">
            <a:noAutofit/>
          </a:bodyPr>
          <a:lstStyle/>
          <a:p>
            <a:pPr marL="342900" indent="-342900">
              <a:buFont typeface="+mj-lt"/>
              <a:buAutoNum type="arabicPeriod" startAt="6"/>
            </a:pPr>
            <a:r>
              <a:rPr lang="en-GB" noProof="0" dirty="0"/>
              <a:t>Identified some steps Christian communities can take to respond effectively to domestic abuse.</a:t>
            </a:r>
          </a:p>
        </p:txBody>
      </p:sp>
    </p:spTree>
    <p:extLst>
      <p:ext uri="{BB962C8B-B14F-4D97-AF65-F5344CB8AC3E}">
        <p14:creationId xmlns:p14="http://schemas.microsoft.com/office/powerpoint/2010/main" val="181920045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66293-8B82-E5DF-3A67-4F8C4B350FAB}"/>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6F5E6BF1-8632-A23D-D474-CBB5DF9C2839}"/>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D2717AE0-ECE7-9B7A-D885-5A91BE6A509E}"/>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7F7E5892-8BC0-1790-E988-BD8F97082E1E}"/>
              </a:ext>
            </a:extLst>
          </p:cNvPr>
          <p:cNvSpPr txBox="1"/>
          <p:nvPr/>
        </p:nvSpPr>
        <p:spPr>
          <a:xfrm>
            <a:off x="75018" y="337030"/>
            <a:ext cx="2407903"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Children and young people</a:t>
            </a:r>
          </a:p>
        </p:txBody>
      </p:sp>
      <p:pic>
        <p:nvPicPr>
          <p:cNvPr id="2" name="Picture 1">
            <a:extLst>
              <a:ext uri="{FF2B5EF4-FFF2-40B4-BE49-F238E27FC236}">
                <a16:creationId xmlns:a16="http://schemas.microsoft.com/office/drawing/2014/main" id="{35622A6B-6688-F1CF-012A-CD982615DC54}"/>
              </a:ext>
            </a:extLst>
          </p:cNvPr>
          <p:cNvPicPr>
            <a:picLocks noChangeAspect="1"/>
          </p:cNvPicPr>
          <p:nvPr/>
        </p:nvPicPr>
        <p:blipFill>
          <a:blip r:embed="rId4"/>
          <a:stretch>
            <a:fillRect/>
          </a:stretch>
        </p:blipFill>
        <p:spPr>
          <a:xfrm>
            <a:off x="3623280" y="831107"/>
            <a:ext cx="4945025" cy="3295859"/>
          </a:xfrm>
          <a:prstGeom prst="rect">
            <a:avLst/>
          </a:prstGeom>
        </p:spPr>
      </p:pic>
      <p:sp>
        <p:nvSpPr>
          <p:cNvPr id="4" name="TextBox 3">
            <a:extLst>
              <a:ext uri="{FF2B5EF4-FFF2-40B4-BE49-F238E27FC236}">
                <a16:creationId xmlns:a16="http://schemas.microsoft.com/office/drawing/2014/main" id="{F9F81E39-64DA-5080-ABF1-8255CE518574}"/>
              </a:ext>
            </a:extLst>
          </p:cNvPr>
          <p:cNvSpPr txBox="1"/>
          <p:nvPr/>
        </p:nvSpPr>
        <p:spPr>
          <a:xfrm>
            <a:off x="147347" y="4378963"/>
            <a:ext cx="6109398" cy="2031325"/>
          </a:xfrm>
          <a:prstGeom prst="rect">
            <a:avLst/>
          </a:prstGeom>
          <a:noFill/>
        </p:spPr>
        <p:txBody>
          <a:bodyPr wrap="square">
            <a:spAutoFit/>
          </a:bodyPr>
          <a:lstStyle/>
          <a:p>
            <a:pPr marL="285750" indent="-285750">
              <a:buFont typeface="Arial" panose="020B0604020202020204" pitchFamily="34" charset="0"/>
              <a:buChar char="•"/>
            </a:pPr>
            <a:r>
              <a:rPr lang="en-GB" noProof="0" dirty="0"/>
              <a:t>Young people aged 16 and over can experience domestic abuse, either as victims or perpetrators.</a:t>
            </a:r>
            <a:br>
              <a:rPr lang="en-GB" noProof="0" dirty="0"/>
            </a:br>
            <a:r>
              <a:rPr lang="en-GB" noProof="0" dirty="0"/>
              <a:t>(Domestic Abuse Act 2021)</a:t>
            </a:r>
          </a:p>
          <a:p>
            <a:endParaRPr lang="en-GB" noProof="0" dirty="0"/>
          </a:p>
          <a:p>
            <a:pPr marL="285750" indent="-285750">
              <a:buFont typeface="Arial" panose="020B0604020202020204" pitchFamily="34" charset="0"/>
              <a:buChar char="•"/>
            </a:pPr>
            <a:r>
              <a:rPr lang="en-GB" dirty="0"/>
              <a:t>Therefore, domestic abuse issues involving 16/17 year olds are also treated as a child safeguarding concern.</a:t>
            </a:r>
          </a:p>
          <a:p>
            <a:pPr marL="285750" indent="-285750">
              <a:buFont typeface="Arial" panose="020B0604020202020204" pitchFamily="34" charset="0"/>
              <a:buChar char="•"/>
            </a:pPr>
            <a:endParaRPr lang="en-GB" noProof="0" dirty="0"/>
          </a:p>
        </p:txBody>
      </p:sp>
      <p:sp>
        <p:nvSpPr>
          <p:cNvPr id="8" name="TextBox 7">
            <a:extLst>
              <a:ext uri="{FF2B5EF4-FFF2-40B4-BE49-F238E27FC236}">
                <a16:creationId xmlns:a16="http://schemas.microsoft.com/office/drawing/2014/main" id="{722B7047-6B3D-3976-F65F-92A5EB66CF0D}"/>
              </a:ext>
            </a:extLst>
          </p:cNvPr>
          <p:cNvSpPr txBox="1"/>
          <p:nvPr/>
        </p:nvSpPr>
        <p:spPr>
          <a:xfrm>
            <a:off x="6095793" y="4378963"/>
            <a:ext cx="6109398" cy="1754326"/>
          </a:xfrm>
          <a:prstGeom prst="rect">
            <a:avLst/>
          </a:prstGeom>
          <a:noFill/>
        </p:spPr>
        <p:txBody>
          <a:bodyPr wrap="square">
            <a:spAutoFit/>
          </a:bodyPr>
          <a:lstStyle/>
          <a:p>
            <a:pPr marL="285750" indent="-285750">
              <a:buFont typeface="Arial" panose="020B0604020202020204" pitchFamily="34" charset="0"/>
              <a:buChar char="•"/>
            </a:pPr>
            <a:r>
              <a:rPr lang="en-GB" noProof="0" dirty="0"/>
              <a:t>Children who live in a home where domestic abuse occurs are considered victims, even if the abuse is not directed at them.</a:t>
            </a:r>
          </a:p>
          <a:p>
            <a:endParaRPr lang="en-GB" noProof="0" dirty="0"/>
          </a:p>
          <a:p>
            <a:pPr marL="285750" indent="-285750">
              <a:buFont typeface="Arial" panose="020B0604020202020204" pitchFamily="34" charset="0"/>
              <a:buChar char="•"/>
            </a:pPr>
            <a:r>
              <a:rPr lang="en-GB" noProof="0" dirty="0"/>
              <a:t>Both witnessing</a:t>
            </a:r>
            <a:r>
              <a:rPr lang="en-GB" dirty="0"/>
              <a:t> domestic abuse</a:t>
            </a:r>
            <a:r>
              <a:rPr lang="en-GB" noProof="0" dirty="0"/>
              <a:t> or experiencing direct abuse carry serious risks of significant harm.</a:t>
            </a:r>
          </a:p>
        </p:txBody>
      </p:sp>
    </p:spTree>
    <p:extLst>
      <p:ext uri="{BB962C8B-B14F-4D97-AF65-F5344CB8AC3E}">
        <p14:creationId xmlns:p14="http://schemas.microsoft.com/office/powerpoint/2010/main" val="59741403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602F6-1FBB-5AD4-66C6-ED7263765066}"/>
            </a:ext>
          </a:extLst>
        </p:cNvPr>
        <p:cNvGrpSpPr/>
        <p:nvPr/>
      </p:nvGrpSpPr>
      <p:grpSpPr>
        <a:xfrm>
          <a:off x="0" y="0"/>
          <a:ext cx="0" cy="0"/>
          <a:chOff x="0" y="0"/>
          <a:chExt cx="0" cy="0"/>
        </a:xfrm>
      </p:grpSpPr>
      <p:sp>
        <p:nvSpPr>
          <p:cNvPr id="155" name="Rectangle">
            <a:extLst>
              <a:ext uri="{FF2B5EF4-FFF2-40B4-BE49-F238E27FC236}">
                <a16:creationId xmlns:a16="http://schemas.microsoft.com/office/drawing/2014/main" id="{B4502D37-F8FC-B5EE-F837-F439105A85D4}"/>
              </a:ext>
            </a:extLst>
          </p:cNvPr>
          <p:cNvSpPr/>
          <p:nvPr/>
        </p:nvSpPr>
        <p:spPr>
          <a:xfrm>
            <a:off x="0" y="-12288"/>
            <a:ext cx="12191587" cy="728411"/>
          </a:xfrm>
          <a:prstGeom prst="rect">
            <a:avLst/>
          </a:prstGeom>
          <a:solidFill>
            <a:srgbClr val="8179B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lang="en-GB" sz="1600" noProof="0" dirty="0"/>
          </a:p>
        </p:txBody>
      </p:sp>
      <p:pic>
        <p:nvPicPr>
          <p:cNvPr id="158" name="logo.jpg" descr="logo.jpg">
            <a:extLst>
              <a:ext uri="{FF2B5EF4-FFF2-40B4-BE49-F238E27FC236}">
                <a16:creationId xmlns:a16="http://schemas.microsoft.com/office/drawing/2014/main" id="{5A0CEC3A-A03B-4191-B202-54DF79A9288B}"/>
              </a:ext>
            </a:extLst>
          </p:cNvPr>
          <p:cNvPicPr>
            <a:picLocks noChangeAspect="1"/>
          </p:cNvPicPr>
          <p:nvPr/>
        </p:nvPicPr>
        <p:blipFill>
          <a:blip r:embed="rId3"/>
          <a:stretch>
            <a:fillRect/>
          </a:stretch>
        </p:blipFill>
        <p:spPr>
          <a:xfrm>
            <a:off x="10293517" y="-12288"/>
            <a:ext cx="1898483" cy="728411"/>
          </a:xfrm>
          <a:prstGeom prst="rect">
            <a:avLst/>
          </a:prstGeom>
          <a:ln w="12700">
            <a:miter lim="400000"/>
          </a:ln>
        </p:spPr>
      </p:pic>
      <p:sp>
        <p:nvSpPr>
          <p:cNvPr id="16" name="Aims and Outcomes">
            <a:extLst>
              <a:ext uri="{FF2B5EF4-FFF2-40B4-BE49-F238E27FC236}">
                <a16:creationId xmlns:a16="http://schemas.microsoft.com/office/drawing/2014/main" id="{6B80751C-90B2-A5FB-4BA2-FECF38B9616B}"/>
              </a:ext>
            </a:extLst>
          </p:cNvPr>
          <p:cNvSpPr txBox="1"/>
          <p:nvPr/>
        </p:nvSpPr>
        <p:spPr>
          <a:xfrm>
            <a:off x="75018" y="337030"/>
            <a:ext cx="3194208" cy="27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90000"/>
              </a:lnSpc>
              <a:spcBef>
                <a:spcPts val="4500"/>
              </a:spcBef>
              <a:defRPr sz="3300" b="1">
                <a:solidFill>
                  <a:srgbClr val="FFFFFF"/>
                </a:solidFill>
              </a:defRPr>
            </a:lvl1pPr>
          </a:lstStyle>
          <a:p>
            <a:r>
              <a:rPr lang="en-GB" sz="1650" noProof="0" dirty="0"/>
              <a:t>Understanding coercion and control</a:t>
            </a:r>
          </a:p>
        </p:txBody>
      </p:sp>
      <p:sp>
        <p:nvSpPr>
          <p:cNvPr id="6" name="TextBox 5">
            <a:extLst>
              <a:ext uri="{FF2B5EF4-FFF2-40B4-BE49-F238E27FC236}">
                <a16:creationId xmlns:a16="http://schemas.microsoft.com/office/drawing/2014/main" id="{358A2E9A-8ABF-10F7-E7BF-95EE3E0AD6FE}"/>
              </a:ext>
            </a:extLst>
          </p:cNvPr>
          <p:cNvSpPr txBox="1"/>
          <p:nvPr/>
        </p:nvSpPr>
        <p:spPr>
          <a:xfrm>
            <a:off x="140672" y="3965127"/>
            <a:ext cx="11897247" cy="2764813"/>
          </a:xfrm>
          <a:prstGeom prst="rect">
            <a:avLst/>
          </a:prstGeom>
          <a:solidFill>
            <a:schemeClr val="bg1">
              <a:alpha val="80000"/>
            </a:schemeClr>
          </a:solidFill>
        </p:spPr>
        <p:txBody>
          <a:bodyPr wrap="square" rtlCol="0">
            <a:noAutofit/>
          </a:bodyPr>
          <a:lstStyle/>
          <a:p>
            <a:r>
              <a:rPr lang="en-GB" noProof="0" dirty="0"/>
              <a:t>'Controlling behaviour' refers to a range of acts designed to make a person subordinate and/or dependent.</a:t>
            </a:r>
          </a:p>
          <a:p>
            <a:endParaRPr lang="en-GB" noProof="0" dirty="0"/>
          </a:p>
          <a:p>
            <a:endParaRPr lang="en-GB" noProof="0" dirty="0"/>
          </a:p>
          <a:p>
            <a:r>
              <a:rPr lang="en-GB" noProof="0" dirty="0"/>
              <a:t>'Coercive behaviour' involves an act or a pattern of acts such as assault, threats, humiliation, intimidation, or other abuse.</a:t>
            </a:r>
          </a:p>
          <a:p>
            <a:endParaRPr lang="en-GB" noProof="0" dirty="0"/>
          </a:p>
          <a:p>
            <a:endParaRPr lang="en-GB" noProof="0" dirty="0"/>
          </a:p>
          <a:p>
            <a:r>
              <a:rPr lang="en-GB" noProof="0" dirty="0">
                <a:solidFill>
                  <a:srgbClr val="FF0000"/>
                </a:solidFill>
              </a:rPr>
              <a:t>'Coercive control' is a term used to describe extreme psychological and emotional abuse.</a:t>
            </a:r>
          </a:p>
          <a:p>
            <a:endParaRPr lang="en-GB" dirty="0">
              <a:solidFill>
                <a:srgbClr val="FF0000"/>
              </a:solidFill>
            </a:endParaRPr>
          </a:p>
          <a:p>
            <a:pPr algn="r"/>
            <a:r>
              <a:rPr lang="en-GB" dirty="0"/>
              <a:t>(Serious Crime Act, 2015)</a:t>
            </a:r>
          </a:p>
          <a:p>
            <a:pPr algn="r"/>
            <a:endParaRPr lang="en-GB" noProof="0" dirty="0">
              <a:solidFill>
                <a:srgbClr val="FF0000"/>
              </a:solidFill>
            </a:endParaRPr>
          </a:p>
          <a:p>
            <a:endParaRPr lang="en-GB" noProof="0" dirty="0"/>
          </a:p>
        </p:txBody>
      </p:sp>
      <p:pic>
        <p:nvPicPr>
          <p:cNvPr id="9" name="Picture 8">
            <a:extLst>
              <a:ext uri="{FF2B5EF4-FFF2-40B4-BE49-F238E27FC236}">
                <a16:creationId xmlns:a16="http://schemas.microsoft.com/office/drawing/2014/main" id="{4F38C451-51FD-FB45-E263-559535F2C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155" y="876897"/>
            <a:ext cx="4867275" cy="2764813"/>
          </a:xfrm>
          <a:prstGeom prst="rect">
            <a:avLst/>
          </a:prstGeom>
        </p:spPr>
      </p:pic>
    </p:spTree>
    <p:extLst>
      <p:ext uri="{BB962C8B-B14F-4D97-AF65-F5344CB8AC3E}">
        <p14:creationId xmlns:p14="http://schemas.microsoft.com/office/powerpoint/2010/main" val="3434005545"/>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D53685C373564886D3790902551563" ma:contentTypeVersion="7" ma:contentTypeDescription="Create a new document." ma:contentTypeScope="" ma:versionID="1faf3ec9dfe7f58f4b6455e12c443632">
  <xsd:schema xmlns:xsd="http://www.w3.org/2001/XMLSchema" xmlns:xs="http://www.w3.org/2001/XMLSchema" xmlns:p="http://schemas.microsoft.com/office/2006/metadata/properties" xmlns:ns2="4ea06c00-239d-4c21-915c-5c17a9e26623" targetNamespace="http://schemas.microsoft.com/office/2006/metadata/properties" ma:root="true" ma:fieldsID="3f6d44881a78d5024e8cbd5decd21ac4" ns2:_="">
    <xsd:import namespace="4ea06c00-239d-4c21-915c-5c17a9e2662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a06c00-239d-4c21-915c-5c17a9e266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FA238D-54C3-49D6-AC37-184B00A3A99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F95874C-A60A-466A-B122-D015D4BFB8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a06c00-239d-4c21-915c-5c17a9e266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F98F66-DE29-4430-A712-0CF4477992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7033</TotalTime>
  <Words>16880</Words>
  <Application>Microsoft Office PowerPoint</Application>
  <PresentationFormat>Widescreen</PresentationFormat>
  <Paragraphs>1582</Paragraphs>
  <Slides>71</Slides>
  <Notes>71</Notes>
  <HiddenSlides>1</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71</vt:i4>
      </vt:variant>
    </vt:vector>
  </HeadingPairs>
  <TitlesOfParts>
    <vt:vector size="84" baseType="lpstr">
      <vt:lpstr>Arial</vt:lpstr>
      <vt:lpstr>Calibri</vt:lpstr>
      <vt:lpstr>Calibri Light</vt:lpstr>
      <vt:lpstr>Gill Sans Nova Light</vt:lpstr>
      <vt:lpstr>Helvetica</vt:lpstr>
      <vt:lpstr>Helvetica Neue</vt:lpstr>
      <vt:lpstr>Helvetica Neue Medium</vt:lpstr>
      <vt:lpstr>Lato</vt:lpstr>
      <vt:lpstr>Roboto</vt:lpstr>
      <vt:lpstr>Segoe UI</vt:lpstr>
      <vt:lpstr>Office Theme</vt:lpstr>
      <vt:lpstr>21_BasicWhite</vt:lpstr>
      <vt:lpstr>22_BasicWhite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Tim</dc:creator>
  <cp:lastModifiedBy>Emma Lambert</cp:lastModifiedBy>
  <cp:revision>59</cp:revision>
  <dcterms:created xsi:type="dcterms:W3CDTF">2025-08-13T12:55:41Z</dcterms:created>
  <dcterms:modified xsi:type="dcterms:W3CDTF">2025-09-24T13:57:44Z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0x010100E3D53685C373564886D3790902551563</vt:lpwstr>
  </property>
</Properties>
</file>