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entation.xml" ContentType="application/vnd.openxmlformats-officedocument.presentationml.presentation.main+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46"/>
  </p:notesMasterIdLst>
  <p:sldIdLst>
    <p:sldId id="308" r:id="rId3"/>
    <p:sldId id="334" r:id="rId4"/>
    <p:sldId id="306" r:id="rId5"/>
    <p:sldId id="398" r:id="rId6"/>
    <p:sldId id="257" r:id="rId7"/>
    <p:sldId id="341" r:id="rId8"/>
    <p:sldId id="342" r:id="rId9"/>
    <p:sldId id="344" r:id="rId10"/>
    <p:sldId id="345"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60" r:id="rId24"/>
    <p:sldId id="361" r:id="rId25"/>
    <p:sldId id="362" r:id="rId26"/>
    <p:sldId id="363" r:id="rId27"/>
    <p:sldId id="364" r:id="rId28"/>
    <p:sldId id="365" r:id="rId29"/>
    <p:sldId id="282" r:id="rId30"/>
    <p:sldId id="320" r:id="rId31"/>
    <p:sldId id="321" r:id="rId32"/>
    <p:sldId id="322" r:id="rId33"/>
    <p:sldId id="399" r:id="rId34"/>
    <p:sldId id="366" r:id="rId35"/>
    <p:sldId id="387" r:id="rId36"/>
    <p:sldId id="368" r:id="rId37"/>
    <p:sldId id="369" r:id="rId38"/>
    <p:sldId id="294" r:id="rId39"/>
    <p:sldId id="295" r:id="rId40"/>
    <p:sldId id="312" r:id="rId41"/>
    <p:sldId id="313" r:id="rId42"/>
    <p:sldId id="314" r:id="rId43"/>
    <p:sldId id="315" r:id="rId44"/>
    <p:sldId id="305" r:id="rId45"/>
  </p:sldIdLst>
  <p:sldSz cx="24384000" cy="13716000"/>
  <p:notesSz cx="9144000" cy="6858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800080"/>
    <a:srgbClr val="2980B9"/>
    <a:srgbClr val="FFFFFF"/>
    <a:srgbClr val="929292"/>
    <a:srgbClr val="BB1F4C"/>
    <a:srgbClr val="CA4F73"/>
    <a:srgbClr val="8179B1"/>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10" autoAdjust="0"/>
    <p:restoredTop sz="91476" autoAdjust="0"/>
  </p:normalViewPr>
  <p:slideViewPr>
    <p:cSldViewPr snapToGrid="0">
      <p:cViewPr>
        <p:scale>
          <a:sx n="44" d="100"/>
          <a:sy n="44" d="100"/>
        </p:scale>
        <p:origin x="84" y="192"/>
      </p:cViewPr>
      <p:guideLst/>
    </p:cSldViewPr>
  </p:slideViewPr>
  <p:outlineViewPr>
    <p:cViewPr>
      <p:scale>
        <a:sx n="33" d="100"/>
        <a:sy n="33" d="100"/>
      </p:scale>
      <p:origin x="0" y="-3200"/>
    </p:cViewPr>
  </p:outlineViewPr>
  <p:notesTextViewPr>
    <p:cViewPr>
      <p:scale>
        <a:sx n="3" d="2"/>
        <a:sy n="3" d="2"/>
      </p:scale>
      <p:origin x="0" y="0"/>
    </p:cViewPr>
  </p:notesTextViewPr>
  <p:sorterViewPr>
    <p:cViewPr>
      <p:scale>
        <a:sx n="100" d="100"/>
        <a:sy n="100" d="100"/>
      </p:scale>
      <p:origin x="0" y="-39384"/>
    </p:cViewPr>
  </p:sorterViewPr>
  <p:notesViewPr>
    <p:cSldViewPr snapToGrid="0">
      <p:cViewPr>
        <p:scale>
          <a:sx n="103" d="100"/>
          <a:sy n="103" d="100"/>
        </p:scale>
        <p:origin x="1500"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customXml" Target="../customXml/item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customXml" Target="../customXml/item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9" name="Shape 149"/>
          <p:cNvSpPr>
            <a:spLocks noGrp="1"/>
          </p:cNvSpPr>
          <p:nvPr>
            <p:ph type="body" sz="quarter" idx="1"/>
          </p:nvPr>
        </p:nvSpPr>
        <p:spPr>
          <a:xfrm>
            <a:off x="4572000" y="282661"/>
            <a:ext cx="4281616" cy="6060989"/>
          </a:xfrm>
          <a:prstGeom prst="rect">
            <a:avLst/>
          </a:prstGeom>
        </p:spPr>
        <p:txBody>
          <a:bodyPr/>
          <a:lstStyle/>
          <a:p>
            <a:endParaRPr dirty="0"/>
          </a:p>
        </p:txBody>
      </p:sp>
      <p:sp>
        <p:nvSpPr>
          <p:cNvPr id="2" name="Slide Image Placeholder 1">
            <a:extLst>
              <a:ext uri="{FF2B5EF4-FFF2-40B4-BE49-F238E27FC236}">
                <a16:creationId xmlns:a16="http://schemas.microsoft.com/office/drawing/2014/main" id="{BDEF2068-2CAF-45A9-A37C-19ED8F16C9AF}"/>
              </a:ext>
            </a:extLst>
          </p:cNvPr>
          <p:cNvSpPr>
            <a:spLocks noGrp="1" noRot="1" noChangeAspect="1"/>
          </p:cNvSpPr>
          <p:nvPr>
            <p:ph type="sldImg" idx="2"/>
          </p:nvPr>
        </p:nvSpPr>
        <p:spPr>
          <a:xfrm>
            <a:off x="290384" y="282661"/>
            <a:ext cx="4114800" cy="2314575"/>
          </a:xfrm>
          <a:prstGeom prst="rect">
            <a:avLst/>
          </a:prstGeom>
          <a:noFill/>
          <a:ln w="12700">
            <a:solidFill>
              <a:prstClr val="black"/>
            </a:solidFill>
          </a:ln>
        </p:spPr>
        <p:txBody>
          <a:bodyPr vert="horz" lIns="91440" tIns="45720" rIns="91440" bIns="45720" rtlCol="0" anchor="ctr"/>
          <a:lstStyle/>
          <a:p>
            <a:endParaRPr lang="en-GB"/>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a:extLst>
              <a:ext uri="{FF2B5EF4-FFF2-40B4-BE49-F238E27FC236}">
                <a16:creationId xmlns:a16="http://schemas.microsoft.com/office/drawing/2014/main" id="{9E108F53-A898-119D-CC7D-D87BF0ACB374}"/>
              </a:ext>
            </a:extLst>
          </p:cNvPr>
          <p:cNvSpPr>
            <a:spLocks noGrp="1"/>
          </p:cNvSpPr>
          <p:nvPr>
            <p:ph type="body" idx="1"/>
          </p:nvPr>
        </p:nvSpPr>
        <p:spPr/>
        <p:txBody>
          <a:bodyPr/>
          <a:lstStyle/>
          <a:p>
            <a:r>
              <a:rPr lang="en-GB" sz="1100" dirty="0">
                <a:latin typeface="Arial" panose="020B0604020202020204" pitchFamily="34" charset="0"/>
                <a:cs typeface="Arial" panose="020B0604020202020204" pitchFamily="34" charset="0"/>
              </a:rPr>
              <a:t>The Safeguarding Foundations course aims to enable learners to contribute to, and implement, good safeguarding practice within church and community contexts.</a:t>
            </a:r>
          </a:p>
        </p:txBody>
      </p:sp>
      <p:sp>
        <p:nvSpPr>
          <p:cNvPr id="3" name="Slide Image Placeholder 2">
            <a:extLst>
              <a:ext uri="{FF2B5EF4-FFF2-40B4-BE49-F238E27FC236}">
                <a16:creationId xmlns:a16="http://schemas.microsoft.com/office/drawing/2014/main" id="{F904C5B9-F893-EEEA-5E43-C2F76EC89008}"/>
              </a:ext>
            </a:extLst>
          </p:cNvPr>
          <p:cNvSpPr>
            <a:spLocks noGrp="1" noRot="1" noChangeAspect="1"/>
          </p:cNvSpPr>
          <p:nvPr>
            <p:ph type="sldImg"/>
          </p:nvPr>
        </p:nvSpPr>
        <p:spPr>
          <a:xfrm>
            <a:off x="290513" y="282575"/>
            <a:ext cx="4114800" cy="2314575"/>
          </a:xfrm>
        </p:spPr>
      </p:sp>
    </p:spTree>
    <p:extLst>
      <p:ext uri="{BB962C8B-B14F-4D97-AF65-F5344CB8AC3E}">
        <p14:creationId xmlns:p14="http://schemas.microsoft.com/office/powerpoint/2010/main" val="277707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85FAF7A-BD0D-88BE-8A79-A7362D11053C}"/>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D7EDC2C-0F10-2AFF-6D19-D3C81CA09DC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267259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355A57B-609E-23C9-CDF7-8DD1B90E542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BC1E13F1-3B3F-2B24-B7D2-46BA99277142}"/>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696228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BC5C6FA-252B-E98E-5366-C5230592899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629FA1E4-BF33-6907-AAE0-ED73D9D8F17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521014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513" y="282575"/>
            <a:ext cx="4114800" cy="2314575"/>
          </a:xfrm>
        </p:spPr>
      </p:sp>
      <p:sp>
        <p:nvSpPr>
          <p:cNvPr id="3" name="Notes Placeholder 2"/>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Understanding power and vulnerability</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Power can be understood as simply the ability to impose your own will on a given situation, for good or for ill. Power may be rooted in an individual’s attributes.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For example, physical strength, knowledge, expertise or some other quality. It may also arise from social factors such as age, gender, position, social security or wealth. For example, a wealthy and educated person is relatively more powerful than a poorer and less well-educated person.</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Therefore, in any given situation, an individual or a group may be relatively powerful or, conversely, relatively vulnerable. </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Those who are less powerful are less able to determine their own lives, to protect themselves and to thrive without being significantly dependent on others.</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2630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B7F59BD-E1CD-13BC-AD4B-4369CFAB5A70}"/>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EB525777-39A2-7432-E956-865E20C3AD8E}"/>
              </a:ext>
            </a:extLst>
          </p:cNvPr>
          <p:cNvSpPr>
            <a:spLocks noGrp="1"/>
          </p:cNvSpPr>
          <p:nvPr>
            <p:ph type="body" idx="1"/>
          </p:nvPr>
        </p:nvSpPr>
        <p:spPr>
          <a:xfrm>
            <a:off x="4454742" y="123568"/>
            <a:ext cx="4608939" cy="6579974"/>
          </a:xfrm>
        </p:spPr>
        <p:txBody>
          <a:bodyPr/>
          <a:lstStyle/>
          <a:p>
            <a:r>
              <a:rPr lang="en-GB" sz="1050" b="1" dirty="0">
                <a:latin typeface="Arial" panose="020B0604020202020204" pitchFamily="34" charset="0"/>
                <a:cs typeface="Arial" panose="020B0604020202020204" pitchFamily="34" charset="0"/>
              </a:rPr>
              <a:t>The vulnerable in your setting</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In society, there is a moral duty to protect and support the vulnerable and prevent them from harm. These values are rooted in our religious and cultural history, our legal systems, and in many ethical frameworks underpinning professional and ministry roles.</a:t>
            </a:r>
          </a:p>
          <a:p>
            <a:endParaRPr lang="en-GB" sz="90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From a Christian perspective this takes on an additional dimension both in our churches and in our own spirituality.</a:t>
            </a:r>
          </a:p>
          <a:p>
            <a:endParaRPr lang="en-GB" sz="90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For example, we are a part of a body (the church) which consists of many parts. The diversity of the Kingdom of God means that the church is therefore made up of people who are differently empowered. The relatively powerful are brought together with the relatively weak in the same community.</a:t>
            </a:r>
          </a:p>
          <a:p>
            <a:endParaRPr lang="en-GB" sz="90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Secondly, as the Holy Spirit enables us to love our neighbour as ourselves, we develop an increased compassionate awareness of those who are weaker than ourselves, and a desire to promote their wellbeing. Both of these things are hallmarks of a healthy church and good pastoral care.</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Ultimately (within the Christian tradition) these values are rooted in the character of God, as understood in the person of Jesus Christ.</a:t>
            </a:r>
          </a:p>
          <a:p>
            <a:endParaRPr lang="en-GB" sz="90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We are also aiming to protect the vulnerable by working within specific legal frameworks and statutory guidance (for example, Working Together to Safeguard Children (2023) and the Care Act 2014) This guidance emphasises the crucial role that partnership working plays in tackling safeguarding issues in our settings.</a:t>
            </a:r>
          </a:p>
          <a:p>
            <a:endParaRPr lang="en-GB" sz="90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It is important to recognise that as the church we may hold a piece of the jigsaw puzzle that might save someone’s life, and if we don’t share this with the appropriate people, then we are not succeeding in protecting individuals who need it.</a:t>
            </a:r>
          </a:p>
          <a:p>
            <a:endParaRPr lang="en-GB" sz="10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7714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513" y="282575"/>
            <a:ext cx="4114800" cy="2314575"/>
          </a:xfrm>
        </p:spPr>
      </p:sp>
      <p:sp>
        <p:nvSpPr>
          <p:cNvPr id="3" name="Notes Placeholder 2"/>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Vulnerability in families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There are also a range of factors that can co-exist and contribute to high levels of stress for individuals and families. These factors can make those most vulnerable at greater risk of abuse, either from within or outside the family home. For example: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	Alcohol or drug misuse</a:t>
            </a:r>
          </a:p>
          <a:p>
            <a:r>
              <a:rPr lang="en-GB" sz="1100" dirty="0">
                <a:latin typeface="Arial" panose="020B0604020202020204" pitchFamily="34" charset="0"/>
                <a:cs typeface="Arial" panose="020B0604020202020204" pitchFamily="34" charset="0"/>
              </a:rPr>
              <a:t>•	Disorganised or anti-social families</a:t>
            </a:r>
          </a:p>
          <a:p>
            <a:r>
              <a:rPr lang="en-GB" sz="1100" dirty="0">
                <a:latin typeface="Arial" panose="020B0604020202020204" pitchFamily="34" charset="0"/>
                <a:cs typeface="Arial" panose="020B0604020202020204" pitchFamily="34" charset="0"/>
              </a:rPr>
              <a:t>•	Domestic violence and abuse</a:t>
            </a:r>
          </a:p>
          <a:p>
            <a:r>
              <a:rPr lang="en-GB" sz="1100" dirty="0">
                <a:latin typeface="Arial" panose="020B0604020202020204" pitchFamily="34" charset="0"/>
                <a:cs typeface="Arial" panose="020B0604020202020204" pitchFamily="34" charset="0"/>
              </a:rPr>
              <a:t>•	Physical or mental disability</a:t>
            </a:r>
          </a:p>
          <a:p>
            <a:r>
              <a:rPr lang="en-GB" sz="1100" dirty="0">
                <a:latin typeface="Arial" panose="020B0604020202020204" pitchFamily="34" charset="0"/>
                <a:cs typeface="Arial" panose="020B0604020202020204" pitchFamily="34" charset="0"/>
              </a:rPr>
              <a:t>•	Mental health issues or learning disabilities</a:t>
            </a:r>
          </a:p>
          <a:p>
            <a:r>
              <a:rPr lang="en-GB" sz="1100" dirty="0">
                <a:latin typeface="Arial" panose="020B0604020202020204" pitchFamily="34" charset="0"/>
                <a:cs typeface="Arial" panose="020B0604020202020204" pitchFamily="34" charset="0"/>
              </a:rPr>
              <a:t>•	Family history of abuse</a:t>
            </a:r>
          </a:p>
          <a:p>
            <a:r>
              <a:rPr lang="en-GB" sz="1100" dirty="0">
                <a:latin typeface="Arial" panose="020B0604020202020204" pitchFamily="34" charset="0"/>
                <a:cs typeface="Arial" panose="020B0604020202020204" pitchFamily="34" charset="0"/>
              </a:rPr>
              <a:t>•	Financial problems</a:t>
            </a:r>
          </a:p>
          <a:p>
            <a:r>
              <a:rPr lang="en-GB" sz="1100" dirty="0">
                <a:latin typeface="Arial" panose="020B0604020202020204" pitchFamily="34" charset="0"/>
                <a:cs typeface="Arial" panose="020B0604020202020204" pitchFamily="34" charset="0"/>
              </a:rPr>
              <a:t>•	Overcrowded or precariously housed families</a:t>
            </a:r>
          </a:p>
          <a:p>
            <a:r>
              <a:rPr lang="en-GB" sz="1100" dirty="0">
                <a:latin typeface="Arial" panose="020B0604020202020204" pitchFamily="34" charset="0"/>
                <a:cs typeface="Arial" panose="020B0604020202020204" pitchFamily="34" charset="0"/>
              </a:rPr>
              <a:t>•	Addictive behaviour</a:t>
            </a:r>
          </a:p>
          <a:p>
            <a:r>
              <a:rPr lang="en-GB" sz="1100" dirty="0">
                <a:latin typeface="Arial" panose="020B0604020202020204" pitchFamily="34" charset="0"/>
                <a:cs typeface="Arial" panose="020B0604020202020204" pitchFamily="34" charset="0"/>
              </a:rPr>
              <a:t>•	Relationship breakdown</a:t>
            </a:r>
          </a:p>
          <a:p>
            <a:r>
              <a:rPr lang="en-GB" sz="1100" dirty="0">
                <a:latin typeface="Arial" panose="020B0604020202020204" pitchFamily="34" charset="0"/>
                <a:cs typeface="Arial" panose="020B0604020202020204" pitchFamily="34" charset="0"/>
              </a:rPr>
              <a:t>•	Being a refugee or asylum seeker</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For a fuller list of examples, please see Working Together to Safeguarding Children (2023) via gov.uk.</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In ministry situations, if we are aware that these types of factors are present in a family setting, we ought to have heightened concern for those within this situation who are least able to protect themselves. This heightened concern is a key factor in informing both our awareness and action.</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19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513" y="282575"/>
            <a:ext cx="4114800" cy="2314575"/>
          </a:xfrm>
        </p:spPr>
      </p:sp>
      <p:sp>
        <p:nvSpPr>
          <p:cNvPr id="3" name="Notes Placeholder 2"/>
          <p:cNvSpPr>
            <a:spLocks noGrp="1"/>
          </p:cNvSpPr>
          <p:nvPr>
            <p:ph type="body" idx="1"/>
          </p:nvPr>
        </p:nvSpPr>
        <p:spPr>
          <a:xfrm>
            <a:off x="4572000" y="282661"/>
            <a:ext cx="4281616" cy="6433236"/>
          </a:xfrm>
        </p:spPr>
        <p:txBody>
          <a:bodyPr/>
          <a:lstStyle/>
          <a:p>
            <a:r>
              <a:rPr lang="en-GB" sz="1100" b="1" dirty="0">
                <a:latin typeface="Arial" panose="020B0604020202020204" pitchFamily="34" charset="0"/>
                <a:cs typeface="Arial" panose="020B0604020202020204" pitchFamily="34" charset="0"/>
              </a:rPr>
              <a:t>Children with additional needs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It is important to keep in mind several additional factors that increase the risk of abuse for children with additional needs.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Dependence on a wide network of carers and other adults is the everyday experience of some disabled children, in order that their medical and intimate care needs, such as bathing and toileting, can be met.</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 large number of adults involved, and the nature of the care required, both increases the risk of abuse and makes it more difficult to set and maintain physical boundaries.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Some disabled children grow up to accept damaging, demeaning treatment as normal.</a:t>
            </a:r>
          </a:p>
          <a:p>
            <a:r>
              <a:rPr lang="en-GB" sz="1100" dirty="0">
                <a:latin typeface="Arial" panose="020B0604020202020204" pitchFamily="34" charset="0"/>
                <a:cs typeface="Arial" panose="020B0604020202020204" pitchFamily="34" charset="0"/>
              </a:rPr>
              <a:t>Communication barriers often mean that many disabled children, including deaf children, have difficulty reporting worries and concerns or abuse.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Some disabled children do not have access to the appropriate language to be able to disclose abuse; some will lack access to methods of communication and/or to people who understand their means of communication.</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Even if a disabled child can find the confidence and the means to tell someone about abuse, many of the avenues open to them, such as telephone helplines and schools-based counselling are inaccessible to many of them.</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68479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513" y="282575"/>
            <a:ext cx="4114800" cy="2314575"/>
          </a:xfrm>
        </p:spPr>
      </p:sp>
      <p:sp>
        <p:nvSpPr>
          <p:cNvPr id="3" name="Notes Placeholder 2"/>
          <p:cNvSpPr>
            <a:spLocks noGrp="1"/>
          </p:cNvSpPr>
          <p:nvPr>
            <p:ph type="body" idx="1"/>
          </p:nvPr>
        </p:nvSpPr>
        <p:spPr/>
        <p:txBody>
          <a:bodyPr/>
          <a:lstStyle/>
          <a:p>
            <a:r>
              <a:rPr lang="en-GB" sz="1050" b="1" dirty="0">
                <a:latin typeface="Arial" panose="020B0604020202020204" pitchFamily="34" charset="0"/>
                <a:cs typeface="Arial" panose="020B0604020202020204" pitchFamily="34" charset="0"/>
              </a:rPr>
              <a:t>Young people</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From a legal point of view, young people are considered ‘children’; however, their social lives are characterised by a range of changes, including increased independence. In practice, this may mean choosing the environments that they spend time in with friends, and these will be beyond the direct control of parents or guardians.</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Adolescence is a period of significant change and transition between childhood and adulthood, and this can involve significant vulnerabilities. For example, relationships with their parents change or may break down, they may begin consuming alcohol/drugs or become sexually active.</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We must remember that even though young people are often very aware of the issues and dangers present in a range of environments, they are also relatively inexperienced in navigating them. They are learning to make positive choices and care for themselves outside of the direct intervention and protection of adults.</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This is as true about digital/online environments as it is with physical ones, and may lead to issues arising in pastoral work with this age group that are different from those of younger children.</a:t>
            </a:r>
          </a:p>
          <a:p>
            <a:r>
              <a:rPr lang="en-GB" sz="1050" dirty="0">
                <a:latin typeface="Arial" panose="020B0604020202020204" pitchFamily="34" charset="0"/>
                <a:cs typeface="Arial" panose="020B0604020202020204" pitchFamily="34" charset="0"/>
              </a:rPr>
              <a:t>For example, alongside the ever-growing use of the internet, mobile telephones and online gaming, there has been a corresponding rise in the use of the internet and other electronic communication to target, groom and abuse others.</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Children and young people are particularly vulnerable to abuse by adults who pretend to be children of similar ages when online, and who try to obtain images or engineer meetings.</a:t>
            </a:r>
          </a:p>
        </p:txBody>
      </p:sp>
    </p:spTree>
    <p:extLst>
      <p:ext uri="{BB962C8B-B14F-4D97-AF65-F5344CB8AC3E}">
        <p14:creationId xmlns:p14="http://schemas.microsoft.com/office/powerpoint/2010/main" val="4233726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Children and young people in the life of the church</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Each card shows a step towards creating a safer, healthier environment for children and young people in your setting. As we view this slide, make a note of any ways that you already embody each step in your setting, and anything you might do to enhance this.</a:t>
            </a:r>
          </a:p>
          <a:p>
            <a:endParaRPr lang="en-GB" sz="1100" dirty="0">
              <a:latin typeface="Arial" panose="020B0604020202020204" pitchFamily="34" charset="0"/>
              <a:cs typeface="Arial" panose="020B0604020202020204" pitchFamily="34" charset="0"/>
            </a:endParaRPr>
          </a:p>
          <a:p>
            <a:pPr marL="228600" indent="-228600">
              <a:buFont typeface="+mj-lt"/>
              <a:buAutoNum type="arabicPeriod"/>
            </a:pPr>
            <a:r>
              <a:rPr lang="en-GB" sz="1100" dirty="0">
                <a:latin typeface="Arial" panose="020B0604020202020204" pitchFamily="34" charset="0"/>
                <a:cs typeface="Arial" panose="020B0604020202020204" pitchFamily="34" charset="0"/>
              </a:rPr>
              <a:t>Listen to their concerns and provide an environment that supports wellbeing and spiritual growth.</a:t>
            </a:r>
          </a:p>
          <a:p>
            <a:pPr marL="228600" indent="-228600">
              <a:buFont typeface="+mj-lt"/>
              <a:buAutoNum type="arabicPeriod"/>
            </a:pPr>
            <a:r>
              <a:rPr lang="en-GB" sz="1100" dirty="0">
                <a:latin typeface="Arial" panose="020B0604020202020204" pitchFamily="34" charset="0"/>
                <a:cs typeface="Arial" panose="020B0604020202020204" pitchFamily="34" charset="0"/>
              </a:rPr>
              <a:t>Be aware of situations that present a risk of harm, including the home environment.</a:t>
            </a:r>
          </a:p>
          <a:p>
            <a:pPr marL="228600" indent="-228600">
              <a:buFont typeface="+mj-lt"/>
              <a:buAutoNum type="arabicPeriod"/>
            </a:pPr>
            <a:r>
              <a:rPr lang="en-GB" sz="1100" dirty="0">
                <a:latin typeface="Arial" panose="020B0604020202020204" pitchFamily="34" charset="0"/>
                <a:cs typeface="Arial" panose="020B0604020202020204" pitchFamily="34" charset="0"/>
              </a:rPr>
              <a:t>Provide oversight, accountability and support for all working or volunteering with them.</a:t>
            </a:r>
          </a:p>
          <a:p>
            <a:pPr marL="228600" indent="-228600">
              <a:buFont typeface="+mj-lt"/>
              <a:buAutoNum type="arabicPeriod"/>
            </a:pPr>
            <a:r>
              <a:rPr lang="en-GB" sz="1100" dirty="0">
                <a:latin typeface="Arial" panose="020B0604020202020204" pitchFamily="34" charset="0"/>
                <a:cs typeface="Arial" panose="020B0604020202020204" pitchFamily="34" charset="0"/>
              </a:rPr>
              <a:t>Consider risk factors affecting young people, such as lack of experience or their digital environment.</a:t>
            </a:r>
          </a:p>
        </p:txBody>
      </p:sp>
      <p:sp>
        <p:nvSpPr>
          <p:cNvPr id="5" name="Slide Image Placeholder 4">
            <a:extLst>
              <a:ext uri="{FF2B5EF4-FFF2-40B4-BE49-F238E27FC236}">
                <a16:creationId xmlns:a16="http://schemas.microsoft.com/office/drawing/2014/main" id="{874B690E-7720-4F48-71B9-01B191A80155}"/>
              </a:ext>
            </a:extLst>
          </p:cNvPr>
          <p:cNvSpPr>
            <a:spLocks noGrp="1" noRot="1" noChangeAspect="1"/>
          </p:cNvSpPr>
          <p:nvPr>
            <p:ph type="sldImg"/>
          </p:nvPr>
        </p:nvSpPr>
        <p:spPr>
          <a:xfrm>
            <a:off x="290513" y="282575"/>
            <a:ext cx="4114800" cy="2314575"/>
          </a:xfrm>
        </p:spPr>
      </p:sp>
    </p:spTree>
    <p:extLst>
      <p:ext uri="{BB962C8B-B14F-4D97-AF65-F5344CB8AC3E}">
        <p14:creationId xmlns:p14="http://schemas.microsoft.com/office/powerpoint/2010/main" val="4239540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486938F-8D74-8A6C-9D3F-C585B5F3637C}"/>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E419214A-8A6B-E466-6FE9-C8EA7D5921E3}"/>
              </a:ext>
            </a:extLst>
          </p:cNvPr>
          <p:cNvSpPr>
            <a:spLocks noGrp="1"/>
          </p:cNvSpPr>
          <p:nvPr>
            <p:ph type="body" idx="1"/>
          </p:nvPr>
        </p:nvSpPr>
        <p:spPr/>
        <p:txBody>
          <a:bodyPr/>
          <a:lstStyle/>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Alcohol misuse - additional feedback: This is not a common factor for all children and young people.</a:t>
            </a: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Using the internet - additional feedback: Children and young people may use the internet, but this does not in itself make them vulnerable.</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2572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1999" y="80319"/>
            <a:ext cx="4454611" cy="6709719"/>
          </a:xfrm>
        </p:spPr>
        <p:txBody>
          <a:bodyPr/>
          <a:lstStyle/>
          <a:p>
            <a:r>
              <a:rPr lang="en-GB" sz="1050" b="1" dirty="0">
                <a:latin typeface="Arial" panose="020B0604020202020204" pitchFamily="34" charset="0"/>
                <a:cs typeface="Arial" panose="020B0604020202020204" pitchFamily="34" charset="0"/>
              </a:rPr>
              <a:t>KEY MESSAGES:</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Go through the domestic information </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Introduce some simple rules for the event - ask people agree and add as others as required.</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Balanced participation</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Speaking for ourselves</a:t>
            </a:r>
          </a:p>
          <a:p>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Switch off mobiles and iPads (unless these are being used directly in the sessions)</a:t>
            </a:r>
          </a:p>
          <a:p>
            <a:endParaRPr lang="en-GB" sz="1050" dirty="0">
              <a:latin typeface="Arial" panose="020B0604020202020204" pitchFamily="34" charset="0"/>
              <a:cs typeface="Arial" panose="020B0604020202020204" pitchFamily="34" charset="0"/>
            </a:endParaRPr>
          </a:p>
          <a:p>
            <a:pPr lvl="0"/>
            <a:r>
              <a:rPr lang="en-GB" sz="1050" dirty="0">
                <a:latin typeface="Arial" panose="020B0604020202020204" pitchFamily="34" charset="0"/>
                <a:cs typeface="Arial" panose="020B0604020202020204" pitchFamily="34" charset="0"/>
              </a:rPr>
              <a:t>Confidentiality - Explain that we will not be sharing confidential material, though all of the stories and studies are based on real situations.  There is no expectation that they will share anything personal to them or to others, but some may choose to in the course of the session.  In that event, ensure an agreement of confidentiality.</a:t>
            </a:r>
          </a:p>
          <a:p>
            <a:endParaRPr lang="en-GB" sz="1050" dirty="0">
              <a:latin typeface="Arial" panose="020B0604020202020204" pitchFamily="34" charset="0"/>
              <a:cs typeface="Arial" panose="020B0604020202020204" pitchFamily="34" charset="0"/>
            </a:endParaRPr>
          </a:p>
          <a:p>
            <a:pPr lvl="0"/>
            <a:r>
              <a:rPr lang="en-GB" sz="1050" dirty="0">
                <a:latin typeface="Arial" panose="020B0604020202020204" pitchFamily="34" charset="0"/>
                <a:cs typeface="Arial" panose="020B0604020202020204" pitchFamily="34" charset="0"/>
              </a:rPr>
              <a:t>Difficult material – if you are uncomfortable, send a private message in chat on zoom and just let the trainer know that you need a moment etc- Explain that any of us may find the material covered upsetting– if that is the case for you…. Trainer will need to add in detail of the arrangements for dealing with any disclosure during the event.</a:t>
            </a:r>
          </a:p>
          <a:p>
            <a:pPr lvl="0"/>
            <a:endParaRPr lang="en-GB" sz="1050" dirty="0">
              <a:latin typeface="Arial" panose="020B0604020202020204" pitchFamily="34" charset="0"/>
              <a:cs typeface="Arial" panose="020B0604020202020204" pitchFamily="34" charset="0"/>
            </a:endParaRPr>
          </a:p>
          <a:p>
            <a:r>
              <a:rPr lang="en-GB" sz="1050" dirty="0">
                <a:latin typeface="Arial" panose="020B0604020202020204" pitchFamily="34" charset="0"/>
                <a:cs typeface="Arial" panose="020B0604020202020204" pitchFamily="34" charset="0"/>
              </a:rPr>
              <a:t>The subject matter of this course may cause you to feel upset or distressed. If this happens, you can take a break and (if needed) seek support from someone you trust.</a:t>
            </a:r>
          </a:p>
          <a:p>
            <a:r>
              <a:rPr lang="en-GB" sz="1050" dirty="0">
                <a:latin typeface="Arial" panose="020B0604020202020204" pitchFamily="34" charset="0"/>
                <a:cs typeface="Arial" panose="020B0604020202020204" pitchFamily="34" charset="0"/>
              </a:rPr>
              <a:t> </a:t>
            </a:r>
          </a:p>
          <a:p>
            <a:r>
              <a:rPr lang="en-GB" sz="1050" dirty="0">
                <a:latin typeface="Arial" panose="020B0604020202020204" pitchFamily="34" charset="0"/>
                <a:cs typeface="Arial" panose="020B0604020202020204" pitchFamily="34" charset="0"/>
              </a:rPr>
              <a:t>If you have concerns about someone you know, please speak to the trainers after the session or contact your local church’s designated Safeguarding Officer, Coordinator or other Designated Person. If you believe someone is in immediate danger, dial 999 and ask for the Police.</a:t>
            </a:r>
          </a:p>
          <a:p>
            <a:pPr lvl="0"/>
            <a:endParaRPr lang="en-GB" sz="1050" dirty="0">
              <a:latin typeface="Arial" panose="020B0604020202020204" pitchFamily="34" charset="0"/>
              <a:cs typeface="Arial" panose="020B0604020202020204" pitchFamily="34" charset="0"/>
            </a:endParaRPr>
          </a:p>
          <a:p>
            <a:endParaRPr lang="en-GB" sz="105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5216525" y="7070725"/>
            <a:ext cx="3927475" cy="374650"/>
          </a:xfrm>
        </p:spPr>
        <p:txBody>
          <a:bodyPr/>
          <a:lstStyle/>
          <a:p>
            <a:fld id="{CEDF5289-35DC-2B4E-9E70-DA1B7734894F}" type="slidenum">
              <a:rPr lang="en-US" smtClean="0"/>
              <a:pPr/>
              <a:t>2</a:t>
            </a:fld>
            <a:endParaRPr lang="en-US" dirty="0"/>
          </a:p>
        </p:txBody>
      </p:sp>
      <p:sp>
        <p:nvSpPr>
          <p:cNvPr id="5" name="Slide Image Placeholder 4">
            <a:extLst>
              <a:ext uri="{FF2B5EF4-FFF2-40B4-BE49-F238E27FC236}">
                <a16:creationId xmlns:a16="http://schemas.microsoft.com/office/drawing/2014/main" id="{3A87527E-8D3F-6C02-1BD2-1C2FBB471A2F}"/>
              </a:ext>
            </a:extLst>
          </p:cNvPr>
          <p:cNvSpPr>
            <a:spLocks noGrp="1" noRot="1" noChangeAspect="1"/>
          </p:cNvSpPr>
          <p:nvPr>
            <p:ph type="sldImg"/>
          </p:nvPr>
        </p:nvSpPr>
        <p:spPr>
          <a:xfrm>
            <a:off x="290513" y="282575"/>
            <a:ext cx="4114800" cy="2314575"/>
          </a:xfrm>
        </p:spPr>
      </p:sp>
    </p:spTree>
    <p:extLst>
      <p:ext uri="{BB962C8B-B14F-4D97-AF65-F5344CB8AC3E}">
        <p14:creationId xmlns:p14="http://schemas.microsoft.com/office/powerpoint/2010/main" val="23381229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8A67ABD-0ACE-1520-0E18-3F33A42A117C}"/>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A540E0C4-D04A-B872-8A81-E0DF1309C0AD}"/>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06979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250AB5D-AAFE-2131-37F9-0860B6E37601}"/>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75C2288C-91DA-1C45-B851-22CFC9707FD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92044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E5B398C-B648-FE4A-FB04-BA7F0F4E4FF4}"/>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B4A8B967-F9BA-A603-A245-167ADC28E52B}"/>
              </a:ext>
            </a:extLst>
          </p:cNvPr>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VIDEO RUNS FOR 9 MINUTES 8 SECONDS</a:t>
            </a:r>
          </a:p>
        </p:txBody>
      </p:sp>
    </p:spTree>
    <p:extLst>
      <p:ext uri="{BB962C8B-B14F-4D97-AF65-F5344CB8AC3E}">
        <p14:creationId xmlns:p14="http://schemas.microsoft.com/office/powerpoint/2010/main" val="42031888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Vulnerable Adults in the life of the church</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Each card shows a step towards creating a safer, healthier environment for vulnerable adults in your setting. As we view this slide, make a note of any ways that you already embody each step in your setting, and anything you might do to enhance this.</a:t>
            </a:r>
          </a:p>
          <a:p>
            <a:endParaRPr lang="en-GB" sz="1100" dirty="0">
              <a:latin typeface="Arial" panose="020B0604020202020204" pitchFamily="34" charset="0"/>
              <a:cs typeface="Arial" panose="020B0604020202020204" pitchFamily="34" charset="0"/>
            </a:endParaRPr>
          </a:p>
          <a:p>
            <a:pPr marL="228600" indent="-228600">
              <a:buFont typeface="+mj-lt"/>
              <a:buAutoNum type="arabicPeriod"/>
            </a:pPr>
            <a:r>
              <a:rPr lang="en-GB" sz="1100" dirty="0">
                <a:latin typeface="Arial" panose="020B0604020202020204" pitchFamily="34" charset="0"/>
                <a:cs typeface="Arial" panose="020B0604020202020204" pitchFamily="34" charset="0"/>
              </a:rPr>
              <a:t>Being aware of the dependence of the adult on other support systems.</a:t>
            </a:r>
          </a:p>
          <a:p>
            <a:pPr marL="228600" indent="-228600">
              <a:buFont typeface="+mj-lt"/>
              <a:buAutoNum type="arabicPeriod"/>
            </a:pPr>
            <a:r>
              <a:rPr lang="en-GB" sz="1100" dirty="0">
                <a:latin typeface="Arial" panose="020B0604020202020204" pitchFamily="34" charset="0"/>
                <a:cs typeface="Arial" panose="020B0604020202020204" pitchFamily="34" charset="0"/>
              </a:rPr>
              <a:t>Provide access to practical support and pastoral care.</a:t>
            </a:r>
          </a:p>
          <a:p>
            <a:pPr marL="228600" indent="-228600">
              <a:buFont typeface="+mj-lt"/>
              <a:buAutoNum type="arabicPeriod"/>
            </a:pPr>
            <a:r>
              <a:rPr lang="en-GB" sz="1100" dirty="0">
                <a:latin typeface="Arial" panose="020B0604020202020204" pitchFamily="34" charset="0"/>
                <a:cs typeface="Arial" panose="020B0604020202020204" pitchFamily="34" charset="0"/>
              </a:rPr>
              <a:t>Encourage their participation in the life of the community.</a:t>
            </a:r>
          </a:p>
          <a:p>
            <a:pPr marL="228600" indent="-228600">
              <a:buFont typeface="+mj-lt"/>
              <a:buAutoNum type="arabicPeriod"/>
            </a:pPr>
            <a:r>
              <a:rPr lang="en-GB" sz="1100" dirty="0">
                <a:latin typeface="Arial" panose="020B0604020202020204" pitchFamily="34" charset="0"/>
                <a:cs typeface="Arial" panose="020B0604020202020204" pitchFamily="34" charset="0"/>
              </a:rPr>
              <a:t>Celebrate their contributions to your life together in community.</a:t>
            </a:r>
          </a:p>
          <a:p>
            <a:endParaRPr lang="en-GB" sz="1100" dirty="0">
              <a:latin typeface="Arial" panose="020B0604020202020204" pitchFamily="34" charset="0"/>
              <a:cs typeface="Arial" panose="020B0604020202020204" pitchFamily="34" charset="0"/>
            </a:endParaRPr>
          </a:p>
        </p:txBody>
      </p:sp>
      <p:sp>
        <p:nvSpPr>
          <p:cNvPr id="5" name="Slide Image Placeholder 4">
            <a:extLst>
              <a:ext uri="{FF2B5EF4-FFF2-40B4-BE49-F238E27FC236}">
                <a16:creationId xmlns:a16="http://schemas.microsoft.com/office/drawing/2014/main" id="{2A387382-3107-5760-5C3F-FE79C4D58227}"/>
              </a:ext>
            </a:extLst>
          </p:cNvPr>
          <p:cNvSpPr>
            <a:spLocks noGrp="1" noRot="1" noChangeAspect="1"/>
          </p:cNvSpPr>
          <p:nvPr>
            <p:ph type="sldImg"/>
          </p:nvPr>
        </p:nvSpPr>
        <p:spPr>
          <a:xfrm>
            <a:off x="290513" y="282575"/>
            <a:ext cx="4114800" cy="2314575"/>
          </a:xfrm>
        </p:spPr>
      </p:sp>
    </p:spTree>
    <p:extLst>
      <p:ext uri="{BB962C8B-B14F-4D97-AF65-F5344CB8AC3E}">
        <p14:creationId xmlns:p14="http://schemas.microsoft.com/office/powerpoint/2010/main" val="2678043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Whether they are making wise decisions about their own life - additional feedback: This does not indicate that an adult has safeguarding needs.</a:t>
            </a:r>
          </a:p>
        </p:txBody>
      </p:sp>
      <p:sp>
        <p:nvSpPr>
          <p:cNvPr id="5" name="Slide Image Placeholder 4">
            <a:extLst>
              <a:ext uri="{FF2B5EF4-FFF2-40B4-BE49-F238E27FC236}">
                <a16:creationId xmlns:a16="http://schemas.microsoft.com/office/drawing/2014/main" id="{8E3210B6-E5B5-8E8B-E02D-341A7C02C278}"/>
              </a:ext>
            </a:extLst>
          </p:cNvPr>
          <p:cNvSpPr>
            <a:spLocks noGrp="1" noRot="1" noChangeAspect="1"/>
          </p:cNvSpPr>
          <p:nvPr>
            <p:ph type="sldImg"/>
          </p:nvPr>
        </p:nvSpPr>
        <p:spPr>
          <a:xfrm>
            <a:off x="290513" y="282575"/>
            <a:ext cx="4114800" cy="2314575"/>
          </a:xfrm>
        </p:spPr>
      </p:sp>
    </p:spTree>
    <p:extLst>
      <p:ext uri="{BB962C8B-B14F-4D97-AF65-F5344CB8AC3E}">
        <p14:creationId xmlns:p14="http://schemas.microsoft.com/office/powerpoint/2010/main" val="21123869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GB" sz="1100" dirty="0">
                <a:latin typeface="Arial" panose="020B0604020202020204" pitchFamily="34" charset="0"/>
                <a:cs typeface="Arial" panose="020B0604020202020204" pitchFamily="34" charset="0"/>
              </a:rPr>
              <a:t>Additional feedback for “True”: However, we must be careful to assess whether or not we believe they are experiencing undue influence or coercion. </a:t>
            </a:r>
          </a:p>
        </p:txBody>
      </p:sp>
      <p:sp>
        <p:nvSpPr>
          <p:cNvPr id="5" name="Slide Image Placeholder 4">
            <a:extLst>
              <a:ext uri="{FF2B5EF4-FFF2-40B4-BE49-F238E27FC236}">
                <a16:creationId xmlns:a16="http://schemas.microsoft.com/office/drawing/2014/main" id="{06A22234-5585-358E-8E81-A70DFFC5F5FF}"/>
              </a:ext>
            </a:extLst>
          </p:cNvPr>
          <p:cNvSpPr>
            <a:spLocks noGrp="1" noRot="1" noChangeAspect="1"/>
          </p:cNvSpPr>
          <p:nvPr>
            <p:ph type="sldImg"/>
          </p:nvPr>
        </p:nvSpPr>
        <p:spPr>
          <a:xfrm>
            <a:off x="290513" y="282575"/>
            <a:ext cx="4114800" cy="2314575"/>
          </a:xfrm>
        </p:spPr>
      </p:sp>
    </p:spTree>
    <p:extLst>
      <p:ext uri="{BB962C8B-B14F-4D97-AF65-F5344CB8AC3E}">
        <p14:creationId xmlns:p14="http://schemas.microsoft.com/office/powerpoint/2010/main" val="40013894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Proportionality - additional feedback: Proportionality is the principle of taking the least intrusive response appropriate to the risk presented.</a:t>
            </a:r>
          </a:p>
        </p:txBody>
      </p:sp>
      <p:sp>
        <p:nvSpPr>
          <p:cNvPr id="5" name="Slide Image Placeholder 4">
            <a:extLst>
              <a:ext uri="{FF2B5EF4-FFF2-40B4-BE49-F238E27FC236}">
                <a16:creationId xmlns:a16="http://schemas.microsoft.com/office/drawing/2014/main" id="{16A194EB-3A4B-54E4-9760-9F64E9E49844}"/>
              </a:ext>
            </a:extLst>
          </p:cNvPr>
          <p:cNvSpPr>
            <a:spLocks noGrp="1" noRot="1" noChangeAspect="1"/>
          </p:cNvSpPr>
          <p:nvPr>
            <p:ph type="sldImg"/>
          </p:nvPr>
        </p:nvSpPr>
        <p:spPr>
          <a:xfrm>
            <a:off x="290513" y="282575"/>
            <a:ext cx="4114800" cy="2314575"/>
          </a:xfrm>
        </p:spPr>
      </p:sp>
    </p:spTree>
    <p:extLst>
      <p:ext uri="{BB962C8B-B14F-4D97-AF65-F5344CB8AC3E}">
        <p14:creationId xmlns:p14="http://schemas.microsoft.com/office/powerpoint/2010/main" val="264747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76E82A4-E972-C49B-635F-FBBD78523E35}"/>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B4E95291-8301-20E3-78CA-49E5FE541243}"/>
              </a:ext>
            </a:extLst>
          </p:cNvPr>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Scenarios - options page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These scenarios cover a variety of settings and roles and have been developed to provide interaction with of the kind of safeguarding situations you might encounter. The first two will be presented and then discussed and the third will form the assessed material for this part of the course.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Choose the set of scenarios you wish to explore first. Following your completion of these, you will have the opportunity to explore as many other scenarios as you like, according to their relevance to your situation or interest.</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86791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9DD8A52-8F5B-9EF0-4B27-36FE4496AA7D}"/>
              </a:ext>
            </a:extLst>
          </p:cNvPr>
          <p:cNvSpPr>
            <a:spLocks noGrp="1" noRot="1" noChangeAspect="1"/>
          </p:cNvSpPr>
          <p:nvPr>
            <p:ph type="sldImg"/>
          </p:nvPr>
        </p:nvSpPr>
        <p:spPr>
          <a:xfrm>
            <a:off x="276225" y="303213"/>
            <a:ext cx="4114800" cy="2314575"/>
          </a:xfrm>
        </p:spPr>
      </p:sp>
      <p:sp>
        <p:nvSpPr>
          <p:cNvPr id="5" name="Notes Placeholder 4">
            <a:extLst>
              <a:ext uri="{FF2B5EF4-FFF2-40B4-BE49-F238E27FC236}">
                <a16:creationId xmlns:a16="http://schemas.microsoft.com/office/drawing/2014/main" id="{43A8EDE2-7A5E-7DD1-2A7D-8C8AFFAF5AF3}"/>
              </a:ext>
            </a:extLst>
          </p:cNvPr>
          <p:cNvSpPr>
            <a:spLocks noGrp="1"/>
          </p:cNvSpPr>
          <p:nvPr>
            <p:ph type="body" idx="1"/>
          </p:nvPr>
        </p:nvSpPr>
        <p:spPr>
          <a:xfrm>
            <a:off x="4800600" y="152915"/>
            <a:ext cx="4281616" cy="6060989"/>
          </a:xfrm>
        </p:spPr>
        <p:txBody>
          <a:bodyPr/>
          <a:lstStyle/>
          <a:p>
            <a:r>
              <a:rPr lang="en-US" sz="1050" b="1" dirty="0">
                <a:ln>
                  <a:noFill/>
                </a:ln>
                <a:solidFill>
                  <a:srgbClr val="000000"/>
                </a:solidFill>
                <a:effectLst/>
                <a:latin typeface="Arial" panose="020B0604020202020204" pitchFamily="34" charset="0"/>
                <a:ea typeface="Arial Unicode MS"/>
                <a:cs typeface="Arial" panose="020B0604020202020204" pitchFamily="34" charset="0"/>
              </a:rPr>
              <a:t>Scenario 1 - </a:t>
            </a:r>
            <a:r>
              <a:rPr lang="en-GB" sz="1050" b="1" dirty="0">
                <a:ln>
                  <a:noFill/>
                </a:ln>
                <a:solidFill>
                  <a:srgbClr val="000000"/>
                </a:solidFill>
                <a:effectLst/>
                <a:latin typeface="Arial" panose="020B0604020202020204" pitchFamily="34" charset="0"/>
                <a:ea typeface="Arial Unicode MS"/>
                <a:cs typeface="Arial" panose="020B0604020202020204" pitchFamily="34" charset="0"/>
              </a:rPr>
              <a:t>Bellringers</a:t>
            </a:r>
            <a:endParaRPr lang="en-GB" sz="1050" dirty="0">
              <a:ln>
                <a:noFill/>
              </a:ln>
              <a:solidFill>
                <a:srgbClr val="000000"/>
              </a:solidFill>
              <a:effectLst/>
              <a:latin typeface="Arial" panose="020B0604020202020204" pitchFamily="34" charset="0"/>
              <a:ea typeface="Arial Unicode MS"/>
              <a:cs typeface="Arial" panose="020B0604020202020204" pitchFamily="34" charset="0"/>
            </a:endParaRPr>
          </a:p>
          <a:p>
            <a:pPr>
              <a:lnSpc>
                <a:spcPct val="120000"/>
              </a:lnSpc>
              <a:spcBef>
                <a:spcPts val="800"/>
              </a:spcBef>
            </a:pPr>
            <a:r>
              <a:rPr lang="en-GB" sz="1050" b="1" dirty="0">
                <a:ln>
                  <a:noFill/>
                </a:ln>
                <a:solidFill>
                  <a:schemeClr val="tx1"/>
                </a:solidFill>
                <a:effectLst/>
                <a:latin typeface="Arial" panose="020B0604020202020204" pitchFamily="34" charset="0"/>
                <a:ea typeface="Arial Unicode MS"/>
                <a:cs typeface="Arial" panose="020B0604020202020204" pitchFamily="34" charset="0"/>
              </a:rPr>
              <a:t>Question 1 </a:t>
            </a:r>
          </a:p>
          <a:p>
            <a:pPr>
              <a:lnSpc>
                <a:spcPct val="120000"/>
              </a:lnSpc>
              <a:spcBef>
                <a:spcPts val="800"/>
              </a:spcBef>
            </a:pPr>
            <a:r>
              <a:rPr lang="en-GB" sz="1050" b="1" dirty="0">
                <a:ln>
                  <a:noFill/>
                </a:ln>
                <a:solidFill>
                  <a:schemeClr val="tx1"/>
                </a:solidFill>
                <a:effectLst/>
                <a:latin typeface="Arial" panose="020B0604020202020204" pitchFamily="34" charset="0"/>
                <a:ea typeface="Arial Unicode MS"/>
                <a:cs typeface="Arial" panose="020B0604020202020204" pitchFamily="34" charset="0"/>
              </a:rPr>
              <a:t>What are your thoughts and concerns?</a:t>
            </a:r>
          </a:p>
          <a:p>
            <a:pPr marL="171450" indent="-171450">
              <a:lnSpc>
                <a:spcPct val="120000"/>
              </a:lnSpc>
              <a:spcBef>
                <a:spcPts val="800"/>
              </a:spcBef>
              <a:buFont typeface="Arial" panose="020B0604020202020204" pitchFamily="34" charset="0"/>
              <a:buChar char="•"/>
            </a:pPr>
            <a:r>
              <a:rPr lang="en-GB" sz="1050" dirty="0">
                <a:ln>
                  <a:noFill/>
                </a:ln>
                <a:solidFill>
                  <a:schemeClr val="tx1"/>
                </a:solidFill>
                <a:effectLst/>
                <a:latin typeface="Arial" panose="020B0604020202020204" pitchFamily="34" charset="0"/>
                <a:ea typeface="Arial Unicode MS"/>
                <a:cs typeface="Arial" panose="020B0604020202020204" pitchFamily="34" charset="0"/>
              </a:rPr>
              <a:t>There is nothing to worry about as they say they are reformed; we should have trust in people. Additional feedback: Even if someone says they are reformed they may still present a risk.</a:t>
            </a:r>
          </a:p>
          <a:p>
            <a:pPr marL="171450" indent="-171450">
              <a:lnSpc>
                <a:spcPct val="120000"/>
              </a:lnSpc>
              <a:spcBef>
                <a:spcPts val="800"/>
              </a:spcBef>
              <a:buFont typeface="Arial" panose="020B0604020202020204" pitchFamily="34" charset="0"/>
              <a:buChar char="•"/>
            </a:pPr>
            <a:r>
              <a:rPr lang="en-GB" sz="1050" dirty="0">
                <a:ln>
                  <a:noFill/>
                </a:ln>
                <a:solidFill>
                  <a:schemeClr val="tx1"/>
                </a:solidFill>
                <a:effectLst/>
                <a:latin typeface="Arial" panose="020B0604020202020204" pitchFamily="34" charset="0"/>
                <a:ea typeface="Arial Unicode MS"/>
                <a:cs typeface="Arial" panose="020B0604020202020204" pitchFamily="34" charset="0"/>
              </a:rPr>
              <a:t>We do not know why they were in prison or what risk they pose to other people. </a:t>
            </a:r>
            <a:r>
              <a:rPr lang="en-GB" sz="1050" dirty="0">
                <a:solidFill>
                  <a:schemeClr val="tx1"/>
                </a:solidFill>
                <a:latin typeface="Arial" panose="020B0604020202020204" pitchFamily="34" charset="0"/>
                <a:ea typeface="Arial Unicode MS"/>
                <a:cs typeface="Arial" panose="020B0604020202020204" pitchFamily="34" charset="0"/>
              </a:rPr>
              <a:t>A</a:t>
            </a:r>
            <a:r>
              <a:rPr lang="en-GB" sz="1050" dirty="0">
                <a:ln>
                  <a:noFill/>
                </a:ln>
                <a:solidFill>
                  <a:schemeClr val="tx1"/>
                </a:solidFill>
                <a:effectLst/>
                <a:latin typeface="Arial" panose="020B0604020202020204" pitchFamily="34" charset="0"/>
                <a:ea typeface="Arial Unicode MS"/>
                <a:cs typeface="Arial" panose="020B0604020202020204" pitchFamily="34" charset="0"/>
              </a:rPr>
              <a:t>dditional feedback: You will need to speak with the parish safeguarding officer, who will work within the Church of England policies and talk to the diocesan safeguarding team and the individual to assess the risk and formulate an agreement.</a:t>
            </a:r>
          </a:p>
          <a:p>
            <a:pPr marL="171450" indent="-171450">
              <a:lnSpc>
                <a:spcPct val="120000"/>
              </a:lnSpc>
              <a:spcBef>
                <a:spcPts val="800"/>
              </a:spcBef>
              <a:buFont typeface="Arial" panose="020B0604020202020204" pitchFamily="34" charset="0"/>
              <a:buChar char="•"/>
            </a:pPr>
            <a:r>
              <a:rPr lang="en-GB" sz="1050" dirty="0">
                <a:ln>
                  <a:noFill/>
                </a:ln>
                <a:solidFill>
                  <a:schemeClr val="tx1"/>
                </a:solidFill>
                <a:effectLst/>
                <a:latin typeface="Arial" panose="020B0604020202020204" pitchFamily="34" charset="0"/>
                <a:ea typeface="Arial Unicode MS"/>
                <a:cs typeface="Arial" panose="020B0604020202020204" pitchFamily="34" charset="0"/>
              </a:rPr>
              <a:t>We do not want anyone in the tower who has been in prison, they might steal or hurt someone. </a:t>
            </a:r>
            <a:r>
              <a:rPr lang="en-GB" sz="1050" dirty="0">
                <a:solidFill>
                  <a:schemeClr val="tx1"/>
                </a:solidFill>
                <a:latin typeface="Arial" panose="020B0604020202020204" pitchFamily="34" charset="0"/>
                <a:ea typeface="Arial Unicode MS"/>
                <a:cs typeface="Arial" panose="020B0604020202020204" pitchFamily="34" charset="0"/>
              </a:rPr>
              <a:t>A</a:t>
            </a:r>
            <a:r>
              <a:rPr lang="en-GB" sz="1050" dirty="0">
                <a:ln>
                  <a:noFill/>
                </a:ln>
                <a:solidFill>
                  <a:schemeClr val="tx1"/>
                </a:solidFill>
                <a:effectLst/>
                <a:latin typeface="Arial" panose="020B0604020202020204" pitchFamily="34" charset="0"/>
                <a:ea typeface="Arial Unicode MS"/>
                <a:cs typeface="Arial" panose="020B0604020202020204" pitchFamily="34" charset="0"/>
              </a:rPr>
              <a:t>dditional feedback: We do not know what the person did and what risk they present. This is not for us to judge.</a:t>
            </a:r>
          </a:p>
          <a:p>
            <a:pPr marL="171450" indent="-171450">
              <a:lnSpc>
                <a:spcPct val="120000"/>
              </a:lnSpc>
              <a:spcBef>
                <a:spcPts val="800"/>
              </a:spcBef>
              <a:buFont typeface="Arial" panose="020B0604020202020204" pitchFamily="34" charset="0"/>
              <a:buChar char="•"/>
            </a:pPr>
            <a:r>
              <a:rPr lang="en-GB" sz="1050" dirty="0">
                <a:ln>
                  <a:noFill/>
                </a:ln>
                <a:solidFill>
                  <a:schemeClr val="tx1"/>
                </a:solidFill>
                <a:effectLst/>
                <a:latin typeface="Arial" panose="020B0604020202020204" pitchFamily="34" charset="0"/>
                <a:ea typeface="Arial Unicode MS"/>
                <a:cs typeface="Arial" panose="020B0604020202020204" pitchFamily="34" charset="0"/>
              </a:rPr>
              <a:t>It is not for us to judge but I will need advice on this.</a:t>
            </a:r>
          </a:p>
        </p:txBody>
      </p:sp>
      <p:sp>
        <p:nvSpPr>
          <p:cNvPr id="2" name="TextBox 1">
            <a:extLst>
              <a:ext uri="{FF2B5EF4-FFF2-40B4-BE49-F238E27FC236}">
                <a16:creationId xmlns:a16="http://schemas.microsoft.com/office/drawing/2014/main" id="{E09108EF-4A97-221A-F314-16F5B3378E40}"/>
              </a:ext>
            </a:extLst>
          </p:cNvPr>
          <p:cNvSpPr txBox="1"/>
          <p:nvPr/>
        </p:nvSpPr>
        <p:spPr>
          <a:xfrm>
            <a:off x="67962" y="2660313"/>
            <a:ext cx="4794422" cy="40144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lnSpc>
                <a:spcPct val="120000"/>
              </a:lnSpc>
              <a:spcBef>
                <a:spcPts val="800"/>
              </a:spcBef>
            </a:pPr>
            <a:r>
              <a:rPr lang="en-GB" sz="1050" b="1" dirty="0">
                <a:ln>
                  <a:noFill/>
                </a:ln>
                <a:solidFill>
                  <a:schemeClr val="tx1"/>
                </a:solidFill>
                <a:effectLst/>
                <a:latin typeface="Arial" panose="020B0604020202020204" pitchFamily="34" charset="0"/>
                <a:ea typeface="Arial Unicode MS"/>
                <a:cs typeface="Arial" panose="020B0604020202020204" pitchFamily="34" charset="0"/>
              </a:rPr>
              <a:t>Question 2  What are your next steps?</a:t>
            </a:r>
          </a:p>
          <a:p>
            <a:pPr marL="171450" indent="-171450" algn="l">
              <a:lnSpc>
                <a:spcPct val="120000"/>
              </a:lnSpc>
              <a:spcBef>
                <a:spcPts val="800"/>
              </a:spcBef>
              <a:buFont typeface="Arial" panose="020B0604020202020204" pitchFamily="34" charset="0"/>
              <a:buChar char="•"/>
            </a:pPr>
            <a:r>
              <a:rPr lang="en-GB" sz="1050" dirty="0">
                <a:ln>
                  <a:noFill/>
                </a:ln>
                <a:solidFill>
                  <a:schemeClr val="tx1"/>
                </a:solidFill>
                <a:effectLst/>
                <a:latin typeface="Arial" panose="020B0604020202020204" pitchFamily="34" charset="0"/>
                <a:ea typeface="Arial Unicode MS"/>
                <a:cs typeface="Arial" panose="020B0604020202020204" pitchFamily="34" charset="0"/>
              </a:rPr>
              <a:t>Talk to the Parish Safeguarding Officer. </a:t>
            </a:r>
            <a:r>
              <a:rPr lang="en-GB" sz="1050" dirty="0">
                <a:solidFill>
                  <a:schemeClr val="tx1"/>
                </a:solidFill>
                <a:latin typeface="Arial" panose="020B0604020202020204" pitchFamily="34" charset="0"/>
                <a:ea typeface="Arial Unicode MS"/>
                <a:cs typeface="Arial" panose="020B0604020202020204" pitchFamily="34" charset="0"/>
              </a:rPr>
              <a:t>A</a:t>
            </a:r>
            <a:r>
              <a:rPr lang="en-GB" sz="1050" dirty="0">
                <a:ln>
                  <a:noFill/>
                </a:ln>
                <a:solidFill>
                  <a:schemeClr val="tx1"/>
                </a:solidFill>
                <a:effectLst/>
                <a:latin typeface="Arial" panose="020B0604020202020204" pitchFamily="34" charset="0"/>
                <a:ea typeface="Arial Unicode MS"/>
                <a:cs typeface="Arial" panose="020B0604020202020204" pitchFamily="34" charset="0"/>
              </a:rPr>
              <a:t>dditional feedback: this may be a safeguarding concern and, therefore, they should be consulted within 24 hours.</a:t>
            </a:r>
          </a:p>
          <a:p>
            <a:pPr marL="171450" indent="-171450" algn="l">
              <a:lnSpc>
                <a:spcPct val="120000"/>
              </a:lnSpc>
              <a:spcBef>
                <a:spcPts val="800"/>
              </a:spcBef>
              <a:buFont typeface="Arial" panose="020B0604020202020204" pitchFamily="34" charset="0"/>
              <a:buChar char="•"/>
            </a:pPr>
            <a:r>
              <a:rPr lang="en-GB" sz="1050" dirty="0">
                <a:ln>
                  <a:noFill/>
                </a:ln>
                <a:solidFill>
                  <a:schemeClr val="tx1"/>
                </a:solidFill>
                <a:effectLst/>
                <a:latin typeface="Arial" panose="020B0604020202020204" pitchFamily="34" charset="0"/>
                <a:ea typeface="Arial Unicode MS"/>
                <a:cs typeface="Arial" panose="020B0604020202020204" pitchFamily="34" charset="0"/>
              </a:rPr>
              <a:t>Nothing. They told you in confidence and they are just ringing, not attending church. </a:t>
            </a:r>
            <a:r>
              <a:rPr lang="en-GB" sz="1050" dirty="0">
                <a:solidFill>
                  <a:schemeClr val="tx1"/>
                </a:solidFill>
                <a:latin typeface="Arial" panose="020B0604020202020204" pitchFamily="34" charset="0"/>
                <a:ea typeface="Arial Unicode MS"/>
                <a:cs typeface="Arial" panose="020B0604020202020204" pitchFamily="34" charset="0"/>
              </a:rPr>
              <a:t>A</a:t>
            </a:r>
            <a:r>
              <a:rPr lang="en-GB" sz="1050" dirty="0">
                <a:ln>
                  <a:noFill/>
                </a:ln>
                <a:solidFill>
                  <a:schemeClr val="tx1"/>
                </a:solidFill>
                <a:effectLst/>
                <a:latin typeface="Arial" panose="020B0604020202020204" pitchFamily="34" charset="0"/>
                <a:ea typeface="Arial Unicode MS"/>
                <a:cs typeface="Arial" panose="020B0604020202020204" pitchFamily="34" charset="0"/>
              </a:rPr>
              <a:t>dditional feedback: this may be safeguarding information and should be shared with the Parish Safeguarding Officer.</a:t>
            </a:r>
          </a:p>
          <a:p>
            <a:pPr marL="171450" indent="-171450" algn="l">
              <a:lnSpc>
                <a:spcPct val="120000"/>
              </a:lnSpc>
              <a:spcBef>
                <a:spcPts val="800"/>
              </a:spcBef>
              <a:buFont typeface="Arial" panose="020B0604020202020204" pitchFamily="34" charset="0"/>
              <a:buChar char="•"/>
            </a:pPr>
            <a:r>
              <a:rPr lang="en-GB" sz="1050" dirty="0">
                <a:ln>
                  <a:noFill/>
                </a:ln>
                <a:solidFill>
                  <a:schemeClr val="tx1"/>
                </a:solidFill>
                <a:effectLst/>
                <a:latin typeface="Arial" panose="020B0604020202020204" pitchFamily="34" charset="0"/>
                <a:ea typeface="Arial Unicode MS"/>
                <a:cs typeface="Arial" panose="020B0604020202020204" pitchFamily="34" charset="0"/>
              </a:rPr>
              <a:t>Talk to the other bell ringers and see how they feel about this person joining their group. </a:t>
            </a:r>
            <a:r>
              <a:rPr lang="en-GB" sz="1050" dirty="0">
                <a:solidFill>
                  <a:schemeClr val="tx1"/>
                </a:solidFill>
                <a:latin typeface="Arial" panose="020B0604020202020204" pitchFamily="34" charset="0"/>
                <a:ea typeface="Arial Unicode MS"/>
                <a:cs typeface="Arial" panose="020B0604020202020204" pitchFamily="34" charset="0"/>
              </a:rPr>
              <a:t>A</a:t>
            </a:r>
            <a:r>
              <a:rPr lang="en-GB" sz="1050" dirty="0">
                <a:ln>
                  <a:noFill/>
                </a:ln>
                <a:solidFill>
                  <a:schemeClr val="tx1"/>
                </a:solidFill>
                <a:effectLst/>
                <a:latin typeface="Arial" panose="020B0604020202020204" pitchFamily="34" charset="0"/>
                <a:ea typeface="Arial Unicode MS"/>
                <a:cs typeface="Arial" panose="020B0604020202020204" pitchFamily="34" charset="0"/>
              </a:rPr>
              <a:t>dditional feedback: this may be safeguarding information which should only be shared on a need-to-know basis. The other bellringers do not need to know at this point and may not need to know at all.</a:t>
            </a:r>
          </a:p>
          <a:p>
            <a:pPr marL="171450" indent="-171450" algn="l">
              <a:lnSpc>
                <a:spcPct val="120000"/>
              </a:lnSpc>
              <a:spcBef>
                <a:spcPts val="800"/>
              </a:spcBef>
              <a:buFont typeface="Arial" panose="020B0604020202020204" pitchFamily="34" charset="0"/>
              <a:buChar char="•"/>
            </a:pPr>
            <a:r>
              <a:rPr lang="en-GB" sz="1050" dirty="0">
                <a:ln>
                  <a:noFill/>
                </a:ln>
                <a:solidFill>
                  <a:schemeClr val="tx1"/>
                </a:solidFill>
                <a:effectLst/>
                <a:latin typeface="Arial" panose="020B0604020202020204" pitchFamily="34" charset="0"/>
                <a:ea typeface="Arial Unicode MS"/>
                <a:cs typeface="Arial" panose="020B0604020202020204" pitchFamily="34" charset="0"/>
              </a:rPr>
              <a:t>Interview the new bellringer and ask them for details of their time in prison and what they did. </a:t>
            </a:r>
            <a:r>
              <a:rPr lang="en-GB" sz="1050" dirty="0">
                <a:solidFill>
                  <a:schemeClr val="tx1"/>
                </a:solidFill>
                <a:latin typeface="Arial" panose="020B0604020202020204" pitchFamily="34" charset="0"/>
                <a:ea typeface="Arial Unicode MS"/>
                <a:cs typeface="Arial" panose="020B0604020202020204" pitchFamily="34" charset="0"/>
              </a:rPr>
              <a:t>A</a:t>
            </a:r>
            <a:r>
              <a:rPr lang="en-GB" sz="1050" dirty="0">
                <a:ln>
                  <a:noFill/>
                </a:ln>
                <a:solidFill>
                  <a:schemeClr val="tx1"/>
                </a:solidFill>
                <a:effectLst/>
                <a:latin typeface="Arial" panose="020B0604020202020204" pitchFamily="34" charset="0"/>
                <a:ea typeface="Arial Unicode MS"/>
                <a:cs typeface="Arial" panose="020B0604020202020204" pitchFamily="34" charset="0"/>
              </a:rPr>
              <a:t>dditional feedback: This is investigating and this is not your role.</a:t>
            </a:r>
          </a:p>
          <a:p>
            <a:pPr marL="171450" indent="-171450" algn="l">
              <a:lnSpc>
                <a:spcPct val="120000"/>
              </a:lnSpc>
              <a:spcBef>
                <a:spcPts val="800"/>
              </a:spcBef>
              <a:buFont typeface="Arial" panose="020B0604020202020204" pitchFamily="34" charset="0"/>
              <a:buChar char="•"/>
            </a:pPr>
            <a:r>
              <a:rPr lang="en-GB" sz="1050" dirty="0">
                <a:ln>
                  <a:noFill/>
                </a:ln>
                <a:solidFill>
                  <a:schemeClr val="tx1"/>
                </a:solidFill>
                <a:effectLst/>
                <a:latin typeface="Arial" panose="020B0604020202020204" pitchFamily="34" charset="0"/>
                <a:ea typeface="Arial Unicode MS"/>
                <a:cs typeface="Arial" panose="020B0604020202020204" pitchFamily="34" charset="0"/>
              </a:rPr>
              <a:t>Consult my policy and guidance documents and act on the basis of what I find there. </a:t>
            </a:r>
            <a:r>
              <a:rPr lang="en-GB" sz="1050" dirty="0">
                <a:solidFill>
                  <a:schemeClr val="tx1"/>
                </a:solidFill>
                <a:latin typeface="Arial" panose="020B0604020202020204" pitchFamily="34" charset="0"/>
                <a:ea typeface="Arial Unicode MS"/>
                <a:cs typeface="Arial" panose="020B0604020202020204" pitchFamily="34" charset="0"/>
              </a:rPr>
              <a:t>A</a:t>
            </a:r>
            <a:r>
              <a:rPr lang="en-GB" sz="1050" dirty="0">
                <a:ln>
                  <a:noFill/>
                </a:ln>
                <a:solidFill>
                  <a:schemeClr val="tx1"/>
                </a:solidFill>
                <a:effectLst/>
                <a:latin typeface="Arial" panose="020B0604020202020204" pitchFamily="34" charset="0"/>
                <a:ea typeface="Arial Unicode MS"/>
                <a:cs typeface="Arial" panose="020B0604020202020204" pitchFamily="34" charset="0"/>
              </a:rPr>
              <a:t>dditional feedback: It's always good to refer to these frameworks to support safe practice.</a:t>
            </a:r>
          </a:p>
        </p:txBody>
      </p:sp>
    </p:spTree>
    <p:extLst>
      <p:ext uri="{BB962C8B-B14F-4D97-AF65-F5344CB8AC3E}">
        <p14:creationId xmlns:p14="http://schemas.microsoft.com/office/powerpoint/2010/main" val="3129207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9DD8A52-8F5B-9EF0-4B27-36FE4496AA7D}"/>
              </a:ext>
            </a:extLst>
          </p:cNvPr>
          <p:cNvSpPr>
            <a:spLocks noGrp="1" noRot="1" noChangeAspect="1"/>
          </p:cNvSpPr>
          <p:nvPr>
            <p:ph type="sldImg"/>
          </p:nvPr>
        </p:nvSpPr>
        <p:spPr>
          <a:xfrm>
            <a:off x="276225" y="303213"/>
            <a:ext cx="4114800" cy="2314575"/>
          </a:xfrm>
        </p:spPr>
      </p:sp>
      <p:sp>
        <p:nvSpPr>
          <p:cNvPr id="5" name="Notes Placeholder 4">
            <a:extLst>
              <a:ext uri="{FF2B5EF4-FFF2-40B4-BE49-F238E27FC236}">
                <a16:creationId xmlns:a16="http://schemas.microsoft.com/office/drawing/2014/main" id="{43A8EDE2-7A5E-7DD1-2A7D-8C8AFFAF5AF3}"/>
              </a:ext>
            </a:extLst>
          </p:cNvPr>
          <p:cNvSpPr>
            <a:spLocks noGrp="1"/>
          </p:cNvSpPr>
          <p:nvPr>
            <p:ph type="body" idx="1"/>
          </p:nvPr>
        </p:nvSpPr>
        <p:spPr>
          <a:xfrm>
            <a:off x="4460788" y="37543"/>
            <a:ext cx="4627607" cy="6820457"/>
          </a:xfrm>
        </p:spPr>
        <p:txBody>
          <a:bodyPr/>
          <a:lstStyle/>
          <a:p>
            <a:r>
              <a:rPr lang="en-US" sz="1050" b="1" dirty="0">
                <a:ln>
                  <a:noFill/>
                </a:ln>
                <a:solidFill>
                  <a:srgbClr val="000000"/>
                </a:solidFill>
                <a:effectLst/>
                <a:latin typeface="Arial" panose="020B0604020202020204" pitchFamily="34" charset="0"/>
                <a:ea typeface="Arial Unicode MS"/>
                <a:cs typeface="Arial" panose="020B0604020202020204" pitchFamily="34" charset="0"/>
              </a:rPr>
              <a:t>Scenario 2 – </a:t>
            </a:r>
            <a:r>
              <a:rPr lang="en-GB" sz="1050" b="1" dirty="0">
                <a:ln>
                  <a:noFill/>
                </a:ln>
                <a:solidFill>
                  <a:srgbClr val="000000"/>
                </a:solidFill>
                <a:effectLst/>
                <a:latin typeface="Arial" panose="020B0604020202020204" pitchFamily="34" charset="0"/>
                <a:ea typeface="Arial Unicode MS"/>
                <a:cs typeface="Arial" panose="020B0604020202020204" pitchFamily="34" charset="0"/>
              </a:rPr>
              <a:t>Cathedral Volunteers</a:t>
            </a:r>
            <a:endParaRPr lang="en-GB" sz="1050" dirty="0">
              <a:ln>
                <a:noFill/>
              </a:ln>
              <a:solidFill>
                <a:srgbClr val="000000"/>
              </a:solidFill>
              <a:effectLst/>
              <a:latin typeface="Arial" panose="020B0604020202020204" pitchFamily="34" charset="0"/>
              <a:ea typeface="Arial Unicode MS"/>
              <a:cs typeface="Arial" panose="020B0604020202020204" pitchFamily="34" charset="0"/>
            </a:endParaRPr>
          </a:p>
          <a:p>
            <a:pPr>
              <a:lnSpc>
                <a:spcPct val="120000"/>
              </a:lnSpc>
              <a:spcBef>
                <a:spcPts val="800"/>
              </a:spcBef>
            </a:pPr>
            <a:r>
              <a:rPr lang="en-GB" sz="1050" b="1" dirty="0">
                <a:ln>
                  <a:noFill/>
                </a:ln>
                <a:solidFill>
                  <a:srgbClr val="000000"/>
                </a:solidFill>
                <a:effectLst/>
                <a:latin typeface="Arial" panose="020B0604020202020204" pitchFamily="34" charset="0"/>
                <a:ea typeface="Arial Unicode MS"/>
                <a:cs typeface="Arial" panose="020B0604020202020204" pitchFamily="34" charset="0"/>
              </a:rPr>
              <a:t>Question 1 - What are your thoughts and concerns?</a:t>
            </a:r>
          </a:p>
          <a:p>
            <a:pPr marL="171450" indent="-171450">
              <a:lnSpc>
                <a:spcPct val="100000"/>
              </a:lnSpc>
              <a:spcBef>
                <a:spcPts val="800"/>
              </a:spcBef>
              <a:buFont typeface="Arial" panose="020B0604020202020204" pitchFamily="34" charset="0"/>
              <a:buChar char="•"/>
            </a:pPr>
            <a:r>
              <a:rPr lang="en-GB" sz="1050" dirty="0">
                <a:ln>
                  <a:noFill/>
                </a:ln>
                <a:solidFill>
                  <a:srgbClr val="000000"/>
                </a:solidFill>
                <a:effectLst/>
                <a:latin typeface="Arial" panose="020B0604020202020204" pitchFamily="34" charset="0"/>
                <a:ea typeface="Arial Unicode MS"/>
                <a:cs typeface="Arial" panose="020B0604020202020204" pitchFamily="34" charset="0"/>
              </a:rPr>
              <a:t>There is nothing to worry about, he just wants some peace and quiet. </a:t>
            </a:r>
            <a:r>
              <a:rPr lang="en-GB" sz="1050" dirty="0">
                <a:solidFill>
                  <a:srgbClr val="000000"/>
                </a:solidFill>
                <a:latin typeface="Arial" panose="020B0604020202020204" pitchFamily="34" charset="0"/>
                <a:ea typeface="Arial Unicode MS"/>
                <a:cs typeface="Arial" panose="020B0604020202020204" pitchFamily="34" charset="0"/>
              </a:rPr>
              <a:t>A</a:t>
            </a:r>
            <a:r>
              <a:rPr lang="en-GB" sz="1050" dirty="0">
                <a:ln>
                  <a:noFill/>
                </a:ln>
                <a:solidFill>
                  <a:srgbClr val="000000"/>
                </a:solidFill>
                <a:effectLst/>
                <a:latin typeface="Arial" panose="020B0604020202020204" pitchFamily="34" charset="0"/>
                <a:ea typeface="Arial Unicode MS"/>
                <a:cs typeface="Arial" panose="020B0604020202020204" pitchFamily="34" charset="0"/>
              </a:rPr>
              <a:t>dditional feedback: This may be true, but he clearly stated he wants some help and support with the situation he mentioned.</a:t>
            </a:r>
          </a:p>
          <a:p>
            <a:pPr marL="171450" indent="-171450">
              <a:lnSpc>
                <a:spcPct val="100000"/>
              </a:lnSpc>
              <a:spcBef>
                <a:spcPts val="800"/>
              </a:spcBef>
              <a:buFont typeface="Arial" panose="020B0604020202020204" pitchFamily="34" charset="0"/>
              <a:buChar char="•"/>
            </a:pPr>
            <a:r>
              <a:rPr lang="en-GB" sz="1050" dirty="0">
                <a:ln>
                  <a:noFill/>
                </a:ln>
                <a:solidFill>
                  <a:srgbClr val="000000"/>
                </a:solidFill>
                <a:effectLst/>
                <a:latin typeface="Arial" panose="020B0604020202020204" pitchFamily="34" charset="0"/>
                <a:ea typeface="Arial Unicode MS"/>
                <a:cs typeface="Arial" panose="020B0604020202020204" pitchFamily="34" charset="0"/>
              </a:rPr>
              <a:t>He may be experiencing mental ill health and may want or need some further support.</a:t>
            </a:r>
          </a:p>
          <a:p>
            <a:pPr marL="171450" indent="-171450">
              <a:lnSpc>
                <a:spcPct val="100000"/>
              </a:lnSpc>
              <a:spcBef>
                <a:spcPts val="800"/>
              </a:spcBef>
              <a:buFont typeface="Arial" panose="020B0604020202020204" pitchFamily="34" charset="0"/>
              <a:buChar char="•"/>
            </a:pPr>
            <a:r>
              <a:rPr lang="en-GB" sz="1050" dirty="0">
                <a:ln>
                  <a:noFill/>
                </a:ln>
                <a:solidFill>
                  <a:srgbClr val="000000"/>
                </a:solidFill>
                <a:effectLst/>
                <a:latin typeface="Arial" panose="020B0604020202020204" pitchFamily="34" charset="0"/>
                <a:ea typeface="Arial Unicode MS"/>
                <a:cs typeface="Arial" panose="020B0604020202020204" pitchFamily="34" charset="0"/>
              </a:rPr>
              <a:t>He wants to talk confidentially; you understand that if this is a safeguarding concern you will need to share this. </a:t>
            </a:r>
            <a:r>
              <a:rPr lang="en-GB" sz="1050" dirty="0">
                <a:solidFill>
                  <a:srgbClr val="000000"/>
                </a:solidFill>
                <a:latin typeface="Arial" panose="020B0604020202020204" pitchFamily="34" charset="0"/>
                <a:ea typeface="Arial Unicode MS"/>
                <a:cs typeface="Arial" panose="020B0604020202020204" pitchFamily="34" charset="0"/>
              </a:rPr>
              <a:t>A</a:t>
            </a:r>
            <a:r>
              <a:rPr lang="en-GB" sz="1050" dirty="0">
                <a:ln>
                  <a:noFill/>
                </a:ln>
                <a:solidFill>
                  <a:srgbClr val="000000"/>
                </a:solidFill>
                <a:effectLst/>
                <a:latin typeface="Arial" panose="020B0604020202020204" pitchFamily="34" charset="0"/>
                <a:ea typeface="Arial Unicode MS"/>
                <a:cs typeface="Arial" panose="020B0604020202020204" pitchFamily="34" charset="0"/>
              </a:rPr>
              <a:t>dditional feedback: This is true and you can let him know this is your position. He then has a choice about what he shares.</a:t>
            </a:r>
          </a:p>
          <a:p>
            <a:pPr marL="171450" indent="-171450">
              <a:lnSpc>
                <a:spcPct val="100000"/>
              </a:lnSpc>
              <a:spcBef>
                <a:spcPts val="800"/>
              </a:spcBef>
              <a:buFont typeface="Arial" panose="020B0604020202020204" pitchFamily="34" charset="0"/>
              <a:buChar char="•"/>
            </a:pPr>
            <a:r>
              <a:rPr lang="en-GB" sz="1050" dirty="0">
                <a:ln>
                  <a:noFill/>
                </a:ln>
                <a:solidFill>
                  <a:srgbClr val="000000"/>
                </a:solidFill>
                <a:effectLst/>
                <a:latin typeface="Arial" panose="020B0604020202020204" pitchFamily="34" charset="0"/>
                <a:ea typeface="Arial Unicode MS"/>
                <a:cs typeface="Arial" panose="020B0604020202020204" pitchFamily="34" charset="0"/>
              </a:rPr>
              <a:t>The Cathedral is a confidential, safe space; he can talk to you about anything, and you can keep it secret. Additional feedback:  If he wishes to talk about a safeguarding situation, where he or someone else may be at risk you will need to share this.</a:t>
            </a:r>
          </a:p>
          <a:p>
            <a:pPr>
              <a:lnSpc>
                <a:spcPct val="120000"/>
              </a:lnSpc>
              <a:spcBef>
                <a:spcPts val="800"/>
              </a:spcBef>
            </a:pPr>
            <a:r>
              <a:rPr lang="en-GB" sz="1050" b="1" dirty="0">
                <a:ln>
                  <a:noFill/>
                </a:ln>
                <a:solidFill>
                  <a:srgbClr val="000000"/>
                </a:solidFill>
                <a:effectLst/>
                <a:latin typeface="Arial" panose="020B0604020202020204" pitchFamily="34" charset="0"/>
                <a:ea typeface="Arial Unicode MS"/>
                <a:cs typeface="Arial" panose="020B0604020202020204" pitchFamily="34" charset="0"/>
              </a:rPr>
              <a:t>Question 2 - What are your next steps?</a:t>
            </a:r>
          </a:p>
          <a:p>
            <a:pPr marL="171450" indent="-171450">
              <a:lnSpc>
                <a:spcPct val="100000"/>
              </a:lnSpc>
              <a:spcBef>
                <a:spcPts val="800"/>
              </a:spcBef>
              <a:buFont typeface="Arial" panose="020B0604020202020204" pitchFamily="34" charset="0"/>
              <a:buChar char="•"/>
            </a:pPr>
            <a:r>
              <a:rPr lang="en-GB" sz="1050" dirty="0">
                <a:ln>
                  <a:noFill/>
                </a:ln>
                <a:solidFill>
                  <a:srgbClr val="000000"/>
                </a:solidFill>
                <a:effectLst/>
                <a:latin typeface="Arial" panose="020B0604020202020204" pitchFamily="34" charset="0"/>
                <a:ea typeface="Arial Unicode MS"/>
                <a:cs typeface="Arial" panose="020B0604020202020204" pitchFamily="34" charset="0"/>
              </a:rPr>
              <a:t>Tell him you would like to invite another team member to join the conversation and ask if that is all right with him. Additional feedback: It is a good idea to have another person with you.</a:t>
            </a:r>
          </a:p>
          <a:p>
            <a:pPr marL="171450" indent="-171450">
              <a:lnSpc>
                <a:spcPct val="100000"/>
              </a:lnSpc>
              <a:spcBef>
                <a:spcPts val="800"/>
              </a:spcBef>
              <a:buFont typeface="Arial" panose="020B0604020202020204" pitchFamily="34" charset="0"/>
              <a:buChar char="•"/>
            </a:pPr>
            <a:r>
              <a:rPr lang="en-GB" sz="1050" dirty="0">
                <a:ln>
                  <a:noFill/>
                </a:ln>
                <a:solidFill>
                  <a:srgbClr val="000000"/>
                </a:solidFill>
                <a:effectLst/>
                <a:latin typeface="Arial" panose="020B0604020202020204" pitchFamily="34" charset="0"/>
                <a:ea typeface="Arial Unicode MS"/>
                <a:cs typeface="Arial" panose="020B0604020202020204" pitchFamily="34" charset="0"/>
              </a:rPr>
              <a:t>Contact someone in the cathedral who can help you with this situation, for example, a verger or the welcome team leader. Additional feedback: They can advise you regarding the correct procedure and help you provide appropriate support.</a:t>
            </a:r>
          </a:p>
          <a:p>
            <a:pPr marL="171450" indent="-171450">
              <a:lnSpc>
                <a:spcPct val="100000"/>
              </a:lnSpc>
              <a:spcBef>
                <a:spcPts val="800"/>
              </a:spcBef>
              <a:buFont typeface="Arial" panose="020B0604020202020204" pitchFamily="34" charset="0"/>
              <a:buChar char="•"/>
            </a:pPr>
            <a:r>
              <a:rPr lang="en-GB" sz="1050" dirty="0">
                <a:ln>
                  <a:noFill/>
                </a:ln>
                <a:solidFill>
                  <a:srgbClr val="000000"/>
                </a:solidFill>
                <a:effectLst/>
                <a:latin typeface="Arial" panose="020B0604020202020204" pitchFamily="34" charset="0"/>
                <a:ea typeface="Arial Unicode MS"/>
                <a:cs typeface="Arial" panose="020B0604020202020204" pitchFamily="34" charset="0"/>
              </a:rPr>
              <a:t>Listen non-judgmentally and explain what support is available locally and nationally depending on what he wants to talk about. </a:t>
            </a:r>
            <a:r>
              <a:rPr lang="en-GB" sz="1050" dirty="0">
                <a:solidFill>
                  <a:srgbClr val="000000"/>
                </a:solidFill>
                <a:latin typeface="Arial" panose="020B0604020202020204" pitchFamily="34" charset="0"/>
                <a:ea typeface="Arial Unicode MS"/>
                <a:cs typeface="Arial" panose="020B0604020202020204" pitchFamily="34" charset="0"/>
              </a:rPr>
              <a:t>A</a:t>
            </a:r>
            <a:r>
              <a:rPr lang="en-GB" sz="1050" dirty="0">
                <a:ln>
                  <a:noFill/>
                </a:ln>
                <a:solidFill>
                  <a:srgbClr val="000000"/>
                </a:solidFill>
                <a:effectLst/>
                <a:latin typeface="Arial" panose="020B0604020202020204" pitchFamily="34" charset="0"/>
                <a:ea typeface="Arial Unicode MS"/>
                <a:cs typeface="Arial" panose="020B0604020202020204" pitchFamily="34" charset="0"/>
              </a:rPr>
              <a:t>dditional feedback: Professional support will be available through a GP, and organisations like the Samaritans provide a listening service.</a:t>
            </a:r>
          </a:p>
          <a:p>
            <a:pPr marL="171450" indent="-171450">
              <a:lnSpc>
                <a:spcPct val="100000"/>
              </a:lnSpc>
              <a:spcBef>
                <a:spcPts val="800"/>
              </a:spcBef>
              <a:buFont typeface="Arial" panose="020B0604020202020204" pitchFamily="34" charset="0"/>
              <a:buChar char="•"/>
            </a:pPr>
            <a:r>
              <a:rPr lang="en-GB" sz="1050" dirty="0">
                <a:ln>
                  <a:noFill/>
                </a:ln>
                <a:solidFill>
                  <a:srgbClr val="000000"/>
                </a:solidFill>
                <a:effectLst/>
                <a:latin typeface="Arial" panose="020B0604020202020204" pitchFamily="34" charset="0"/>
                <a:ea typeface="Arial Unicode MS"/>
                <a:cs typeface="Arial" panose="020B0604020202020204" pitchFamily="34" charset="0"/>
              </a:rPr>
              <a:t>If no-one else is available, agree to listen to what they want to disclose. Make a written record and pass the information on to the safeguarding officer.</a:t>
            </a:r>
          </a:p>
        </p:txBody>
      </p:sp>
    </p:spTree>
    <p:extLst>
      <p:ext uri="{BB962C8B-B14F-4D97-AF65-F5344CB8AC3E}">
        <p14:creationId xmlns:p14="http://schemas.microsoft.com/office/powerpoint/2010/main" val="3210429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a:extLst>
              <a:ext uri="{FF2B5EF4-FFF2-40B4-BE49-F238E27FC236}">
                <a16:creationId xmlns:a16="http://schemas.microsoft.com/office/drawing/2014/main" id="{2B623342-AD30-5B51-3C61-4F6EF820C9D9}"/>
              </a:ext>
            </a:extLst>
          </p:cNvPr>
          <p:cNvSpPr>
            <a:spLocks noGrp="1"/>
          </p:cNvSpPr>
          <p:nvPr>
            <p:ph type="body" idx="1"/>
          </p:nvPr>
        </p:nvSpPr>
        <p:spPr/>
        <p:txBody>
          <a:bodyPr/>
          <a:lstStyle/>
          <a:p>
            <a:r>
              <a:rPr lang="en-US" sz="1100" dirty="0">
                <a:latin typeface="Arial" panose="020B0604020202020204" pitchFamily="34" charset="0"/>
                <a:cs typeface="Arial" panose="020B0604020202020204" pitchFamily="34" charset="0"/>
              </a:rPr>
              <a:t>The module you are doing now is part of the national Safeguarding Learning and Development Framework, which is one of a series of published Safeguarding Code and House of Bishops’ practice guidance documents.</a:t>
            </a:r>
            <a:endParaRPr lang="en-GB" sz="1100" dirty="0">
              <a:latin typeface="Arial" panose="020B0604020202020204" pitchFamily="34" charset="0"/>
              <a:cs typeface="Arial" panose="020B0604020202020204" pitchFamily="34" charset="0"/>
            </a:endParaRPr>
          </a:p>
          <a:p>
            <a:endParaRPr lang="en-GB" sz="1100" dirty="0">
              <a:latin typeface="Arial" panose="020B0604020202020204" pitchFamily="34" charset="0"/>
              <a:cs typeface="Arial" panose="020B0604020202020204" pitchFamily="34" charset="0"/>
            </a:endParaRPr>
          </a:p>
        </p:txBody>
      </p:sp>
      <p:sp>
        <p:nvSpPr>
          <p:cNvPr id="3" name="Slide Image Placeholder 2">
            <a:extLst>
              <a:ext uri="{FF2B5EF4-FFF2-40B4-BE49-F238E27FC236}">
                <a16:creationId xmlns:a16="http://schemas.microsoft.com/office/drawing/2014/main" id="{EEFCEA3D-9568-E858-A78A-692F8D400BE7}"/>
              </a:ext>
            </a:extLst>
          </p:cNvPr>
          <p:cNvSpPr>
            <a:spLocks noGrp="1" noRot="1" noChangeAspect="1"/>
          </p:cNvSpPr>
          <p:nvPr>
            <p:ph type="sldImg"/>
          </p:nvPr>
        </p:nvSpPr>
        <p:spPr>
          <a:xfrm>
            <a:off x="290513" y="276225"/>
            <a:ext cx="4114800" cy="2314575"/>
          </a:xfrm>
        </p:spPr>
      </p:sp>
    </p:spTree>
    <p:extLst>
      <p:ext uri="{BB962C8B-B14F-4D97-AF65-F5344CB8AC3E}">
        <p14:creationId xmlns:p14="http://schemas.microsoft.com/office/powerpoint/2010/main" val="22394221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9DD8A52-8F5B-9EF0-4B27-36FE4496AA7D}"/>
              </a:ext>
            </a:extLst>
          </p:cNvPr>
          <p:cNvSpPr>
            <a:spLocks noGrp="1" noRot="1" noChangeAspect="1"/>
          </p:cNvSpPr>
          <p:nvPr>
            <p:ph type="sldImg"/>
          </p:nvPr>
        </p:nvSpPr>
        <p:spPr>
          <a:xfrm>
            <a:off x="276225" y="303213"/>
            <a:ext cx="4114800" cy="2314575"/>
          </a:xfrm>
        </p:spPr>
      </p:sp>
      <p:sp>
        <p:nvSpPr>
          <p:cNvPr id="5" name="Notes Placeholder 4">
            <a:extLst>
              <a:ext uri="{FF2B5EF4-FFF2-40B4-BE49-F238E27FC236}">
                <a16:creationId xmlns:a16="http://schemas.microsoft.com/office/drawing/2014/main" id="{43A8EDE2-7A5E-7DD1-2A7D-8C8AFFAF5AF3}"/>
              </a:ext>
            </a:extLst>
          </p:cNvPr>
          <p:cNvSpPr>
            <a:spLocks noGrp="1"/>
          </p:cNvSpPr>
          <p:nvPr>
            <p:ph type="body" idx="1"/>
          </p:nvPr>
        </p:nvSpPr>
        <p:spPr>
          <a:xfrm>
            <a:off x="4633783" y="75197"/>
            <a:ext cx="4392828" cy="6151145"/>
          </a:xfrm>
        </p:spPr>
        <p:txBody>
          <a:bodyPr/>
          <a:lstStyle/>
          <a:p>
            <a:r>
              <a:rPr lang="en-GB" sz="1100" b="1" dirty="0">
                <a:effectLst/>
                <a:latin typeface="Arial" panose="020B0604020202020204" pitchFamily="34" charset="0"/>
                <a:ea typeface="Calibri" panose="020F0502020204030204" pitchFamily="34" charset="0"/>
                <a:cs typeface="Arial" panose="020B0604020202020204" pitchFamily="34" charset="0"/>
              </a:rPr>
              <a:t>Scenario 3 – </a:t>
            </a:r>
            <a:r>
              <a:rPr lang="en-GB" sz="1100" b="1" dirty="0">
                <a:latin typeface="Arial" panose="020B0604020202020204" pitchFamily="34" charset="0"/>
                <a:ea typeface="Calibri" panose="020F0502020204030204" pitchFamily="34" charset="0"/>
                <a:cs typeface="Arial" panose="020B0604020202020204" pitchFamily="34" charset="0"/>
              </a:rPr>
              <a:t>Chaplains </a:t>
            </a:r>
            <a:endParaRPr lang="en-GB" sz="1100" b="1" dirty="0">
              <a:effectLst/>
              <a:latin typeface="Arial" panose="020B0604020202020204" pitchFamily="34" charset="0"/>
              <a:ea typeface="Calibri" panose="020F0502020204030204" pitchFamily="34" charset="0"/>
              <a:cs typeface="Arial" panose="020B0604020202020204" pitchFamily="34" charset="0"/>
            </a:endParaRPr>
          </a:p>
          <a:p>
            <a:endParaRPr lang="en-GB" sz="1100" b="1" dirty="0">
              <a:effectLst/>
              <a:latin typeface="Arial" panose="020B0604020202020204" pitchFamily="34" charset="0"/>
              <a:ea typeface="Calibri" panose="020F0502020204030204" pitchFamily="34" charset="0"/>
              <a:cs typeface="Arial" panose="020B0604020202020204" pitchFamily="34" charset="0"/>
            </a:endParaRPr>
          </a:p>
          <a:p>
            <a:r>
              <a:rPr lang="en-GB" sz="1100" b="1" dirty="0">
                <a:effectLst/>
                <a:latin typeface="Arial" panose="020B0604020202020204" pitchFamily="34" charset="0"/>
                <a:ea typeface="Calibri" panose="020F0502020204030204" pitchFamily="34" charset="0"/>
                <a:cs typeface="Arial" panose="020B0604020202020204" pitchFamily="34" charset="0"/>
              </a:rPr>
              <a:t>Question 1 - What are your concerns?</a:t>
            </a:r>
          </a:p>
          <a:p>
            <a:pPr marL="171450" indent="-171450">
              <a:lnSpc>
                <a:spcPct val="100000"/>
              </a:lnSpc>
              <a:spcBef>
                <a:spcPts val="800"/>
              </a:spcBef>
              <a:buFont typeface="Arial" panose="020B0604020202020204" pitchFamily="34" charset="0"/>
              <a:buChar char="•"/>
            </a:pPr>
            <a:r>
              <a:rPr lang="en-GB" sz="1100" dirty="0">
                <a:effectLst/>
                <a:latin typeface="Arial" panose="020B0604020202020204" pitchFamily="34" charset="0"/>
                <a:ea typeface="Calibri" panose="020F0502020204030204" pitchFamily="34" charset="0"/>
                <a:cs typeface="Arial" panose="020B0604020202020204" pitchFamily="34" charset="0"/>
              </a:rPr>
              <a:t>A disclosure has been made by a young person under 18. This means that they may be at risk of harm. Additional feedback: This is a reasonable concern.</a:t>
            </a:r>
          </a:p>
          <a:p>
            <a:pPr marL="171450" indent="-171450">
              <a:lnSpc>
                <a:spcPct val="100000"/>
              </a:lnSpc>
              <a:spcBef>
                <a:spcPts val="800"/>
              </a:spcBef>
              <a:buFont typeface="Arial" panose="020B0604020202020204" pitchFamily="34" charset="0"/>
              <a:buChar char="•"/>
            </a:pPr>
            <a:r>
              <a:rPr lang="en-GB" sz="1100" dirty="0">
                <a:effectLst/>
                <a:latin typeface="Arial" panose="020B0604020202020204" pitchFamily="34" charset="0"/>
                <a:ea typeface="Calibri" panose="020F0502020204030204" pitchFamily="34" charset="0"/>
                <a:cs typeface="Arial" panose="020B0604020202020204" pitchFamily="34" charset="0"/>
              </a:rPr>
              <a:t>The young person might be overreacting or exaggerating what happened. Additional feedback: This is highly unlikely. It is costly to make a disclosure, even to someone you trust, and the evidence is that safeguarding disclosures are almost always accurate.</a:t>
            </a:r>
          </a:p>
          <a:p>
            <a:pPr marL="171450" indent="-171450">
              <a:lnSpc>
                <a:spcPct val="100000"/>
              </a:lnSpc>
              <a:spcBef>
                <a:spcPts val="800"/>
              </a:spcBef>
              <a:buFont typeface="Arial" panose="020B0604020202020204" pitchFamily="34" charset="0"/>
              <a:buChar char="•"/>
            </a:pPr>
            <a:r>
              <a:rPr lang="en-GB" sz="1100" dirty="0">
                <a:effectLst/>
                <a:latin typeface="Arial" panose="020B0604020202020204" pitchFamily="34" charset="0"/>
                <a:ea typeface="Calibri" panose="020F0502020204030204" pitchFamily="34" charset="0"/>
                <a:cs typeface="Arial" panose="020B0604020202020204" pitchFamily="34" charset="0"/>
              </a:rPr>
              <a:t>I don’t know who to report this to - the safeguarding advisers in school or church. Additional feedback: This is a reasonable concern. Who to report to will depend on the safeguarding protocols in place when the youth worker and chaplaincy appointments were made. However, if the disclosure was made on school property and during school time, it would be normal to initially report it to the school safeguarding lead and consult them on whether to report it to your </a:t>
            </a:r>
            <a:r>
              <a:rPr lang="en-GB" sz="1100" dirty="0" err="1">
                <a:effectLst/>
                <a:latin typeface="Arial" panose="020B0604020202020204" pitchFamily="34" charset="0"/>
                <a:ea typeface="Calibri" panose="020F0502020204030204" pitchFamily="34" charset="0"/>
                <a:cs typeface="Arial" panose="020B0604020202020204" pitchFamily="34" charset="0"/>
              </a:rPr>
              <a:t>PSO</a:t>
            </a:r>
            <a:r>
              <a:rPr lang="en-GB" sz="1100" dirty="0">
                <a:effectLst/>
                <a:latin typeface="Arial" panose="020B0604020202020204" pitchFamily="34" charset="0"/>
                <a:ea typeface="Calibri" panose="020F0502020204030204" pitchFamily="34" charset="0"/>
                <a:cs typeface="Arial" panose="020B0604020202020204" pitchFamily="34" charset="0"/>
              </a:rPr>
              <a:t>.</a:t>
            </a:r>
          </a:p>
          <a:p>
            <a:endParaRPr lang="en-GB" sz="1100" dirty="0">
              <a:effectLst/>
              <a:latin typeface="Arial" panose="020B0604020202020204" pitchFamily="34" charset="0"/>
              <a:ea typeface="Calibri" panose="020F0502020204030204" pitchFamily="34" charset="0"/>
              <a:cs typeface="Arial" panose="020B0604020202020204" pitchFamily="34" charset="0"/>
            </a:endParaRPr>
          </a:p>
          <a:p>
            <a:endParaRPr lang="en-GB" sz="11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1E6195-38D2-B04A-8EAE-429FAE231C2F}"/>
              </a:ext>
            </a:extLst>
          </p:cNvPr>
          <p:cNvSpPr txBox="1"/>
          <p:nvPr/>
        </p:nvSpPr>
        <p:spPr>
          <a:xfrm>
            <a:off x="61783" y="2735768"/>
            <a:ext cx="4572000" cy="40677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B" sz="1050" b="1" dirty="0">
                <a:solidFill>
                  <a:schemeClr val="tx1"/>
                </a:solidFill>
                <a:effectLst/>
                <a:latin typeface="Arial" panose="020B0604020202020204" pitchFamily="34" charset="0"/>
                <a:ea typeface="Calibri" panose="020F0502020204030204" pitchFamily="34" charset="0"/>
                <a:cs typeface="Arial" panose="020B0604020202020204" pitchFamily="34" charset="0"/>
              </a:rPr>
              <a:t>Question 2 - What are your next steps?</a:t>
            </a:r>
          </a:p>
          <a:p>
            <a:endParaRPr lang="en-GB" sz="105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171450" indent="-171450" algn="l">
              <a:spcBef>
                <a:spcPts val="800"/>
              </a:spcBef>
              <a:buFont typeface="Arial" panose="020B0604020202020204" pitchFamily="34" charset="0"/>
              <a:buChar char="•"/>
            </a:pPr>
            <a:r>
              <a:rPr lang="en-GB" sz="1050" dirty="0">
                <a:solidFill>
                  <a:schemeClr val="tx1"/>
                </a:solidFill>
                <a:effectLst/>
                <a:latin typeface="Arial" panose="020B0604020202020204" pitchFamily="34" charset="0"/>
                <a:ea typeface="Calibri" panose="020F0502020204030204" pitchFamily="34" charset="0"/>
                <a:cs typeface="Arial" panose="020B0604020202020204" pitchFamily="34" charset="0"/>
              </a:rPr>
              <a:t>Tell the young person that you will report their disclosure to the safeguarding lead, to keep them safe, and explain what might happen next. For example, the safeguarding lead might ask to meet with the young person. Additional feedback: This is the right thing to do. It is the young person’s story and it's good that they know what will happen next. You could also offer them the chance to go with you to the Safeguarding Lead so that they can tell their own story.</a:t>
            </a:r>
          </a:p>
          <a:p>
            <a:pPr marL="171450" indent="-171450" algn="l">
              <a:spcBef>
                <a:spcPts val="800"/>
              </a:spcBef>
              <a:buFont typeface="Arial" panose="020B0604020202020204" pitchFamily="34" charset="0"/>
              <a:buChar char="•"/>
            </a:pPr>
            <a:r>
              <a:rPr lang="en-GB" sz="1050" dirty="0">
                <a:solidFill>
                  <a:schemeClr val="tx1"/>
                </a:solidFill>
                <a:effectLst/>
                <a:latin typeface="Arial" panose="020B0604020202020204" pitchFamily="34" charset="0"/>
                <a:ea typeface="Calibri" panose="020F0502020204030204" pitchFamily="34" charset="0"/>
                <a:cs typeface="Arial" panose="020B0604020202020204" pitchFamily="34" charset="0"/>
              </a:rPr>
              <a:t>Promise that you understand that this is hugely sensitive and upsetting, and will therefore keep their disclosure confidential. Additional feedback: You should never promise confidentiality in a safeguarding scenario.</a:t>
            </a:r>
          </a:p>
          <a:p>
            <a:pPr marL="171450" indent="-171450" algn="l">
              <a:spcBef>
                <a:spcPts val="800"/>
              </a:spcBef>
              <a:buFont typeface="Arial" panose="020B0604020202020204" pitchFamily="34" charset="0"/>
              <a:buChar char="•"/>
            </a:pPr>
            <a:r>
              <a:rPr lang="en-GB" sz="1050" dirty="0">
                <a:solidFill>
                  <a:schemeClr val="tx1"/>
                </a:solidFill>
                <a:effectLst/>
                <a:latin typeface="Arial" panose="020B0604020202020204" pitchFamily="34" charset="0"/>
                <a:ea typeface="Calibri" panose="020F0502020204030204" pitchFamily="34" charset="0"/>
                <a:cs typeface="Arial" panose="020B0604020202020204" pitchFamily="34" charset="0"/>
              </a:rPr>
              <a:t>Ask the young person if there is anything more that you can do to support them. Additional feedback: This is a good question to ask. However, it should be done in cooperation with the Safeguarding Lead - and, depending on your role, qualifications and training, you may need to signpost the young person to an expert counsellor.</a:t>
            </a:r>
          </a:p>
          <a:p>
            <a:pPr marL="171450" indent="-171450" algn="l">
              <a:spcBef>
                <a:spcPts val="800"/>
              </a:spcBef>
              <a:buFont typeface="Arial" panose="020B0604020202020204" pitchFamily="34" charset="0"/>
              <a:buChar char="•"/>
            </a:pPr>
            <a:r>
              <a:rPr lang="en-GB" sz="1050" dirty="0">
                <a:solidFill>
                  <a:schemeClr val="tx1"/>
                </a:solidFill>
                <a:effectLst/>
                <a:latin typeface="Arial" panose="020B0604020202020204" pitchFamily="34" charset="0"/>
                <a:ea typeface="Calibri" panose="020F0502020204030204" pitchFamily="34" charset="0"/>
                <a:cs typeface="Arial" panose="020B0604020202020204" pitchFamily="34" charset="0"/>
              </a:rPr>
              <a:t>If appropriate, ask the young person if they would like you to pray for them. </a:t>
            </a:r>
            <a:r>
              <a:rPr lang="en-GB" sz="1050" dirty="0">
                <a:solidFill>
                  <a:schemeClr val="tx1"/>
                </a:solidFill>
                <a:latin typeface="Arial" panose="020B0604020202020204" pitchFamily="34" charset="0"/>
                <a:ea typeface="Calibri" panose="020F0502020204030204" pitchFamily="34" charset="0"/>
                <a:cs typeface="Arial" panose="020B0604020202020204" pitchFamily="34" charset="0"/>
              </a:rPr>
              <a:t>A</a:t>
            </a:r>
            <a:r>
              <a:rPr lang="en-GB" sz="1050" dirty="0">
                <a:solidFill>
                  <a:schemeClr val="tx1"/>
                </a:solidFill>
                <a:effectLst/>
                <a:latin typeface="Arial" panose="020B0604020202020204" pitchFamily="34" charset="0"/>
                <a:ea typeface="Calibri" panose="020F0502020204030204" pitchFamily="34" charset="0"/>
                <a:cs typeface="Arial" panose="020B0604020202020204" pitchFamily="34" charset="0"/>
              </a:rPr>
              <a:t>dditional feedback: Prayer is good, but in a chaplaincy context, prayer is an offer, not an expectation, and you should be alert to body language and tone as to whether the young person really wants you to pray for them.</a:t>
            </a:r>
          </a:p>
        </p:txBody>
      </p:sp>
    </p:spTree>
    <p:extLst>
      <p:ext uri="{BB962C8B-B14F-4D97-AF65-F5344CB8AC3E}">
        <p14:creationId xmlns:p14="http://schemas.microsoft.com/office/powerpoint/2010/main" val="643407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9DD8A52-8F5B-9EF0-4B27-36FE4496AA7D}"/>
              </a:ext>
            </a:extLst>
          </p:cNvPr>
          <p:cNvSpPr>
            <a:spLocks noGrp="1" noRot="1" noChangeAspect="1"/>
          </p:cNvSpPr>
          <p:nvPr>
            <p:ph type="sldImg"/>
          </p:nvPr>
        </p:nvSpPr>
        <p:spPr>
          <a:xfrm>
            <a:off x="276225" y="303213"/>
            <a:ext cx="4114800" cy="2314575"/>
          </a:xfrm>
        </p:spPr>
      </p:sp>
      <p:sp>
        <p:nvSpPr>
          <p:cNvPr id="5" name="Notes Placeholder 4">
            <a:extLst>
              <a:ext uri="{FF2B5EF4-FFF2-40B4-BE49-F238E27FC236}">
                <a16:creationId xmlns:a16="http://schemas.microsoft.com/office/drawing/2014/main" id="{43A8EDE2-7A5E-7DD1-2A7D-8C8AFFAF5AF3}"/>
              </a:ext>
            </a:extLst>
          </p:cNvPr>
          <p:cNvSpPr>
            <a:spLocks noGrp="1"/>
          </p:cNvSpPr>
          <p:nvPr>
            <p:ph type="body" idx="1"/>
          </p:nvPr>
        </p:nvSpPr>
        <p:spPr>
          <a:xfrm>
            <a:off x="4572000" y="106089"/>
            <a:ext cx="4466969" cy="6640700"/>
          </a:xfrm>
        </p:spPr>
        <p:txBody>
          <a:bodyPr/>
          <a:lstStyle/>
          <a:p>
            <a:r>
              <a:rPr lang="en-GB" sz="1050" b="1" dirty="0">
                <a:effectLst/>
                <a:latin typeface="Arial" panose="020B0604020202020204" pitchFamily="34" charset="0"/>
                <a:ea typeface="Calibri" panose="020F0502020204030204" pitchFamily="34" charset="0"/>
                <a:cs typeface="Arial" panose="020B0604020202020204" pitchFamily="34" charset="0"/>
              </a:rPr>
              <a:t>Scenario </a:t>
            </a:r>
            <a:r>
              <a:rPr lang="en-GB" sz="1050" b="1" dirty="0">
                <a:latin typeface="Arial" panose="020B0604020202020204" pitchFamily="34" charset="0"/>
                <a:ea typeface="Calibri" panose="020F0502020204030204" pitchFamily="34" charset="0"/>
                <a:cs typeface="Arial" panose="020B0604020202020204" pitchFamily="34" charset="0"/>
              </a:rPr>
              <a:t>4</a:t>
            </a:r>
            <a:r>
              <a:rPr lang="en-GB" sz="1050" b="1" dirty="0">
                <a:effectLst/>
                <a:latin typeface="Arial" panose="020B0604020202020204" pitchFamily="34" charset="0"/>
                <a:ea typeface="Calibri" panose="020F0502020204030204" pitchFamily="34" charset="0"/>
                <a:cs typeface="Arial" panose="020B0604020202020204" pitchFamily="34" charset="0"/>
              </a:rPr>
              <a:t> – Cathedral Volunteers </a:t>
            </a:r>
          </a:p>
          <a:p>
            <a:endParaRPr lang="en-GB" sz="1050" b="1" dirty="0">
              <a:effectLst/>
              <a:latin typeface="Arial" panose="020B0604020202020204" pitchFamily="34" charset="0"/>
              <a:ea typeface="Calibri" panose="020F0502020204030204" pitchFamily="34" charset="0"/>
              <a:cs typeface="Arial" panose="020B0604020202020204" pitchFamily="34" charset="0"/>
            </a:endParaRPr>
          </a:p>
          <a:p>
            <a:r>
              <a:rPr lang="en-GB" sz="1050" b="1" dirty="0">
                <a:effectLst/>
                <a:latin typeface="Arial" panose="020B0604020202020204" pitchFamily="34" charset="0"/>
                <a:ea typeface="Calibri" panose="020F0502020204030204" pitchFamily="34" charset="0"/>
                <a:cs typeface="Arial" panose="020B0604020202020204" pitchFamily="34" charset="0"/>
              </a:rPr>
              <a:t>Question 1: What are your thoughts and concerns?</a:t>
            </a:r>
          </a:p>
          <a:p>
            <a:endParaRPr lang="en-GB" sz="1050" b="1"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GB" sz="1050" dirty="0">
                <a:latin typeface="Arial" panose="020B0604020202020204" pitchFamily="34" charset="0"/>
                <a:ea typeface="Calibri" panose="020F0502020204030204" pitchFamily="34" charset="0"/>
                <a:cs typeface="Arial" panose="020B0604020202020204" pitchFamily="34" charset="0"/>
              </a:rPr>
              <a:t>A</a:t>
            </a:r>
            <a:r>
              <a:rPr lang="en-GB" sz="1050" dirty="0">
                <a:effectLst/>
                <a:latin typeface="Arial" panose="020B0604020202020204" pitchFamily="34" charset="0"/>
                <a:ea typeface="Calibri" panose="020F0502020204030204" pitchFamily="34" charset="0"/>
                <a:cs typeface="Arial" panose="020B0604020202020204" pitchFamily="34" charset="0"/>
              </a:rPr>
              <a:t>bi may be feeling valued and appreciated by the attention and gifts, and not recognise the potential risk in this situation. She could be being groomed. </a:t>
            </a:r>
            <a:r>
              <a:rPr lang="en-GB" sz="1050" dirty="0">
                <a:latin typeface="Arial" panose="020B0604020202020204" pitchFamily="34" charset="0"/>
                <a:ea typeface="Calibri" panose="020F0502020204030204" pitchFamily="34" charset="0"/>
                <a:cs typeface="Arial" panose="020B0604020202020204" pitchFamily="34" charset="0"/>
              </a:rPr>
              <a:t>A</a:t>
            </a:r>
            <a:r>
              <a:rPr lang="en-GB" sz="1050" dirty="0">
                <a:effectLst/>
                <a:latin typeface="Arial" panose="020B0604020202020204" pitchFamily="34" charset="0"/>
                <a:ea typeface="Calibri" panose="020F0502020204030204" pitchFamily="34" charset="0"/>
                <a:cs typeface="Arial" panose="020B0604020202020204" pitchFamily="34" charset="0"/>
              </a:rPr>
              <a:t>dditional feedback: These are reasonable concerns, although it wouldn’t be your responsibility to decide if grooming was occurring.</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I’m concerned about the lack of openness and accountability in the developing relationship between Abi and this adult; its exclusivity does not seem quite right. </a:t>
            </a:r>
            <a:r>
              <a:rPr lang="en-GB" sz="1050" dirty="0">
                <a:latin typeface="Arial" panose="020B0604020202020204" pitchFamily="34" charset="0"/>
                <a:ea typeface="Calibri" panose="020F0502020204030204" pitchFamily="34" charset="0"/>
                <a:cs typeface="Arial" panose="020B0604020202020204" pitchFamily="34" charset="0"/>
              </a:rPr>
              <a:t>A</a:t>
            </a:r>
            <a:r>
              <a:rPr lang="en-GB" sz="1050" dirty="0">
                <a:effectLst/>
                <a:latin typeface="Arial" panose="020B0604020202020204" pitchFamily="34" charset="0"/>
                <a:ea typeface="Calibri" panose="020F0502020204030204" pitchFamily="34" charset="0"/>
                <a:cs typeface="Arial" panose="020B0604020202020204" pitchFamily="34" charset="0"/>
              </a:rPr>
              <a:t>dditional feedback: These are reasonable concerns.</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I’m not too concerned about this, because Abi has not disclosed any inappropriate conversations. </a:t>
            </a:r>
            <a:r>
              <a:rPr lang="en-GB" sz="1050" dirty="0">
                <a:latin typeface="Arial" panose="020B0604020202020204" pitchFamily="34" charset="0"/>
                <a:ea typeface="Calibri" panose="020F0502020204030204" pitchFamily="34" charset="0"/>
                <a:cs typeface="Arial" panose="020B0604020202020204" pitchFamily="34" charset="0"/>
              </a:rPr>
              <a:t>A</a:t>
            </a:r>
            <a:r>
              <a:rPr lang="en-GB" sz="1050" dirty="0">
                <a:effectLst/>
                <a:latin typeface="Arial" panose="020B0604020202020204" pitchFamily="34" charset="0"/>
                <a:ea typeface="Calibri" panose="020F0502020204030204" pitchFamily="34" charset="0"/>
                <a:cs typeface="Arial" panose="020B0604020202020204" pitchFamily="34" charset="0"/>
              </a:rPr>
              <a:t>dditional feedback:  You should have concerns about this situation.</a:t>
            </a:r>
          </a:p>
          <a:p>
            <a:endParaRPr lang="en-GB" sz="1050" dirty="0">
              <a:effectLst/>
              <a:latin typeface="Arial" panose="020B0604020202020204" pitchFamily="34" charset="0"/>
              <a:ea typeface="Calibri" panose="020F0502020204030204" pitchFamily="34" charset="0"/>
              <a:cs typeface="Arial" panose="020B0604020202020204" pitchFamily="34" charset="0"/>
            </a:endParaRPr>
          </a:p>
          <a:p>
            <a:r>
              <a:rPr lang="en-GB" sz="1050" b="1" dirty="0">
                <a:effectLst/>
                <a:latin typeface="Arial" panose="020B0604020202020204" pitchFamily="34" charset="0"/>
                <a:ea typeface="Calibri" panose="020F0502020204030204" pitchFamily="34" charset="0"/>
                <a:cs typeface="Arial" panose="020B0604020202020204" pitchFamily="34" charset="0"/>
              </a:rPr>
              <a:t>Question 2: What are your next steps? </a:t>
            </a:r>
          </a:p>
          <a:p>
            <a:endParaRPr lang="en-GB" sz="1050"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Explain to Abi that she is being groomed and should report this to the police. Additional feedback: You don't have evidence of this and shouldn't be making these judgements yourself.</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Ask her whether she has chatted to her parents about her new app. Additional feedback: You may then have the opportunity to encourage Abi to be open with them about this relationship.</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Without mentioning this particular issue, suggest that the church runs some awareness-raising regarding its policies and guidance for safe social media use. Additional feedback: This is a good idea. You could also include adults as well as young people.</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Make a record of this conversation and speak with the Safeguarding Officer about it. Additional feedback: This is the right thing to do.</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Warn the parents of other young people in the church about this person with whom Abi is communicating. Additional feedback: You should not do this.</a:t>
            </a:r>
          </a:p>
          <a:p>
            <a:endParaRPr lang="en-GB" sz="10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69583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06CD6-E632-EC89-7C07-B2D6081FC4DA}"/>
            </a:ext>
          </a:extLst>
        </p:cNvPr>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EE66213-78C2-65C2-54E9-52D72362B2C8}"/>
              </a:ext>
            </a:extLst>
          </p:cNvPr>
          <p:cNvSpPr>
            <a:spLocks noGrp="1" noRot="1" noChangeAspect="1"/>
          </p:cNvSpPr>
          <p:nvPr>
            <p:ph type="sldImg"/>
          </p:nvPr>
        </p:nvSpPr>
        <p:spPr>
          <a:xfrm>
            <a:off x="276225" y="303213"/>
            <a:ext cx="4114800" cy="2314575"/>
          </a:xfrm>
        </p:spPr>
      </p:sp>
      <p:sp>
        <p:nvSpPr>
          <p:cNvPr id="5" name="Notes Placeholder 4">
            <a:extLst>
              <a:ext uri="{FF2B5EF4-FFF2-40B4-BE49-F238E27FC236}">
                <a16:creationId xmlns:a16="http://schemas.microsoft.com/office/drawing/2014/main" id="{F1A21885-7422-FEDB-1AB1-5E3409B21DE1}"/>
              </a:ext>
            </a:extLst>
          </p:cNvPr>
          <p:cNvSpPr>
            <a:spLocks noGrp="1"/>
          </p:cNvSpPr>
          <p:nvPr>
            <p:ph type="body" idx="1"/>
          </p:nvPr>
        </p:nvSpPr>
        <p:spPr>
          <a:xfrm>
            <a:off x="4572000" y="106089"/>
            <a:ext cx="4466969" cy="6640700"/>
          </a:xfrm>
        </p:spPr>
        <p:txBody>
          <a:bodyPr/>
          <a:lstStyle/>
          <a:p>
            <a:r>
              <a:rPr lang="en-GB" sz="1050" b="1" dirty="0">
                <a:effectLst/>
                <a:latin typeface="Arial" panose="020B0604020202020204" pitchFamily="34" charset="0"/>
                <a:ea typeface="Calibri" panose="020F0502020204030204" pitchFamily="34" charset="0"/>
                <a:cs typeface="Arial" panose="020B0604020202020204" pitchFamily="34" charset="0"/>
              </a:rPr>
              <a:t>Scenario 5 – General</a:t>
            </a:r>
          </a:p>
          <a:p>
            <a:endParaRPr lang="en-GB" sz="1050" b="1" dirty="0">
              <a:effectLst/>
              <a:latin typeface="Arial" panose="020B0604020202020204" pitchFamily="34" charset="0"/>
              <a:ea typeface="Calibri" panose="020F0502020204030204" pitchFamily="34" charset="0"/>
              <a:cs typeface="Arial" panose="020B0604020202020204" pitchFamily="34" charset="0"/>
            </a:endParaRPr>
          </a:p>
          <a:p>
            <a:r>
              <a:rPr lang="en-GB" sz="1050" b="1" dirty="0">
                <a:effectLst/>
                <a:latin typeface="Arial" panose="020B0604020202020204" pitchFamily="34" charset="0"/>
                <a:ea typeface="Calibri" panose="020F0502020204030204" pitchFamily="34" charset="0"/>
                <a:cs typeface="Arial" panose="020B0604020202020204" pitchFamily="34" charset="0"/>
              </a:rPr>
              <a:t>Question 1: What are your thoughts and concerns?</a:t>
            </a:r>
          </a:p>
          <a:p>
            <a:endParaRPr lang="en-GB" sz="1050" b="1"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GB" sz="1050" dirty="0">
                <a:latin typeface="Arial" panose="020B0604020202020204" pitchFamily="34" charset="0"/>
                <a:ea typeface="Calibri" panose="020F0502020204030204" pitchFamily="34" charset="0"/>
                <a:cs typeface="Arial" panose="020B0604020202020204" pitchFamily="34" charset="0"/>
              </a:rPr>
              <a:t>A</a:t>
            </a:r>
            <a:r>
              <a:rPr lang="en-GB" sz="1050" dirty="0">
                <a:effectLst/>
                <a:latin typeface="Arial" panose="020B0604020202020204" pitchFamily="34" charset="0"/>
                <a:ea typeface="Calibri" panose="020F0502020204030204" pitchFamily="34" charset="0"/>
                <a:cs typeface="Arial" panose="020B0604020202020204" pitchFamily="34" charset="0"/>
              </a:rPr>
              <a:t>bi may be feeling valued and appreciated by the attention and gifts, and not recognise the potential risk in this situation. She could be being groomed. </a:t>
            </a:r>
            <a:r>
              <a:rPr lang="en-GB" sz="1050" dirty="0">
                <a:latin typeface="Arial" panose="020B0604020202020204" pitchFamily="34" charset="0"/>
                <a:ea typeface="Calibri" panose="020F0502020204030204" pitchFamily="34" charset="0"/>
                <a:cs typeface="Arial" panose="020B0604020202020204" pitchFamily="34" charset="0"/>
              </a:rPr>
              <a:t>A</a:t>
            </a:r>
            <a:r>
              <a:rPr lang="en-GB" sz="1050" dirty="0">
                <a:effectLst/>
                <a:latin typeface="Arial" panose="020B0604020202020204" pitchFamily="34" charset="0"/>
                <a:ea typeface="Calibri" panose="020F0502020204030204" pitchFamily="34" charset="0"/>
                <a:cs typeface="Arial" panose="020B0604020202020204" pitchFamily="34" charset="0"/>
              </a:rPr>
              <a:t>dditional feedback: These are reasonable concerns, although it wouldn’t be your responsibility to decide if grooming was occurring.</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I’m concerned about the lack of openness and accountability in the developing relationship between Abi and this adult; its exclusivity does not seem quite right. </a:t>
            </a:r>
            <a:r>
              <a:rPr lang="en-GB" sz="1050" dirty="0">
                <a:latin typeface="Arial" panose="020B0604020202020204" pitchFamily="34" charset="0"/>
                <a:ea typeface="Calibri" panose="020F0502020204030204" pitchFamily="34" charset="0"/>
                <a:cs typeface="Arial" panose="020B0604020202020204" pitchFamily="34" charset="0"/>
              </a:rPr>
              <a:t>A</a:t>
            </a:r>
            <a:r>
              <a:rPr lang="en-GB" sz="1050" dirty="0">
                <a:effectLst/>
                <a:latin typeface="Arial" panose="020B0604020202020204" pitchFamily="34" charset="0"/>
                <a:ea typeface="Calibri" panose="020F0502020204030204" pitchFamily="34" charset="0"/>
                <a:cs typeface="Arial" panose="020B0604020202020204" pitchFamily="34" charset="0"/>
              </a:rPr>
              <a:t>dditional feedback: These are reasonable concerns.</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I’m not too concerned about this, because Abi has not disclosed any inappropriate conversations. </a:t>
            </a:r>
            <a:r>
              <a:rPr lang="en-GB" sz="1050" dirty="0">
                <a:latin typeface="Arial" panose="020B0604020202020204" pitchFamily="34" charset="0"/>
                <a:ea typeface="Calibri" panose="020F0502020204030204" pitchFamily="34" charset="0"/>
                <a:cs typeface="Arial" panose="020B0604020202020204" pitchFamily="34" charset="0"/>
              </a:rPr>
              <a:t>A</a:t>
            </a:r>
            <a:r>
              <a:rPr lang="en-GB" sz="1050" dirty="0">
                <a:effectLst/>
                <a:latin typeface="Arial" panose="020B0604020202020204" pitchFamily="34" charset="0"/>
                <a:ea typeface="Calibri" panose="020F0502020204030204" pitchFamily="34" charset="0"/>
                <a:cs typeface="Arial" panose="020B0604020202020204" pitchFamily="34" charset="0"/>
              </a:rPr>
              <a:t>dditional feedback:  You should have concerns about this situation.</a:t>
            </a:r>
          </a:p>
          <a:p>
            <a:endParaRPr lang="en-GB" sz="1050" dirty="0">
              <a:effectLst/>
              <a:latin typeface="Arial" panose="020B0604020202020204" pitchFamily="34" charset="0"/>
              <a:ea typeface="Calibri" panose="020F0502020204030204" pitchFamily="34" charset="0"/>
              <a:cs typeface="Arial" panose="020B0604020202020204" pitchFamily="34" charset="0"/>
            </a:endParaRPr>
          </a:p>
          <a:p>
            <a:r>
              <a:rPr lang="en-GB" sz="1050" b="1" dirty="0">
                <a:effectLst/>
                <a:latin typeface="Arial" panose="020B0604020202020204" pitchFamily="34" charset="0"/>
                <a:ea typeface="Calibri" panose="020F0502020204030204" pitchFamily="34" charset="0"/>
                <a:cs typeface="Arial" panose="020B0604020202020204" pitchFamily="34" charset="0"/>
              </a:rPr>
              <a:t>Question 2: What are your next steps? </a:t>
            </a:r>
          </a:p>
          <a:p>
            <a:endParaRPr lang="en-GB" sz="1050"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Explain to Abi that she is being groomed and should report this to the police. Additional feedback: You don't have evidence of this and shouldn't be making these judgements yourself.</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Ask her whether she has chatted to her parents about her new app. Additional feedback: You may then have the opportunity to encourage Abi to be open with them about this relationship.</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Without mentioning this particular issue, suggest that the church runs some awareness-raising regarding its policies and guidance for safe social media use. Additional feedback: This is a good idea. You could also include adults as well as young people.</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Make a record of this conversation and speak with the Safeguarding Officer about it. Additional feedback: This is the right thing to do.</a:t>
            </a:r>
          </a:p>
          <a:p>
            <a:pPr marL="171450" indent="-171450">
              <a:buFont typeface="Arial" panose="020B0604020202020204" pitchFamily="34" charset="0"/>
              <a:buChar char="•"/>
            </a:pPr>
            <a:r>
              <a:rPr lang="en-GB" sz="1050" dirty="0">
                <a:effectLst/>
                <a:latin typeface="Arial" panose="020B0604020202020204" pitchFamily="34" charset="0"/>
                <a:ea typeface="Calibri" panose="020F0502020204030204" pitchFamily="34" charset="0"/>
                <a:cs typeface="Arial" panose="020B0604020202020204" pitchFamily="34" charset="0"/>
              </a:rPr>
              <a:t>Warn the parents of other young people in the church about this person with whom Abi is communicating. Additional feedback: You should not do this.</a:t>
            </a:r>
          </a:p>
          <a:p>
            <a:endParaRPr lang="en-GB" sz="10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63546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633A5AD-06A1-5436-2FEB-B9A56CE1F13C}"/>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8A47FB93-6F0C-C495-4E13-485335C5E106}"/>
              </a:ext>
            </a:extLst>
          </p:cNvPr>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Pause and Reflect</a:t>
            </a:r>
          </a:p>
          <a:p>
            <a:endParaRPr lang="en-GB" sz="1100" dirty="0">
              <a:latin typeface="Arial" panose="020B0604020202020204" pitchFamily="34" charset="0"/>
              <a:cs typeface="Arial" panose="020B0604020202020204" pitchFamily="34" charset="0"/>
            </a:endParaRP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Take the opportunity to digest the content of this course so far. Discuss: </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What has been the most significant aspect of the course so far?</a:t>
            </a: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How have the issues raised challenged your faith, or you in your role?</a:t>
            </a: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Have they highlighted anything in particular in your own setting?</a:t>
            </a: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Is there any action you need to take?</a:t>
            </a:r>
          </a:p>
          <a:p>
            <a:endParaRPr lang="en-GB" sz="1100" dirty="0">
              <a:latin typeface="Arial" panose="020B0604020202020204" pitchFamily="34" charset="0"/>
              <a:cs typeface="Arial" panose="020B0604020202020204" pitchFamily="34" charset="0"/>
            </a:endParaRP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 final part of this course focusses on governance and management arrangements, and their relevance in successfully handling safeguarding concerns.</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9357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513" y="282575"/>
            <a:ext cx="4114800" cy="2314575"/>
          </a:xfrm>
        </p:spPr>
      </p:sp>
      <p:sp>
        <p:nvSpPr>
          <p:cNvPr id="3" name="Notes Placeholder 2"/>
          <p:cNvSpPr>
            <a:spLocks noGrp="1"/>
          </p:cNvSpPr>
          <p:nvPr>
            <p:ph type="body" idx="1"/>
          </p:nvPr>
        </p:nvSpPr>
        <p:spPr>
          <a:xfrm>
            <a:off x="4572000" y="282661"/>
            <a:ext cx="4281616" cy="6247885"/>
          </a:xfrm>
        </p:spPr>
        <p:txBody>
          <a:bodyPr/>
          <a:lstStyle/>
          <a:p>
            <a:r>
              <a:rPr lang="en-GB" sz="1100" b="1" dirty="0">
                <a:latin typeface="Arial" panose="020B0604020202020204" pitchFamily="34" charset="0"/>
                <a:cs typeface="Arial" panose="020B0604020202020204" pitchFamily="34" charset="0"/>
              </a:rPr>
              <a:t>Why governance and management?</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The scenarios you have explored in this course made repeated reference to the need to both understand and work within the governance and management arrangements in place in your setting when handling a safeguarding concern.</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Good governance and effective management are critical to safeguarding because they establish a foundational framework that ensures the safety and well-being of individuals, especially vulnerable people. </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In practice, this means:</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Ensuring accountability and transparency. This transparency builds trust among stakeholders, including the public, service users, and regulatory bodies, and ensures that safeguarding practices are held to high standards.</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Ensuring policy implementation. Effective management ensures that safeguarding policies are not only well-designed but also properly implemented. These should be reviewed regularly and updated when necessary because the nature of the work of your organisation will change over time.</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Undertaking risk management. This minimises the likelihood of harm and ensures swift action if issues arise.</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Maintaining ethical standards. Good governance instils ethical standards and a commitment to upholding the rights and dignity of individuals.</a:t>
            </a:r>
          </a:p>
        </p:txBody>
      </p:sp>
    </p:spTree>
    <p:extLst>
      <p:ext uri="{BB962C8B-B14F-4D97-AF65-F5344CB8AC3E}">
        <p14:creationId xmlns:p14="http://schemas.microsoft.com/office/powerpoint/2010/main" val="2649211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E50B052-7307-C101-B470-53F7EC5CAC45}"/>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D666563D-24F1-D2D8-9F60-B34D1E925FCE}"/>
              </a:ext>
            </a:extLst>
          </p:cNvPr>
          <p:cNvSpPr>
            <a:spLocks noGrp="1"/>
          </p:cNvSpPr>
          <p:nvPr>
            <p:ph type="body" idx="1"/>
          </p:nvPr>
        </p:nvSpPr>
        <p:spPr>
          <a:xfrm>
            <a:off x="4572000" y="282661"/>
            <a:ext cx="4281616" cy="6371453"/>
          </a:xfrm>
        </p:spPr>
        <p:txBody>
          <a:bodyPr/>
          <a:lstStyle/>
          <a:p>
            <a:r>
              <a:rPr lang="en-GB" sz="1100" b="1" dirty="0">
                <a:latin typeface="Arial" panose="020B0604020202020204" pitchFamily="34" charset="0"/>
                <a:cs typeface="Arial" panose="020B0604020202020204" pitchFamily="34" charset="0"/>
              </a:rPr>
              <a:t>What should I put in in place in my organisation?</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Good governance and management in safeguarding involves having policies and procedures that are implemented, regularly reviewed, adaptable to change, compliant with legislation, and publicly accessible. These policies must be communicated to all staff, volunteers, beneficiaries, and partners. You should expect training on how to apply them to the activities that you are involved in. </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There should also be a designated safeguarding officer or lead appointed in your setting, to whom you can refer concerns or seek advice.</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Policies and procedures should clearly outline:</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	Protections against harm </a:t>
            </a:r>
          </a:p>
          <a:p>
            <a:r>
              <a:rPr lang="en-GB" sz="1100" dirty="0">
                <a:latin typeface="Arial" panose="020B0604020202020204" pitchFamily="34" charset="0"/>
                <a:cs typeface="Arial" panose="020B0604020202020204" pitchFamily="34" charset="0"/>
              </a:rPr>
              <a:t>•	Procedures for raising concerns, and</a:t>
            </a:r>
          </a:p>
          <a:p>
            <a:r>
              <a:rPr lang="en-GB" sz="1100" dirty="0">
                <a:latin typeface="Arial" panose="020B0604020202020204" pitchFamily="34" charset="0"/>
                <a:cs typeface="Arial" panose="020B0604020202020204" pitchFamily="34" charset="0"/>
              </a:rPr>
              <a:t>•	Managing allegations or incidents</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For charities with staff or volunteers, a code of conduct outlining the charity's values and expected behaviour is essential, along with welfare, discipline, and whistleblowing policies.</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If you are not aware of what policies and procedures are in place in your setting, then you should make it a priority to request this information from either your safeguarding officer, manager, board of trustees, PCC or equivalent.</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50506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F4484C5-3AED-B3B1-F8B5-72F8EB0013D1}"/>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AA620B8E-1A97-2D36-B121-6F041CAD17DC}"/>
              </a:ext>
            </a:extLst>
          </p:cNvPr>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Governance and Management (your setting)</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We have developed these takeaways to increase your understanding of the organisational context within which you exercise your role.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They outline governance / roles and responsibilities relating to safeguarding, and can be used to help you understand who to approach for advice. They can also be used to help identify where responsibility lies for guidance and support of the ministry activities that you are involved in.</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There is also a reminder of the 4Rs tool for responding to a safeguarding disclosure and a document showing the addresses of any online resources mentioned during the course.</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56736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225" y="303213"/>
            <a:ext cx="4114800" cy="2314575"/>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3185845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225" y="303213"/>
            <a:ext cx="4114800" cy="2314575"/>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922872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225" y="303213"/>
            <a:ext cx="4114800" cy="2314575"/>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439395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9F49F20-B9F6-1267-FEF9-C8A902A1B7CF}"/>
              </a:ext>
            </a:extLst>
          </p:cNvPr>
          <p:cNvSpPr>
            <a:spLocks noGrp="1" noRot="1" noChangeAspect="1"/>
          </p:cNvSpPr>
          <p:nvPr>
            <p:ph type="sldImg"/>
          </p:nvPr>
        </p:nvSpPr>
        <p:spPr>
          <a:xfrm>
            <a:off x="276225" y="303213"/>
            <a:ext cx="4114800" cy="2314575"/>
          </a:xfrm>
        </p:spPr>
      </p:sp>
      <p:sp>
        <p:nvSpPr>
          <p:cNvPr id="5" name="Notes Placeholder 4">
            <a:extLst>
              <a:ext uri="{FF2B5EF4-FFF2-40B4-BE49-F238E27FC236}">
                <a16:creationId xmlns:a16="http://schemas.microsoft.com/office/drawing/2014/main" id="{0C1775A1-42BE-AAC1-E21B-FAACC0C13C4A}"/>
              </a:ext>
            </a:extLst>
          </p:cNvPr>
          <p:cNvSpPr>
            <a:spLocks noGrp="1"/>
          </p:cNvSpPr>
          <p:nvPr>
            <p:ph type="body" idx="1"/>
          </p:nvPr>
        </p:nvSpPr>
        <p:spPr/>
        <p:txBody>
          <a:bodyPr/>
          <a:lstStyle/>
          <a:p>
            <a:pPr marL="71755"/>
            <a:r>
              <a:rPr lang="en-GB" sz="1100" b="1" dirty="0">
                <a:effectLst/>
                <a:latin typeface="Arial" panose="020B0604020202020204" pitchFamily="34" charset="0"/>
                <a:ea typeface="Arial" panose="020B0604020202020204" pitchFamily="34" charset="0"/>
              </a:rPr>
              <a:t>By the end of this course, you will be able to:</a:t>
            </a:r>
          </a:p>
          <a:p>
            <a:pPr marL="71755"/>
            <a:r>
              <a:rPr lang="en-GB" sz="1100" dirty="0">
                <a:effectLst/>
                <a:latin typeface="Arial" panose="020B0604020202020204" pitchFamily="34" charset="0"/>
                <a:ea typeface="Arial" panose="020B0604020202020204" pitchFamily="34" charset="0"/>
              </a:rPr>
              <a:t>	 </a:t>
            </a:r>
          </a:p>
          <a:p>
            <a:pPr marL="243205" indent="-171450">
              <a:buFont typeface="Arial" panose="020B0604020202020204" pitchFamily="34" charset="0"/>
              <a:buChar char="•"/>
            </a:pPr>
            <a:r>
              <a:rPr lang="en-GB" sz="1100" dirty="0">
                <a:effectLst/>
                <a:latin typeface="Arial" panose="020B0604020202020204" pitchFamily="34" charset="0"/>
                <a:ea typeface="Arial" panose="020B0604020202020204" pitchFamily="34" charset="0"/>
              </a:rPr>
              <a:t>Explore safeguarding within Christian communities with particular attention to the voice of victims and survivors. </a:t>
            </a:r>
          </a:p>
          <a:p>
            <a:pPr marL="243205" indent="-171450">
              <a:buFont typeface="Arial" panose="020B0604020202020204" pitchFamily="34" charset="0"/>
              <a:buChar char="•"/>
            </a:pPr>
            <a:r>
              <a:rPr lang="en-GB" sz="1100" dirty="0">
                <a:effectLst/>
                <a:latin typeface="Arial" panose="020B0604020202020204" pitchFamily="34" charset="0"/>
                <a:ea typeface="Arial" panose="020B0604020202020204" pitchFamily="34" charset="0"/>
              </a:rPr>
              <a:t>Recognise issues of power and vulnerability arising from the age or circumstances of those affected, and how these issues inform appropriate action.</a:t>
            </a:r>
          </a:p>
          <a:p>
            <a:pPr marL="243205" indent="-171450">
              <a:buFont typeface="Arial" panose="020B0604020202020204" pitchFamily="34" charset="0"/>
              <a:buChar char="•"/>
            </a:pPr>
            <a:r>
              <a:rPr lang="en-GB" sz="1100" dirty="0">
                <a:effectLst/>
                <a:latin typeface="Arial" panose="020B0604020202020204" pitchFamily="34" charset="0"/>
                <a:ea typeface="Arial" panose="020B0604020202020204" pitchFamily="34" charset="0"/>
              </a:rPr>
              <a:t>Apply some principles for safer ministry to a variety of case study scenarios.</a:t>
            </a:r>
          </a:p>
          <a:p>
            <a:pPr marL="243205" indent="-171450">
              <a:buFont typeface="Arial" panose="020B0604020202020204" pitchFamily="34" charset="0"/>
              <a:buChar char="•"/>
            </a:pPr>
            <a:r>
              <a:rPr lang="en-GB" sz="1100" dirty="0">
                <a:effectLst/>
                <a:latin typeface="Arial" panose="020B0604020202020204" pitchFamily="34" charset="0"/>
                <a:ea typeface="Arial" panose="020B0604020202020204" pitchFamily="34" charset="0"/>
              </a:rPr>
              <a:t>Identify wider support, accountability and governance arrangements relevant for safeguarding in your context.</a:t>
            </a:r>
          </a:p>
          <a:p>
            <a:endParaRPr lang="en-GB" sz="2000" dirty="0"/>
          </a:p>
        </p:txBody>
      </p:sp>
    </p:spTree>
    <p:extLst>
      <p:ext uri="{BB962C8B-B14F-4D97-AF65-F5344CB8AC3E}">
        <p14:creationId xmlns:p14="http://schemas.microsoft.com/office/powerpoint/2010/main" val="34910908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225" y="303213"/>
            <a:ext cx="4114800" cy="2314575"/>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848949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225" y="303213"/>
            <a:ext cx="4114800" cy="2314575"/>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2728301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225" y="303213"/>
            <a:ext cx="4114800" cy="2314575"/>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1600945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225" y="303213"/>
            <a:ext cx="4114800" cy="2314575"/>
          </a:xfrm>
        </p:spPr>
      </p:sp>
      <p:sp>
        <p:nvSpPr>
          <p:cNvPr id="3" name="Notes Placeholder 2"/>
          <p:cNvSpPr>
            <a:spLocks noGrp="1"/>
          </p:cNvSpPr>
          <p:nvPr>
            <p:ph type="body" idx="1"/>
          </p:nvPr>
        </p:nvSpPr>
        <p:spPr/>
        <p:txBody>
          <a:bodyPr/>
          <a:lstStyle/>
          <a:p>
            <a:pPr indent="90170"/>
            <a:r>
              <a:rPr lang="en-GB" sz="1100" b="1" spc="-10" dirty="0">
                <a:effectLst/>
                <a:latin typeface="Arial" panose="020B0604020202020204" pitchFamily="34" charset="0"/>
                <a:ea typeface="Arial" panose="020B0604020202020204" pitchFamily="34" charset="0"/>
              </a:rPr>
              <a:t>Summary and Conclusions</a:t>
            </a:r>
            <a:endParaRPr lang="en-GB" sz="1100" b="1" dirty="0">
              <a:effectLst/>
              <a:latin typeface="Arial" panose="020B0604020202020204" pitchFamily="34" charset="0"/>
              <a:ea typeface="Arial" panose="020B0604020202020204" pitchFamily="34" charset="0"/>
            </a:endParaRPr>
          </a:p>
          <a:p>
            <a:r>
              <a:rPr lang="en-GB" sz="1100" dirty="0">
                <a:effectLst/>
                <a:latin typeface="Arial" panose="020B0604020202020204" pitchFamily="34" charset="0"/>
                <a:ea typeface="Arial" panose="020B0604020202020204" pitchFamily="34" charset="0"/>
              </a:rPr>
              <a:t> </a:t>
            </a:r>
          </a:p>
          <a:p>
            <a:r>
              <a:rPr lang="en-GB" sz="1100" dirty="0">
                <a:effectLst/>
                <a:latin typeface="Arial" panose="020B0604020202020204" pitchFamily="34" charset="0"/>
                <a:ea typeface="Arial" panose="020B0604020202020204" pitchFamily="34" charset="0"/>
              </a:rPr>
              <a:t>In this course, we have:</a:t>
            </a:r>
          </a:p>
          <a:p>
            <a:endParaRPr lang="en-GB" sz="1100" dirty="0">
              <a:effectLst/>
              <a:latin typeface="Arial" panose="020B0604020202020204" pitchFamily="34" charset="0"/>
              <a:ea typeface="Arial" panose="020B0604020202020204" pitchFamily="34" charset="0"/>
            </a:endParaRPr>
          </a:p>
          <a:p>
            <a:pPr marL="171450" indent="-171450">
              <a:buFont typeface="Arial" panose="020B0604020202020204" pitchFamily="34" charset="0"/>
              <a:buChar char="•"/>
            </a:pPr>
            <a:r>
              <a:rPr lang="en-GB" sz="1100" dirty="0">
                <a:effectLst/>
                <a:latin typeface="Arial" panose="020B0604020202020204" pitchFamily="34" charset="0"/>
                <a:ea typeface="Arial" panose="020B0604020202020204" pitchFamily="34" charset="0"/>
              </a:rPr>
              <a:t>Explored safeguarding within the Christian Community with particular attention to the voice of victims and survivors.</a:t>
            </a:r>
          </a:p>
          <a:p>
            <a:pPr marL="171450" indent="-171450">
              <a:buFont typeface="Arial" panose="020B0604020202020204" pitchFamily="34" charset="0"/>
              <a:buChar char="•"/>
            </a:pPr>
            <a:endParaRPr lang="en-GB" sz="1100" dirty="0">
              <a:effectLst/>
              <a:latin typeface="Arial" panose="020B0604020202020204" pitchFamily="34" charset="0"/>
              <a:ea typeface="Arial" panose="020B0604020202020204" pitchFamily="34" charset="0"/>
            </a:endParaRPr>
          </a:p>
          <a:p>
            <a:pPr marL="171450" indent="-171450">
              <a:buFont typeface="Arial" panose="020B0604020202020204" pitchFamily="34" charset="0"/>
              <a:buChar char="•"/>
            </a:pPr>
            <a:r>
              <a:rPr lang="en-GB" sz="1100" dirty="0">
                <a:effectLst/>
                <a:latin typeface="Arial" panose="020B0604020202020204" pitchFamily="34" charset="0"/>
                <a:ea typeface="Arial" panose="020B0604020202020204" pitchFamily="34" charset="0"/>
              </a:rPr>
              <a:t>Recognised issues of power and vulnerability arising from the age or circumstances of those affected, and how these issues inform appropriate action.</a:t>
            </a:r>
          </a:p>
          <a:p>
            <a:pPr marL="171450" indent="-171450">
              <a:buFont typeface="Arial" panose="020B0604020202020204" pitchFamily="34" charset="0"/>
              <a:buChar char="•"/>
            </a:pPr>
            <a:endParaRPr lang="en-GB" sz="1100" dirty="0">
              <a:effectLst/>
              <a:latin typeface="Arial" panose="020B0604020202020204" pitchFamily="34" charset="0"/>
              <a:ea typeface="Arial" panose="020B0604020202020204" pitchFamily="34" charset="0"/>
            </a:endParaRPr>
          </a:p>
          <a:p>
            <a:pPr marL="171450" indent="-171450">
              <a:buFont typeface="Arial" panose="020B0604020202020204" pitchFamily="34" charset="0"/>
              <a:buChar char="•"/>
            </a:pPr>
            <a:r>
              <a:rPr lang="en-GB" sz="1100" dirty="0">
                <a:effectLst/>
                <a:latin typeface="Arial" panose="020B0604020202020204" pitchFamily="34" charset="0"/>
                <a:ea typeface="Arial" panose="020B0604020202020204" pitchFamily="34" charset="0"/>
              </a:rPr>
              <a:t>Applied some principles for safer ministry to a variety of case study scenarios.</a:t>
            </a:r>
          </a:p>
          <a:p>
            <a:pPr marL="171450" indent="-171450">
              <a:buFont typeface="Arial" panose="020B0604020202020204" pitchFamily="34" charset="0"/>
              <a:buChar char="•"/>
            </a:pPr>
            <a:endParaRPr lang="en-GB" sz="1100" dirty="0">
              <a:effectLst/>
              <a:latin typeface="Arial" panose="020B0604020202020204" pitchFamily="34" charset="0"/>
              <a:ea typeface="Arial" panose="020B0604020202020204" pitchFamily="34" charset="0"/>
            </a:endParaRPr>
          </a:p>
          <a:p>
            <a:pPr marL="171450" indent="-171450">
              <a:buFont typeface="Arial" panose="020B0604020202020204" pitchFamily="34" charset="0"/>
              <a:buChar char="•"/>
            </a:pPr>
            <a:r>
              <a:rPr lang="en-GB" sz="1100" dirty="0">
                <a:effectLst/>
                <a:latin typeface="Arial" panose="020B0604020202020204" pitchFamily="34" charset="0"/>
                <a:ea typeface="Arial" panose="020B0604020202020204" pitchFamily="34" charset="0"/>
              </a:rPr>
              <a:t>Identified wider support, accountability and governance arrangements relevant for safeguarding in your context.</a:t>
            </a:r>
          </a:p>
        </p:txBody>
      </p:sp>
    </p:spTree>
    <p:extLst>
      <p:ext uri="{BB962C8B-B14F-4D97-AF65-F5344CB8AC3E}">
        <p14:creationId xmlns:p14="http://schemas.microsoft.com/office/powerpoint/2010/main" val="3483930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1377552-885A-269B-A29F-F01E1D460F80}"/>
              </a:ext>
            </a:extLst>
          </p:cNvPr>
          <p:cNvSpPr>
            <a:spLocks noGrp="1" noRot="1" noChangeAspect="1"/>
          </p:cNvSpPr>
          <p:nvPr>
            <p:ph type="sldImg"/>
          </p:nvPr>
        </p:nvSpPr>
        <p:spPr>
          <a:xfrm>
            <a:off x="276225" y="303213"/>
            <a:ext cx="4114800" cy="2314575"/>
          </a:xfrm>
        </p:spPr>
      </p:sp>
      <p:sp>
        <p:nvSpPr>
          <p:cNvPr id="5" name="Notes Placeholder 4">
            <a:extLst>
              <a:ext uri="{FF2B5EF4-FFF2-40B4-BE49-F238E27FC236}">
                <a16:creationId xmlns:a16="http://schemas.microsoft.com/office/drawing/2014/main" id="{E39DEF26-435A-5BC1-CEE4-35FC503B87F4}"/>
              </a:ext>
            </a:extLst>
          </p:cNvPr>
          <p:cNvSpPr>
            <a:spLocks noGrp="1"/>
          </p:cNvSpPr>
          <p:nvPr>
            <p:ph type="body" idx="1"/>
          </p:nvPr>
        </p:nvSpPr>
        <p:spPr>
          <a:xfrm>
            <a:off x="4572000" y="282661"/>
            <a:ext cx="4281616" cy="6427058"/>
          </a:xfrm>
        </p:spPr>
        <p:txBody>
          <a:bodyPr/>
          <a:lstStyle/>
          <a:p>
            <a:pPr marL="71755">
              <a:spcBef>
                <a:spcPts val="250"/>
              </a:spcBef>
            </a:pPr>
            <a:r>
              <a:rPr lang="en-GB" sz="1100" b="1" kern="0" dirty="0">
                <a:effectLst/>
                <a:latin typeface="Arial" panose="020B0604020202020204" pitchFamily="34" charset="0"/>
                <a:ea typeface="Arial" panose="020B0604020202020204" pitchFamily="34" charset="0"/>
              </a:rPr>
              <a:t>Course overview</a:t>
            </a:r>
          </a:p>
          <a:p>
            <a:pPr marL="71755">
              <a:spcBef>
                <a:spcPts val="250"/>
              </a:spcBef>
            </a:pPr>
            <a:endParaRPr lang="en-GB" sz="1100" kern="0" dirty="0">
              <a:effectLst/>
              <a:latin typeface="Arial" panose="020B0604020202020204" pitchFamily="34" charset="0"/>
              <a:ea typeface="Arial" panose="020B0604020202020204" pitchFamily="34" charset="0"/>
            </a:endParaRPr>
          </a:p>
          <a:p>
            <a:pPr marL="71755">
              <a:spcBef>
                <a:spcPts val="250"/>
              </a:spcBef>
            </a:pPr>
            <a:r>
              <a:rPr lang="en-GB" sz="1100" kern="0" dirty="0">
                <a:effectLst/>
                <a:latin typeface="Arial" panose="020B0604020202020204" pitchFamily="34" charset="0"/>
                <a:ea typeface="Arial" panose="020B0604020202020204" pitchFamily="34" charset="0"/>
              </a:rPr>
              <a:t>You have been asked to take this course because the role you have in your church or community means that either you are likely to come into contact with children, young people or vulnerable adults, or hold responsibilities within the management or governance arrangements in place for those who do.</a:t>
            </a:r>
          </a:p>
          <a:p>
            <a:pPr marL="71755">
              <a:spcBef>
                <a:spcPts val="250"/>
              </a:spcBef>
            </a:pPr>
            <a:endParaRPr lang="en-GB" sz="1100" kern="0" dirty="0">
              <a:effectLst/>
              <a:latin typeface="Arial" panose="020B0604020202020204" pitchFamily="34" charset="0"/>
              <a:ea typeface="Arial" panose="020B0604020202020204" pitchFamily="34" charset="0"/>
            </a:endParaRPr>
          </a:p>
          <a:p>
            <a:pPr marL="71755">
              <a:spcBef>
                <a:spcPts val="250"/>
              </a:spcBef>
            </a:pPr>
            <a:r>
              <a:rPr lang="en-GB" sz="1100" kern="0" dirty="0">
                <a:effectLst/>
                <a:latin typeface="Arial" panose="020B0604020202020204" pitchFamily="34" charset="0"/>
                <a:ea typeface="Arial" panose="020B0604020202020204" pitchFamily="34" charset="0"/>
              </a:rPr>
              <a:t>In light of this, the first part of this course will focus on identifying the safeguarding lessons that we need to learn from the recent history in the Church of England. These lessons will show how crucial it is that we get safeguarding right at every level in our own church context. We will then explore the themes of power and vulnerability, and relate this understanding to children, young people and adults. We will also identify some of the steps you can take in your setting to contribute to safer, healthier churches. You will also have an opportunity to apply your learning to a number of case study scenarios that reflect the types of situations you may come across as part of your role or activities with the church.</a:t>
            </a:r>
          </a:p>
          <a:p>
            <a:pPr marL="71755">
              <a:spcBef>
                <a:spcPts val="250"/>
              </a:spcBef>
            </a:pPr>
            <a:endParaRPr lang="en-GB" sz="1100" kern="0" dirty="0">
              <a:effectLst/>
              <a:latin typeface="Arial" panose="020B0604020202020204" pitchFamily="34" charset="0"/>
              <a:ea typeface="Arial" panose="020B0604020202020204" pitchFamily="34" charset="0"/>
            </a:endParaRPr>
          </a:p>
          <a:p>
            <a:pPr marL="71755">
              <a:spcBef>
                <a:spcPts val="250"/>
              </a:spcBef>
            </a:pPr>
            <a:r>
              <a:rPr lang="en-GB" sz="1100" kern="0" dirty="0">
                <a:effectLst/>
                <a:latin typeface="Arial" panose="020B0604020202020204" pitchFamily="34" charset="0"/>
                <a:ea typeface="Arial" panose="020B0604020202020204" pitchFamily="34" charset="0"/>
              </a:rPr>
              <a:t>At various stages throughout this course, you will be asked to answer several questions designed to assess your understanding of the material presented. You must score 75% or more in order to successfully complete and receive a certificate.</a:t>
            </a:r>
          </a:p>
        </p:txBody>
      </p:sp>
    </p:spTree>
    <p:extLst>
      <p:ext uri="{BB962C8B-B14F-4D97-AF65-F5344CB8AC3E}">
        <p14:creationId xmlns:p14="http://schemas.microsoft.com/office/powerpoint/2010/main" val="1226993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E7D2D1A-49D2-E01C-35F2-2D508A189867}"/>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F9E59601-D375-6BF2-C1E7-BC48E0685585}"/>
              </a:ext>
            </a:extLst>
          </p:cNvPr>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Opening activity - perspectives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Take a look at this picture. At first, we may see one scene - perhaps the most obvious one - but as we take the time to look more closely, we begin to see things we did not at first see. Perhaps even, the aspect that you noticed at first now seems less prominent or significant.</a:t>
            </a:r>
          </a:p>
          <a:p>
            <a:r>
              <a:rPr lang="en-GB" sz="1100" dirty="0">
                <a:latin typeface="Arial" panose="020B0604020202020204" pitchFamily="34" charset="0"/>
                <a:cs typeface="Arial" panose="020B0604020202020204" pitchFamily="34" charset="0"/>
              </a:rPr>
              <a:t>It is quite naturally the case that we bring our own interpretation to the picture.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However, sometimes what we see is shaped by what we expect to see, rather than what is actually there.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At other times, what we see is shaped by what we prefer to see - what we think is the better picture or what we are used to seeing - rather than what is actually there.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In this course, we are going to begin by looking closely at a case study where these factors - interpretation, expectations and preferences (amongst others) played a major role in how a situation involving significant and long-term abuse unfolded in the recent history of the Church of England.</a:t>
            </a:r>
          </a:p>
        </p:txBody>
      </p:sp>
    </p:spTree>
    <p:extLst>
      <p:ext uri="{BB962C8B-B14F-4D97-AF65-F5344CB8AC3E}">
        <p14:creationId xmlns:p14="http://schemas.microsoft.com/office/powerpoint/2010/main" val="4241280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559598F-339D-C34E-DF4A-4A691F7EAEC6}"/>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14ABBBA1-AB90-CCCA-9C13-236970D4317B}"/>
              </a:ext>
            </a:extLst>
          </p:cNvPr>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What does this case highlight?</a:t>
            </a:r>
          </a:p>
          <a:p>
            <a:endParaRPr lang="en-GB" sz="1100" b="1"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VIDEO RUNS FOR 6 MINUTES 58 SECONDS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Whilst this is a specific case, investigations into it have highlighted some particular features that, as a whole, the church needs to pay attention to.</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A lack of transparency and accountability, particularly for the clergy, who are often seen as ‘beyond reproach’.</a:t>
            </a: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A resultant culture of the unquestioned exercise of power and authority.</a:t>
            </a: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Use of scripture and theology to justify actions and behaviours, including abuse.</a:t>
            </a: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A dismissive trivialisation of allegations, resulting in the silencing of victims.</a:t>
            </a: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Tribalism - the impulse to protect a particular group, belief or way of thinking, regardless of individual responsibility or culpability.</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Whilst these are difficult issues to face, they are issues we need to take extremely seriously if, as a church, we are to both reduce the risk of abuse occurring, and secondly, change the way in which victims and survivors are treated.</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These cultural factors should highlight our ‘blind spots’, and prevent the same mistakes being made in the future.</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5872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702D9AA-D411-7324-5028-5DEB0B77428F}"/>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B3EB187A-185C-C46B-FBDC-91B8B416CB41}"/>
              </a:ext>
            </a:extLst>
          </p:cNvPr>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Embodying ‘good news’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Those of you who have recently completed the Basic Awareness course, will have been invited to download and reflect on this passage of scripture as a ‘takeaway’ activity. Take a moment to recall your reflections, or engage afresh with this scripture in the light of what we have considered so far in this course.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“For I know the plans I have for you, says the Lord. Plans to prosper you and not to harm you.” </a:t>
            </a:r>
          </a:p>
          <a:p>
            <a:r>
              <a:rPr lang="en-GB" sz="1100" dirty="0">
                <a:latin typeface="Arial" panose="020B0604020202020204" pitchFamily="34" charset="0"/>
                <a:cs typeface="Arial" panose="020B0604020202020204" pitchFamily="34" charset="0"/>
              </a:rPr>
              <a:t>Jeremiah 29:11</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Most of us draw at least some conclusions about who God is from our experience within the Christian community. From the perspective of someone who is a victim or survivor of abuse in the church - a church that is supposed to somehow embody God’s will on earth - this sort of scripture might become a hollow promise.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 case study of Neil Todd highlights this issue, and the serious long-term damage that our failures in safeguarding can lead to.</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How far are we committed to a safer church, and the honesty and self-reflection needed to truly promote this?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How far are we committed to ensure the ministry of the church is a credible witness to the God who promises to ‘prosper and not to harm’, and to embody this message in the communities we connect with?</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Remember, cultural change can be difficult and can take time.</a:t>
            </a:r>
          </a:p>
        </p:txBody>
      </p:sp>
    </p:spTree>
    <p:extLst>
      <p:ext uri="{BB962C8B-B14F-4D97-AF65-F5344CB8AC3E}">
        <p14:creationId xmlns:p14="http://schemas.microsoft.com/office/powerpoint/2010/main" val="242105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A09E4C8-A46C-C729-4BF6-37B515033B7A}"/>
              </a:ext>
            </a:extLst>
          </p:cNvPr>
          <p:cNvSpPr>
            <a:spLocks noGrp="1" noRot="1" noChangeAspect="1"/>
          </p:cNvSpPr>
          <p:nvPr>
            <p:ph type="sldImg"/>
          </p:nvPr>
        </p:nvSpPr>
        <p:spPr>
          <a:xfrm>
            <a:off x="290513" y="282575"/>
            <a:ext cx="4114800" cy="2314575"/>
          </a:xfrm>
        </p:spPr>
      </p:sp>
      <p:sp>
        <p:nvSpPr>
          <p:cNvPr id="5" name="Notes Placeholder 4">
            <a:extLst>
              <a:ext uri="{FF2B5EF4-FFF2-40B4-BE49-F238E27FC236}">
                <a16:creationId xmlns:a16="http://schemas.microsoft.com/office/drawing/2014/main" id="{2DAD1781-D31A-DAF5-A2CE-AF5CB07AB102}"/>
              </a:ext>
            </a:extLst>
          </p:cNvPr>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Four steps - making a difference in your setting</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Each card shows a step towards creating a safer, healthier environment. As we view this slide, make a note of any ways that you already embody each step in your setting, and anything you might do to enhance this.</a:t>
            </a:r>
          </a:p>
          <a:p>
            <a:endParaRPr lang="en-GB" sz="1100" dirty="0">
              <a:latin typeface="Arial" panose="020B0604020202020204" pitchFamily="34" charset="0"/>
              <a:cs typeface="Arial" panose="020B0604020202020204" pitchFamily="34" charset="0"/>
            </a:endParaRPr>
          </a:p>
          <a:p>
            <a:pPr marL="228600" indent="-228600">
              <a:buFont typeface="+mj-lt"/>
              <a:buAutoNum type="arabicPeriod"/>
            </a:pPr>
            <a:r>
              <a:rPr lang="en-GB" sz="1100" dirty="0">
                <a:latin typeface="Arial" panose="020B0604020202020204" pitchFamily="34" charset="0"/>
                <a:cs typeface="Arial" panose="020B0604020202020204" pitchFamily="34" charset="0"/>
              </a:rPr>
              <a:t>Being attentive, aware and listen to the voice of the vulnerable.</a:t>
            </a:r>
          </a:p>
          <a:p>
            <a:pPr marL="228600" indent="-228600">
              <a:buFont typeface="+mj-lt"/>
              <a:buAutoNum type="arabicPeriod"/>
            </a:pPr>
            <a:r>
              <a:rPr lang="en-GB" sz="1100" dirty="0">
                <a:latin typeface="Arial" panose="020B0604020202020204" pitchFamily="34" charset="0"/>
                <a:cs typeface="Arial" panose="020B0604020202020204" pitchFamily="34" charset="0"/>
              </a:rPr>
              <a:t>Transparency and accountability in all areas of church life.</a:t>
            </a:r>
          </a:p>
          <a:p>
            <a:pPr marL="228600" indent="-228600">
              <a:buFont typeface="+mj-lt"/>
              <a:buAutoNum type="arabicPeriod"/>
            </a:pPr>
            <a:r>
              <a:rPr lang="en-GB" sz="1100" dirty="0">
                <a:latin typeface="Arial" panose="020B0604020202020204" pitchFamily="34" charset="0"/>
                <a:cs typeface="Arial" panose="020B0604020202020204" pitchFamily="34" charset="0"/>
              </a:rPr>
              <a:t>Taking responsibility according to the role we have in our community.</a:t>
            </a:r>
          </a:p>
          <a:p>
            <a:pPr marL="228600" indent="-228600">
              <a:buFont typeface="+mj-lt"/>
              <a:buAutoNum type="arabicPeriod"/>
            </a:pPr>
            <a:r>
              <a:rPr lang="en-GB" sz="1100" dirty="0">
                <a:latin typeface="Arial" panose="020B0604020202020204" pitchFamily="34" charset="0"/>
                <a:cs typeface="Arial" panose="020B0604020202020204" pitchFamily="34" charset="0"/>
              </a:rPr>
              <a:t>Acting in practical ways that reduce risk of harm and promote wellbeing.</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 rest of this course will focus our attention on these principles and explore their implications for ministry with different groups of people.</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9128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Author and Date"/>
          <p:cNvSpPr txBox="1">
            <a:spLocks noGrp="1"/>
          </p:cNvSpPr>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Author and Date</a:t>
            </a:r>
          </a:p>
        </p:txBody>
      </p:sp>
      <p:sp>
        <p:nvSpPr>
          <p:cNvPr id="12" name="Presentation Title"/>
          <p:cNvSpPr txBox="1">
            <a:spLocks noGrp="1"/>
          </p:cNvSpPr>
          <p:nvPr>
            <p:ph type="title" hasCustomPrompt="1"/>
          </p:nvPr>
        </p:nvSpPr>
        <p:spPr>
          <a:xfrm>
            <a:off x="1206496" y="2574991"/>
            <a:ext cx="21971004" cy="4648201"/>
          </a:xfrm>
          <a:prstGeom prst="rect">
            <a:avLst/>
          </a:prstGeom>
        </p:spPr>
        <p:txBody>
          <a:bodyPr anchor="b"/>
          <a:lstStyle>
            <a:lvl1pPr>
              <a:defRPr sz="11600" spc="-232"/>
            </a:lvl1pPr>
          </a:lstStyle>
          <a:p>
            <a:r>
              <a:t>Presentation Title</a:t>
            </a:r>
          </a:p>
        </p:txBody>
      </p:sp>
      <p:sp>
        <p:nvSpPr>
          <p:cNvPr id="13" name="Body Level One…"/>
          <p:cNvSpPr txBox="1">
            <a:spLocks noGrp="1"/>
          </p:cNvSpPr>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5" name="Attributio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Attribution</a:t>
            </a:r>
          </a:p>
        </p:txBody>
      </p:sp>
      <p:sp>
        <p:nvSpPr>
          <p:cNvPr id="116" name="Body Level One…"/>
          <p:cNvSpPr txBox="1">
            <a:spLocks noGrp="1"/>
          </p:cNvSpPr>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z="8500" spc="-170">
                <a:latin typeface="Helvetica Neue Medium"/>
                <a:ea typeface="Helvetica Neue Medium"/>
                <a:cs typeface="Helvetica Neue Medium"/>
                <a:sym typeface="Helvetica Neue Medium"/>
              </a:defRPr>
            </a:lvl1pPr>
            <a:lvl2pPr marL="638923" indent="-12700">
              <a:spcBef>
                <a:spcPts val="0"/>
              </a:spcBef>
              <a:buSzTx/>
              <a:buNone/>
              <a:defRPr sz="8500" spc="-170">
                <a:latin typeface="Helvetica Neue Medium"/>
                <a:ea typeface="Helvetica Neue Medium"/>
                <a:cs typeface="Helvetica Neue Medium"/>
                <a:sym typeface="Helvetica Neue Medium"/>
              </a:defRPr>
            </a:lvl2pPr>
            <a:lvl3pPr marL="638923" indent="444500">
              <a:spcBef>
                <a:spcPts val="0"/>
              </a:spcBef>
              <a:buSzTx/>
              <a:buNone/>
              <a:defRPr sz="8500" spc="-170">
                <a:latin typeface="Helvetica Neue Medium"/>
                <a:ea typeface="Helvetica Neue Medium"/>
                <a:cs typeface="Helvetica Neue Medium"/>
                <a:sym typeface="Helvetica Neue Medium"/>
              </a:defRPr>
            </a:lvl3pPr>
            <a:lvl4pPr marL="638923" indent="901700">
              <a:spcBef>
                <a:spcPts val="0"/>
              </a:spcBef>
              <a:buSzTx/>
              <a:buNone/>
              <a:defRPr sz="8500" spc="-170">
                <a:latin typeface="Helvetica Neue Medium"/>
                <a:ea typeface="Helvetica Neue Medium"/>
                <a:cs typeface="Helvetica Neue Medium"/>
                <a:sym typeface="Helvetica Neue Medium"/>
              </a:defRPr>
            </a:lvl4pPr>
            <a:lvl5pPr marL="638923" indent="1358900">
              <a:spcBef>
                <a:spcPts val="0"/>
              </a:spcBef>
              <a:buSzTx/>
              <a:buNone/>
              <a:defRPr sz="8500" spc="-170">
                <a:latin typeface="Helvetica Neue Medium"/>
                <a:ea typeface="Helvetica Neue Medium"/>
                <a:cs typeface="Helvetica Neue Medium"/>
                <a:sym typeface="Helvetica Neue Medium"/>
              </a:defRPr>
            </a:lvl5pPr>
          </a:lstStyle>
          <a:p>
            <a:r>
              <a:t>“Notable Quote”</a:t>
            </a:r>
          </a:p>
          <a:p>
            <a:pPr lvl="1"/>
            <a:endParaRPr/>
          </a:p>
          <a:p>
            <a:pPr lvl="2"/>
            <a:endParaRPr/>
          </a:p>
          <a:p>
            <a:pPr lvl="3"/>
            <a:endParaRPr/>
          </a:p>
          <a:p>
            <a:pPr lvl="4"/>
            <a:endParaRPr/>
          </a:p>
        </p:txBody>
      </p:sp>
      <p:sp>
        <p:nvSpPr>
          <p:cNvPr id="1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24" name="Image"/>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endParaRPr/>
          </a:p>
        </p:txBody>
      </p:sp>
      <p:sp>
        <p:nvSpPr>
          <p:cNvPr id="125" name="Image"/>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endParaRPr/>
          </a:p>
        </p:txBody>
      </p:sp>
      <p:sp>
        <p:nvSpPr>
          <p:cNvPr id="126" name="Image"/>
          <p:cNvSpPr>
            <a:spLocks noGrp="1"/>
          </p:cNvSpPr>
          <p:nvPr>
            <p:ph type="pic" idx="23"/>
          </p:nvPr>
        </p:nvSpPr>
        <p:spPr>
          <a:xfrm>
            <a:off x="-139700" y="495300"/>
            <a:ext cx="16611600" cy="12458700"/>
          </a:xfrm>
          <a:prstGeom prst="rect">
            <a:avLst/>
          </a:prstGeom>
        </p:spPr>
        <p:txBody>
          <a:bodyPr lIns="91439" tIns="45719" rIns="91439" bIns="45719">
            <a:noAutofit/>
          </a:bodyPr>
          <a:lstStyle/>
          <a:p>
            <a:endParaRPr/>
          </a:p>
        </p:txBody>
      </p:sp>
      <p:sp>
        <p:nvSpPr>
          <p:cNvPr id="12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34" name="Image"/>
          <p:cNvSpPr>
            <a:spLocks noGrp="1"/>
          </p:cNvSpPr>
          <p:nvPr>
            <p:ph type="pic" idx="21"/>
          </p:nvPr>
        </p:nvSpPr>
        <p:spPr>
          <a:xfrm>
            <a:off x="-1333500" y="-5524500"/>
            <a:ext cx="27051000" cy="21640800"/>
          </a:xfrm>
          <a:prstGeom prst="rect">
            <a:avLst/>
          </a:prstGeom>
        </p:spPr>
        <p:txBody>
          <a:bodyPr lIns="91439" tIns="45719" rIns="91439" bIns="45719">
            <a:noAutofit/>
          </a:bodyPr>
          <a:lstStyle/>
          <a:p>
            <a:endParaRPr/>
          </a:p>
        </p:txBody>
      </p:sp>
      <p:sp>
        <p:nvSpPr>
          <p:cNvPr id="13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BB5985-8252-49C3-8A05-EF9B8974E54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3493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32" name="910457886_1434x1669.jpg"/>
          <p:cNvSpPr>
            <a:spLocks noGrp="1"/>
          </p:cNvSpPr>
          <p:nvPr>
            <p:ph type="pic" idx="21"/>
          </p:nvPr>
        </p:nvSpPr>
        <p:spPr>
          <a:xfrm>
            <a:off x="10972800" y="-203200"/>
            <a:ext cx="12144837" cy="14135100"/>
          </a:xfrm>
          <a:prstGeom prst="rect">
            <a:avLst/>
          </a:prstGeom>
        </p:spPr>
        <p:txBody>
          <a:bodyPr lIns="91439" tIns="45719" rIns="91439" bIns="45719">
            <a:noAutofit/>
          </a:bodyPr>
          <a:lstStyle/>
          <a:p>
            <a:endParaRPr/>
          </a:p>
        </p:txBody>
      </p:sp>
      <p:sp>
        <p:nvSpPr>
          <p:cNvPr id="33" name="Slide Title"/>
          <p:cNvSpPr txBox="1">
            <a:spLocks noGrp="1"/>
          </p:cNvSpPr>
          <p:nvPr>
            <p:ph type="title" hasCustomPrompt="1"/>
          </p:nvPr>
        </p:nvSpPr>
        <p:spPr>
          <a:xfrm>
            <a:off x="1206500" y="1270000"/>
            <a:ext cx="9779000" cy="5882273"/>
          </a:xfrm>
          <a:prstGeom prst="rect">
            <a:avLst/>
          </a:prstGeom>
        </p:spPr>
        <p:txBody>
          <a:bodyPr anchor="b"/>
          <a:lstStyle/>
          <a:p>
            <a:r>
              <a:t>Slide Title</a:t>
            </a:r>
          </a:p>
        </p:txBody>
      </p:sp>
      <p:sp>
        <p:nvSpPr>
          <p:cNvPr id="34" name="Body Level One…"/>
          <p:cNvSpPr txBox="1">
            <a:spLocks noGrp="1"/>
          </p:cNvSpPr>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Slide Subtitle</a:t>
            </a:r>
          </a:p>
          <a:p>
            <a:pPr lvl="1"/>
            <a:endParaRPr/>
          </a:p>
          <a:p>
            <a:pPr lvl="2"/>
            <a:endParaRPr/>
          </a:p>
          <a:p>
            <a:pPr lvl="3"/>
            <a:endParaRPr/>
          </a:p>
          <a:p>
            <a:pPr lvl="4"/>
            <a:endParaRPr/>
          </a:p>
        </p:txBody>
      </p:sp>
      <p:sp>
        <p:nvSpPr>
          <p:cNvPr id="35"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8880982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Author and Date"/>
          <p:cNvSpPr txBox="1">
            <a:spLocks noGrp="1"/>
          </p:cNvSpPr>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Author and Date</a:t>
            </a:r>
          </a:p>
        </p:txBody>
      </p:sp>
      <p:sp>
        <p:nvSpPr>
          <p:cNvPr id="12" name="Presentation Title"/>
          <p:cNvSpPr txBox="1">
            <a:spLocks noGrp="1"/>
          </p:cNvSpPr>
          <p:nvPr>
            <p:ph type="title" hasCustomPrompt="1"/>
          </p:nvPr>
        </p:nvSpPr>
        <p:spPr>
          <a:xfrm>
            <a:off x="1206496" y="2574991"/>
            <a:ext cx="21971004" cy="4648201"/>
          </a:xfrm>
          <a:prstGeom prst="rect">
            <a:avLst/>
          </a:prstGeom>
        </p:spPr>
        <p:txBody>
          <a:bodyPr anchor="b"/>
          <a:lstStyle>
            <a:lvl1pPr>
              <a:defRPr sz="11600" spc="-232"/>
            </a:lvl1pPr>
          </a:lstStyle>
          <a:p>
            <a:r>
              <a:t>Presentation Title</a:t>
            </a:r>
          </a:p>
        </p:txBody>
      </p:sp>
      <p:sp>
        <p:nvSpPr>
          <p:cNvPr id="13" name="Body Level One…"/>
          <p:cNvSpPr txBox="1">
            <a:spLocks noGrp="1"/>
          </p:cNvSpPr>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712753"/>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32" name="910457886_1434x1669.jpg"/>
          <p:cNvSpPr>
            <a:spLocks noGrp="1"/>
          </p:cNvSpPr>
          <p:nvPr>
            <p:ph type="pic" idx="21"/>
          </p:nvPr>
        </p:nvSpPr>
        <p:spPr>
          <a:xfrm>
            <a:off x="10972800" y="-203200"/>
            <a:ext cx="12144837" cy="14135100"/>
          </a:xfrm>
          <a:prstGeom prst="rect">
            <a:avLst/>
          </a:prstGeom>
        </p:spPr>
        <p:txBody>
          <a:bodyPr lIns="91439" tIns="45719" rIns="91439" bIns="45719">
            <a:noAutofit/>
          </a:bodyPr>
          <a:lstStyle/>
          <a:p>
            <a:endParaRPr/>
          </a:p>
        </p:txBody>
      </p:sp>
      <p:sp>
        <p:nvSpPr>
          <p:cNvPr id="33" name="Slide Title"/>
          <p:cNvSpPr txBox="1">
            <a:spLocks noGrp="1"/>
          </p:cNvSpPr>
          <p:nvPr>
            <p:ph type="title" hasCustomPrompt="1"/>
          </p:nvPr>
        </p:nvSpPr>
        <p:spPr>
          <a:xfrm>
            <a:off x="1206500" y="1270000"/>
            <a:ext cx="9779000" cy="5882273"/>
          </a:xfrm>
          <a:prstGeom prst="rect">
            <a:avLst/>
          </a:prstGeom>
        </p:spPr>
        <p:txBody>
          <a:bodyPr anchor="b"/>
          <a:lstStyle/>
          <a:p>
            <a:r>
              <a:t>Slide Title</a:t>
            </a:r>
          </a:p>
        </p:txBody>
      </p:sp>
      <p:sp>
        <p:nvSpPr>
          <p:cNvPr id="34" name="Body Level One…"/>
          <p:cNvSpPr txBox="1">
            <a:spLocks noGrp="1"/>
          </p:cNvSpPr>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Slide Subtitle</a:t>
            </a:r>
          </a:p>
          <a:p>
            <a:pPr lvl="1"/>
            <a:endParaRPr/>
          </a:p>
          <a:p>
            <a:pPr lvl="2"/>
            <a:endParaRPr/>
          </a:p>
          <a:p>
            <a:pPr lvl="3"/>
            <a:endParaRPr/>
          </a:p>
          <a:p>
            <a:pPr lvl="4"/>
            <a:endParaRPr/>
          </a:p>
        </p:txBody>
      </p:sp>
      <p:sp>
        <p:nvSpPr>
          <p:cNvPr id="35"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82570717"/>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2" name="Slide Title"/>
          <p:cNvSpPr txBox="1">
            <a:spLocks noGrp="1"/>
          </p:cNvSpPr>
          <p:nvPr>
            <p:ph type="title" hasCustomPrompt="1"/>
          </p:nvPr>
        </p:nvSpPr>
        <p:spPr>
          <a:prstGeom prst="rect">
            <a:avLst/>
          </a:prstGeom>
        </p:spPr>
        <p:txBody>
          <a:bodyPr/>
          <a:lstStyle/>
          <a:p>
            <a:r>
              <a:t>Slide Title</a:t>
            </a:r>
          </a:p>
        </p:txBody>
      </p:sp>
      <p:sp>
        <p:nvSpPr>
          <p:cNvPr id="43"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Slide Subtitle</a:t>
            </a:r>
          </a:p>
        </p:txBody>
      </p:sp>
      <p:sp>
        <p:nvSpPr>
          <p:cNvPr id="44"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6946090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2" name="Body Level One…"/>
          <p:cNvSpPr txBox="1">
            <a:spLocks noGrp="1"/>
          </p:cNvSpPr>
          <p:nvPr>
            <p:ph type="body" idx="1" hasCustomPrompt="1"/>
          </p:nvPr>
        </p:nvSpPr>
        <p:spPr>
          <a:prstGeom prst="rect">
            <a:avLst/>
          </a:prstGeom>
        </p:spPr>
        <p:txBody>
          <a:bodyPr numCol="2" spcCol="1098550"/>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4522532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2" name="Slide Title"/>
          <p:cNvSpPr txBox="1">
            <a:spLocks noGrp="1"/>
          </p:cNvSpPr>
          <p:nvPr>
            <p:ph type="title" hasCustomPrompt="1"/>
          </p:nvPr>
        </p:nvSpPr>
        <p:spPr>
          <a:prstGeom prst="rect">
            <a:avLst/>
          </a:prstGeom>
        </p:spPr>
        <p:txBody>
          <a:bodyPr/>
          <a:lstStyle/>
          <a:p>
            <a:r>
              <a:t>Slide Title</a:t>
            </a:r>
          </a:p>
        </p:txBody>
      </p:sp>
      <p:sp>
        <p:nvSpPr>
          <p:cNvPr id="43"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Slide Subtitle</a:t>
            </a:r>
          </a:p>
        </p:txBody>
      </p:sp>
      <p:sp>
        <p:nvSpPr>
          <p:cNvPr id="44"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0" name="Slide Subtitle"/>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Slide Subtitle</a:t>
            </a:r>
          </a:p>
        </p:txBody>
      </p:sp>
      <p:sp>
        <p:nvSpPr>
          <p:cNvPr id="61" name="Body Level One…"/>
          <p:cNvSpPr txBox="1">
            <a:spLocks noGrp="1"/>
          </p:cNvSpPr>
          <p:nvPr>
            <p:ph type="body" sz="half" idx="1" hasCustomPrompt="1"/>
          </p:nvPr>
        </p:nvSpPr>
        <p:spPr>
          <a:xfrm>
            <a:off x="1206500" y="4248504"/>
            <a:ext cx="9779000" cy="8256630"/>
          </a:xfrm>
          <a:prstGeom prst="rect">
            <a:avLst/>
          </a:prstGeom>
        </p:spPr>
        <p:txBody>
          <a:bodyPr/>
          <a:lstStyle/>
          <a:p>
            <a:r>
              <a:t>Slide bullet text</a:t>
            </a:r>
          </a:p>
          <a:p>
            <a:pPr lvl="1"/>
            <a:endParaRPr/>
          </a:p>
          <a:p>
            <a:pPr lvl="2"/>
            <a:endParaRPr/>
          </a:p>
          <a:p>
            <a:pPr lvl="3"/>
            <a:endParaRPr/>
          </a:p>
          <a:p>
            <a:pPr lvl="4"/>
            <a:endParaRPr/>
          </a:p>
        </p:txBody>
      </p:sp>
      <p:sp>
        <p:nvSpPr>
          <p:cNvPr id="62" name="660384004_1290x1720.jpg"/>
          <p:cNvSpPr>
            <a:spLocks noGrp="1"/>
          </p:cNvSpPr>
          <p:nvPr>
            <p:ph type="pic" idx="22"/>
          </p:nvPr>
        </p:nvSpPr>
        <p:spPr>
          <a:xfrm>
            <a:off x="12192000" y="-407266"/>
            <a:ext cx="10916874" cy="14555832"/>
          </a:xfrm>
          <a:prstGeom prst="rect">
            <a:avLst/>
          </a:prstGeom>
        </p:spPr>
        <p:txBody>
          <a:bodyPr lIns="91439" tIns="45719" rIns="91439" bIns="45719">
            <a:noAutofit/>
          </a:bodyPr>
          <a:lstStyle/>
          <a:p>
            <a:endParaRPr/>
          </a:p>
        </p:txBody>
      </p:sp>
      <p:sp>
        <p:nvSpPr>
          <p:cNvPr id="63" name="Slide Title"/>
          <p:cNvSpPr txBox="1">
            <a:spLocks noGrp="1"/>
          </p:cNvSpPr>
          <p:nvPr>
            <p:ph type="title" hasCustomPrompt="1"/>
          </p:nvPr>
        </p:nvSpPr>
        <p:spPr>
          <a:xfrm>
            <a:off x="1206500" y="1079500"/>
            <a:ext cx="9779000" cy="1435100"/>
          </a:xfrm>
          <a:prstGeom prst="rect">
            <a:avLst/>
          </a:prstGeom>
        </p:spPr>
        <p:txBody>
          <a:bodyPr/>
          <a:lstStyle/>
          <a:p>
            <a:r>
              <a:t>Slide Title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1972865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71" name="Section Title"/>
          <p:cNvSpPr txBox="1">
            <a:spLocks noGrp="1"/>
          </p:cNvSpPr>
          <p:nvPr>
            <p:ph type="title" hasCustomPrompt="1"/>
          </p:nvPr>
        </p:nvSpPr>
        <p:spPr>
          <a:xfrm>
            <a:off x="1206496" y="4533900"/>
            <a:ext cx="21971004" cy="4648200"/>
          </a:xfrm>
          <a:prstGeom prst="rect">
            <a:avLst/>
          </a:prstGeom>
        </p:spPr>
        <p:txBody>
          <a:bodyPr anchor="ctr"/>
          <a:lstStyle>
            <a:lvl1pPr>
              <a:defRPr sz="11600" b="0" spc="-232">
                <a:latin typeface="Helvetica Neue Medium"/>
                <a:ea typeface="Helvetica Neue Medium"/>
                <a:cs typeface="Helvetica Neue Medium"/>
                <a:sym typeface="Helvetica Neue Medium"/>
              </a:defRPr>
            </a:lvl1pPr>
          </a:lstStyle>
          <a:p>
            <a:r>
              <a:t>Section Title</a:t>
            </a:r>
          </a:p>
        </p:txBody>
      </p:sp>
      <p:sp>
        <p:nvSpPr>
          <p:cNvPr id="72"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67467071"/>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79" name="Slide Title"/>
          <p:cNvSpPr txBox="1">
            <a:spLocks noGrp="1"/>
          </p:cNvSpPr>
          <p:nvPr>
            <p:ph type="title" hasCustomPrompt="1"/>
          </p:nvPr>
        </p:nvSpPr>
        <p:spPr>
          <a:xfrm>
            <a:off x="1206500" y="1079500"/>
            <a:ext cx="21971000" cy="1434949"/>
          </a:xfrm>
          <a:prstGeom prst="rect">
            <a:avLst/>
          </a:prstGeom>
        </p:spPr>
        <p:txBody>
          <a:bodyPr/>
          <a:lstStyle/>
          <a:p>
            <a:r>
              <a:t>Slide Title</a:t>
            </a:r>
          </a:p>
        </p:txBody>
      </p:sp>
      <p:sp>
        <p:nvSpPr>
          <p:cNvPr id="80"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Slide Subtitle</a:t>
            </a:r>
          </a:p>
        </p:txBody>
      </p:sp>
      <p:sp>
        <p:nvSpPr>
          <p:cNvPr id="8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62151650"/>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Agenda Title"/>
          <p:cNvSpPr txBox="1">
            <a:spLocks noGrp="1"/>
          </p:cNvSpPr>
          <p:nvPr>
            <p:ph type="title" hasCustomPrompt="1"/>
          </p:nvPr>
        </p:nvSpPr>
        <p:spPr>
          <a:xfrm>
            <a:off x="1206500" y="1079500"/>
            <a:ext cx="21971000" cy="1435100"/>
          </a:xfrm>
          <a:prstGeom prst="rect">
            <a:avLst/>
          </a:prstGeom>
        </p:spPr>
        <p:txBody>
          <a:bodyPr/>
          <a:lstStyle/>
          <a:p>
            <a:r>
              <a:t>Agenda Title</a:t>
            </a:r>
          </a:p>
        </p:txBody>
      </p:sp>
      <p:sp>
        <p:nvSpPr>
          <p:cNvPr id="89" name="Agenda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Agenda Subtitle</a:t>
            </a:r>
          </a:p>
        </p:txBody>
      </p:sp>
      <p:sp>
        <p:nvSpPr>
          <p:cNvPr id="90" name="Body Level One…"/>
          <p:cNvSpPr txBox="1">
            <a:spLocks noGrp="1"/>
          </p:cNvSpPr>
          <p:nvPr>
            <p:ph type="body" idx="1" hasCustomPrompt="1"/>
          </p:nvPr>
        </p:nvSpPr>
        <p:spPr>
          <a:prstGeom prst="rect">
            <a:avLst/>
          </a:prstGeom>
        </p:spPr>
        <p:txBody>
          <a:bodyPr/>
          <a:lstStyle>
            <a:lvl1pPr marL="0" indent="0" defTabSz="825500">
              <a:lnSpc>
                <a:spcPct val="100000"/>
              </a:lnSpc>
              <a:spcBef>
                <a:spcPts val="1800"/>
              </a:spcBef>
              <a:buSzTx/>
              <a:buNone/>
              <a:defRPr sz="5500" spc="-55"/>
            </a:lvl1pPr>
            <a:lvl2pPr marL="0" indent="457200" defTabSz="825500">
              <a:lnSpc>
                <a:spcPct val="100000"/>
              </a:lnSpc>
              <a:spcBef>
                <a:spcPts val="1800"/>
              </a:spcBef>
              <a:buSzTx/>
              <a:buNone/>
              <a:defRPr sz="5500" spc="-55"/>
            </a:lvl2pPr>
            <a:lvl3pPr marL="0" indent="914400" defTabSz="825500">
              <a:lnSpc>
                <a:spcPct val="100000"/>
              </a:lnSpc>
              <a:spcBef>
                <a:spcPts val="1800"/>
              </a:spcBef>
              <a:buSzTx/>
              <a:buNone/>
              <a:defRPr sz="5500" spc="-55"/>
            </a:lvl3pPr>
            <a:lvl4pPr marL="0" indent="1371600" defTabSz="825500">
              <a:lnSpc>
                <a:spcPct val="100000"/>
              </a:lnSpc>
              <a:spcBef>
                <a:spcPts val="1800"/>
              </a:spcBef>
              <a:buSzTx/>
              <a:buNone/>
              <a:defRPr sz="5500" spc="-55"/>
            </a:lvl4pPr>
            <a:lvl5pPr marL="0" indent="1828800" defTabSz="825500">
              <a:lnSpc>
                <a:spcPct val="100000"/>
              </a:lnSpc>
              <a:spcBef>
                <a:spcPts val="1800"/>
              </a:spcBef>
              <a:buSzTx/>
              <a:buNone/>
              <a:defRPr sz="5500" spc="-55"/>
            </a:lvl5pPr>
          </a:lstStyle>
          <a:p>
            <a:r>
              <a:t>Agenda Topics</a:t>
            </a:r>
          </a:p>
          <a:p>
            <a:pPr lvl="1"/>
            <a:endParaRPr/>
          </a:p>
          <a:p>
            <a:pPr lvl="2"/>
            <a:endParaRPr/>
          </a:p>
          <a:p>
            <a:pPr lvl="3"/>
            <a:endParaRPr/>
          </a:p>
          <a:p>
            <a:pPr lvl="4"/>
            <a:endParaRP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5640752"/>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98" name="Body Level One…"/>
          <p:cNvSpPr txBox="1">
            <a:spLocks noGrp="1"/>
          </p:cNvSpPr>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z="11600" spc="-232">
                <a:latin typeface="Helvetica Neue Medium"/>
                <a:ea typeface="Helvetica Neue Medium"/>
                <a:cs typeface="Helvetica Neue Medium"/>
                <a:sym typeface="Helvetica Neue Medium"/>
              </a:defRPr>
            </a:lvl1pPr>
            <a:lvl2pPr marL="0" indent="457200" algn="ctr">
              <a:lnSpc>
                <a:spcPct val="80000"/>
              </a:lnSpc>
              <a:spcBef>
                <a:spcPts val="0"/>
              </a:spcBef>
              <a:buSzTx/>
              <a:buNone/>
              <a:defRPr sz="11600" spc="-232">
                <a:latin typeface="Helvetica Neue Medium"/>
                <a:ea typeface="Helvetica Neue Medium"/>
                <a:cs typeface="Helvetica Neue Medium"/>
                <a:sym typeface="Helvetica Neue Medium"/>
              </a:defRPr>
            </a:lvl2pPr>
            <a:lvl3pPr marL="0" indent="914400" algn="ctr">
              <a:lnSpc>
                <a:spcPct val="80000"/>
              </a:lnSpc>
              <a:spcBef>
                <a:spcPts val="0"/>
              </a:spcBef>
              <a:buSzTx/>
              <a:buNone/>
              <a:defRPr sz="11600" spc="-232">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z="11600" spc="-232">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z="11600" spc="-232">
                <a:latin typeface="Helvetica Neue Medium"/>
                <a:ea typeface="Helvetica Neue Medium"/>
                <a:cs typeface="Helvetica Neue Medium"/>
                <a:sym typeface="Helvetica Neue Medium"/>
              </a:defRPr>
            </a:lvl5pPr>
          </a:lstStyle>
          <a:p>
            <a:r>
              <a:t>Statement</a:t>
            </a:r>
          </a:p>
          <a:p>
            <a:pPr lvl="1"/>
            <a:endParaRPr/>
          </a:p>
          <a:p>
            <a:pPr lvl="2"/>
            <a:endParaRPr/>
          </a:p>
          <a:p>
            <a:pPr lvl="3"/>
            <a:endParaRPr/>
          </a:p>
          <a:p>
            <a:pPr lvl="4"/>
            <a:endParaRPr/>
          </a:p>
        </p:txBody>
      </p:sp>
      <p:sp>
        <p:nvSpPr>
          <p:cNvPr id="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87163975"/>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6" name="Body Level One…"/>
          <p:cNvSpPr txBox="1">
            <a:spLocks noGrp="1"/>
          </p:cNvSpPr>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sz="25000" b="1" spc="-250"/>
            </a:lvl1pPr>
            <a:lvl2pPr marL="0" indent="457200" algn="ctr">
              <a:lnSpc>
                <a:spcPct val="80000"/>
              </a:lnSpc>
              <a:spcBef>
                <a:spcPts val="0"/>
              </a:spcBef>
              <a:buSzTx/>
              <a:buNone/>
              <a:defRPr sz="25000" b="1" spc="-250"/>
            </a:lvl2pPr>
            <a:lvl3pPr marL="0" indent="914400" algn="ctr">
              <a:lnSpc>
                <a:spcPct val="80000"/>
              </a:lnSpc>
              <a:spcBef>
                <a:spcPts val="0"/>
              </a:spcBef>
              <a:buSzTx/>
              <a:buNone/>
              <a:defRPr sz="25000" b="1" spc="-250"/>
            </a:lvl3pPr>
            <a:lvl4pPr marL="0" indent="1371600" algn="ctr">
              <a:lnSpc>
                <a:spcPct val="80000"/>
              </a:lnSpc>
              <a:spcBef>
                <a:spcPts val="0"/>
              </a:spcBef>
              <a:buSzTx/>
              <a:buNone/>
              <a:defRPr sz="25000" b="1" spc="-250"/>
            </a:lvl4pPr>
            <a:lvl5pPr marL="0" indent="1828800" algn="ctr">
              <a:lnSpc>
                <a:spcPct val="80000"/>
              </a:lnSpc>
              <a:spcBef>
                <a:spcPts val="0"/>
              </a:spcBef>
              <a:buSzTx/>
              <a:buNone/>
              <a:defRPr sz="25000" b="1" spc="-250"/>
            </a:lvl5pPr>
          </a:lstStyle>
          <a:p>
            <a:r>
              <a:t>100%</a:t>
            </a:r>
          </a:p>
          <a:p>
            <a:pPr lvl="1"/>
            <a:endParaRPr/>
          </a:p>
          <a:p>
            <a:pPr lvl="2"/>
            <a:endParaRPr/>
          </a:p>
          <a:p>
            <a:pPr lvl="3"/>
            <a:endParaRPr/>
          </a:p>
          <a:p>
            <a:pPr lvl="4"/>
            <a:endParaRPr/>
          </a:p>
        </p:txBody>
      </p:sp>
      <p:sp>
        <p:nvSpPr>
          <p:cNvPr id="107" name="Fact information"/>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sz="5500" b="1"/>
            </a:lvl1pPr>
          </a:lstStyle>
          <a:p>
            <a:r>
              <a:t>Fact information</a:t>
            </a:r>
          </a:p>
        </p:txBody>
      </p:sp>
      <p:sp>
        <p:nvSpPr>
          <p:cNvPr id="1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7309843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5" name="Attributio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Attribution</a:t>
            </a:r>
          </a:p>
        </p:txBody>
      </p:sp>
      <p:sp>
        <p:nvSpPr>
          <p:cNvPr id="116" name="Body Level One…"/>
          <p:cNvSpPr txBox="1">
            <a:spLocks noGrp="1"/>
          </p:cNvSpPr>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z="8500" spc="-170">
                <a:latin typeface="Helvetica Neue Medium"/>
                <a:ea typeface="Helvetica Neue Medium"/>
                <a:cs typeface="Helvetica Neue Medium"/>
                <a:sym typeface="Helvetica Neue Medium"/>
              </a:defRPr>
            </a:lvl1pPr>
            <a:lvl2pPr marL="638923" indent="-12700">
              <a:spcBef>
                <a:spcPts val="0"/>
              </a:spcBef>
              <a:buSzTx/>
              <a:buNone/>
              <a:defRPr sz="8500" spc="-170">
                <a:latin typeface="Helvetica Neue Medium"/>
                <a:ea typeface="Helvetica Neue Medium"/>
                <a:cs typeface="Helvetica Neue Medium"/>
                <a:sym typeface="Helvetica Neue Medium"/>
              </a:defRPr>
            </a:lvl2pPr>
            <a:lvl3pPr marL="638923" indent="444500">
              <a:spcBef>
                <a:spcPts val="0"/>
              </a:spcBef>
              <a:buSzTx/>
              <a:buNone/>
              <a:defRPr sz="8500" spc="-170">
                <a:latin typeface="Helvetica Neue Medium"/>
                <a:ea typeface="Helvetica Neue Medium"/>
                <a:cs typeface="Helvetica Neue Medium"/>
                <a:sym typeface="Helvetica Neue Medium"/>
              </a:defRPr>
            </a:lvl3pPr>
            <a:lvl4pPr marL="638923" indent="901700">
              <a:spcBef>
                <a:spcPts val="0"/>
              </a:spcBef>
              <a:buSzTx/>
              <a:buNone/>
              <a:defRPr sz="8500" spc="-170">
                <a:latin typeface="Helvetica Neue Medium"/>
                <a:ea typeface="Helvetica Neue Medium"/>
                <a:cs typeface="Helvetica Neue Medium"/>
                <a:sym typeface="Helvetica Neue Medium"/>
              </a:defRPr>
            </a:lvl4pPr>
            <a:lvl5pPr marL="638923" indent="1358900">
              <a:spcBef>
                <a:spcPts val="0"/>
              </a:spcBef>
              <a:buSzTx/>
              <a:buNone/>
              <a:defRPr sz="8500" spc="-170">
                <a:latin typeface="Helvetica Neue Medium"/>
                <a:ea typeface="Helvetica Neue Medium"/>
                <a:cs typeface="Helvetica Neue Medium"/>
                <a:sym typeface="Helvetica Neue Medium"/>
              </a:defRPr>
            </a:lvl5pPr>
          </a:lstStyle>
          <a:p>
            <a:r>
              <a:t>“Notable Quote”</a:t>
            </a:r>
          </a:p>
          <a:p>
            <a:pPr lvl="1"/>
            <a:endParaRPr/>
          </a:p>
          <a:p>
            <a:pPr lvl="2"/>
            <a:endParaRPr/>
          </a:p>
          <a:p>
            <a:pPr lvl="3"/>
            <a:endParaRPr/>
          </a:p>
          <a:p>
            <a:pPr lvl="4"/>
            <a:endParaRPr/>
          </a:p>
        </p:txBody>
      </p:sp>
      <p:sp>
        <p:nvSpPr>
          <p:cNvPr id="1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89318024"/>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24" name="Image"/>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endParaRPr/>
          </a:p>
        </p:txBody>
      </p:sp>
      <p:sp>
        <p:nvSpPr>
          <p:cNvPr id="125" name="Image"/>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endParaRPr/>
          </a:p>
        </p:txBody>
      </p:sp>
      <p:sp>
        <p:nvSpPr>
          <p:cNvPr id="126" name="Image"/>
          <p:cNvSpPr>
            <a:spLocks noGrp="1"/>
          </p:cNvSpPr>
          <p:nvPr>
            <p:ph type="pic" idx="23"/>
          </p:nvPr>
        </p:nvSpPr>
        <p:spPr>
          <a:xfrm>
            <a:off x="-139700" y="495300"/>
            <a:ext cx="16611600" cy="12458700"/>
          </a:xfrm>
          <a:prstGeom prst="rect">
            <a:avLst/>
          </a:prstGeom>
        </p:spPr>
        <p:txBody>
          <a:bodyPr lIns="91439" tIns="45719" rIns="91439" bIns="45719">
            <a:noAutofit/>
          </a:bodyPr>
          <a:lstStyle/>
          <a:p>
            <a:endParaRPr/>
          </a:p>
        </p:txBody>
      </p:sp>
      <p:sp>
        <p:nvSpPr>
          <p:cNvPr id="12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9005244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34" name="Image"/>
          <p:cNvSpPr>
            <a:spLocks noGrp="1"/>
          </p:cNvSpPr>
          <p:nvPr>
            <p:ph type="pic" idx="21"/>
          </p:nvPr>
        </p:nvSpPr>
        <p:spPr>
          <a:xfrm>
            <a:off x="-1333500" y="-5524500"/>
            <a:ext cx="27051000" cy="21640800"/>
          </a:xfrm>
          <a:prstGeom prst="rect">
            <a:avLst/>
          </a:prstGeom>
        </p:spPr>
        <p:txBody>
          <a:bodyPr lIns="91439" tIns="45719" rIns="91439" bIns="45719">
            <a:noAutofit/>
          </a:bodyPr>
          <a:lstStyle/>
          <a:p>
            <a:endParaRPr/>
          </a:p>
        </p:txBody>
      </p:sp>
      <p:sp>
        <p:nvSpPr>
          <p:cNvPr id="13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extLst>
      <p:ext uri="{BB962C8B-B14F-4D97-AF65-F5344CB8AC3E}">
        <p14:creationId xmlns:p14="http://schemas.microsoft.com/office/powerpoint/2010/main" val="3915497702"/>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3525267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2" name="Body Level One…"/>
          <p:cNvSpPr txBox="1">
            <a:spLocks noGrp="1"/>
          </p:cNvSpPr>
          <p:nvPr>
            <p:ph type="body" idx="1" hasCustomPrompt="1"/>
          </p:nvPr>
        </p:nvSpPr>
        <p:spPr>
          <a:prstGeom prst="rect">
            <a:avLst/>
          </a:prstGeom>
        </p:spPr>
        <p:txBody>
          <a:bodyPr numCol="2" spcCol="1098550"/>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BB5985-8252-49C3-8A05-EF9B8974E54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45192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0" name="Slide Subtitle"/>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Slide Subtitle</a:t>
            </a:r>
          </a:p>
        </p:txBody>
      </p:sp>
      <p:sp>
        <p:nvSpPr>
          <p:cNvPr id="61" name="Body Level One…"/>
          <p:cNvSpPr txBox="1">
            <a:spLocks noGrp="1"/>
          </p:cNvSpPr>
          <p:nvPr>
            <p:ph type="body" sz="half" idx="1" hasCustomPrompt="1"/>
          </p:nvPr>
        </p:nvSpPr>
        <p:spPr>
          <a:xfrm>
            <a:off x="1206500" y="4248504"/>
            <a:ext cx="9779000" cy="8256630"/>
          </a:xfrm>
          <a:prstGeom prst="rect">
            <a:avLst/>
          </a:prstGeom>
        </p:spPr>
        <p:txBody>
          <a:bodyPr/>
          <a:lstStyle/>
          <a:p>
            <a:r>
              <a:t>Slide bullet text</a:t>
            </a:r>
          </a:p>
          <a:p>
            <a:pPr lvl="1"/>
            <a:endParaRPr/>
          </a:p>
          <a:p>
            <a:pPr lvl="2"/>
            <a:endParaRPr/>
          </a:p>
          <a:p>
            <a:pPr lvl="3"/>
            <a:endParaRPr/>
          </a:p>
          <a:p>
            <a:pPr lvl="4"/>
            <a:endParaRPr/>
          </a:p>
        </p:txBody>
      </p:sp>
      <p:sp>
        <p:nvSpPr>
          <p:cNvPr id="62" name="660384004_1290x1720.jpg"/>
          <p:cNvSpPr>
            <a:spLocks noGrp="1"/>
          </p:cNvSpPr>
          <p:nvPr>
            <p:ph type="pic" idx="22"/>
          </p:nvPr>
        </p:nvSpPr>
        <p:spPr>
          <a:xfrm>
            <a:off x="12192000" y="-407266"/>
            <a:ext cx="10916874" cy="14555832"/>
          </a:xfrm>
          <a:prstGeom prst="rect">
            <a:avLst/>
          </a:prstGeom>
        </p:spPr>
        <p:txBody>
          <a:bodyPr lIns="91439" tIns="45719" rIns="91439" bIns="45719">
            <a:noAutofit/>
          </a:bodyPr>
          <a:lstStyle/>
          <a:p>
            <a:endParaRPr/>
          </a:p>
        </p:txBody>
      </p:sp>
      <p:sp>
        <p:nvSpPr>
          <p:cNvPr id="63" name="Slide Title"/>
          <p:cNvSpPr txBox="1">
            <a:spLocks noGrp="1"/>
          </p:cNvSpPr>
          <p:nvPr>
            <p:ph type="title" hasCustomPrompt="1"/>
          </p:nvPr>
        </p:nvSpPr>
        <p:spPr>
          <a:xfrm>
            <a:off x="1206500" y="1079500"/>
            <a:ext cx="9779000" cy="1435100"/>
          </a:xfrm>
          <a:prstGeom prst="rect">
            <a:avLst/>
          </a:prstGeom>
        </p:spPr>
        <p:txBody>
          <a:bodyPr/>
          <a:lstStyle/>
          <a:p>
            <a:r>
              <a:t>Slide Title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71" name="Section Title"/>
          <p:cNvSpPr txBox="1">
            <a:spLocks noGrp="1"/>
          </p:cNvSpPr>
          <p:nvPr>
            <p:ph type="title" hasCustomPrompt="1"/>
          </p:nvPr>
        </p:nvSpPr>
        <p:spPr>
          <a:xfrm>
            <a:off x="1206496" y="4533900"/>
            <a:ext cx="21971004" cy="4648200"/>
          </a:xfrm>
          <a:prstGeom prst="rect">
            <a:avLst/>
          </a:prstGeom>
        </p:spPr>
        <p:txBody>
          <a:bodyPr anchor="ctr"/>
          <a:lstStyle>
            <a:lvl1pPr>
              <a:defRPr sz="11600" b="0" spc="-232">
                <a:latin typeface="Helvetica Neue Medium"/>
                <a:ea typeface="Helvetica Neue Medium"/>
                <a:cs typeface="Helvetica Neue Medium"/>
                <a:sym typeface="Helvetica Neue Medium"/>
              </a:defRPr>
            </a:lvl1pPr>
          </a:lstStyle>
          <a:p>
            <a:r>
              <a:t>Section Title</a:t>
            </a:r>
          </a:p>
        </p:txBody>
      </p:sp>
      <p:sp>
        <p:nvSpPr>
          <p:cNvPr id="72"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79" name="Slide Title"/>
          <p:cNvSpPr txBox="1">
            <a:spLocks noGrp="1"/>
          </p:cNvSpPr>
          <p:nvPr>
            <p:ph type="title" hasCustomPrompt="1"/>
          </p:nvPr>
        </p:nvSpPr>
        <p:spPr>
          <a:xfrm>
            <a:off x="1206500" y="1079500"/>
            <a:ext cx="21971000" cy="1434949"/>
          </a:xfrm>
          <a:prstGeom prst="rect">
            <a:avLst/>
          </a:prstGeom>
        </p:spPr>
        <p:txBody>
          <a:bodyPr/>
          <a:lstStyle/>
          <a:p>
            <a:r>
              <a:t>Slide Title</a:t>
            </a:r>
          </a:p>
        </p:txBody>
      </p:sp>
      <p:sp>
        <p:nvSpPr>
          <p:cNvPr id="80"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Slide Subtitle</a:t>
            </a:r>
          </a:p>
        </p:txBody>
      </p:sp>
      <p:sp>
        <p:nvSpPr>
          <p:cNvPr id="8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Agenda Title"/>
          <p:cNvSpPr txBox="1">
            <a:spLocks noGrp="1"/>
          </p:cNvSpPr>
          <p:nvPr>
            <p:ph type="title" hasCustomPrompt="1"/>
          </p:nvPr>
        </p:nvSpPr>
        <p:spPr>
          <a:xfrm>
            <a:off x="1206500" y="1079500"/>
            <a:ext cx="21971000" cy="1435100"/>
          </a:xfrm>
          <a:prstGeom prst="rect">
            <a:avLst/>
          </a:prstGeom>
        </p:spPr>
        <p:txBody>
          <a:bodyPr/>
          <a:lstStyle/>
          <a:p>
            <a:r>
              <a:t>Agenda Title</a:t>
            </a:r>
          </a:p>
        </p:txBody>
      </p:sp>
      <p:sp>
        <p:nvSpPr>
          <p:cNvPr id="89" name="Agenda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Agenda Subtitle</a:t>
            </a:r>
          </a:p>
        </p:txBody>
      </p:sp>
      <p:sp>
        <p:nvSpPr>
          <p:cNvPr id="90" name="Body Level One…"/>
          <p:cNvSpPr txBox="1">
            <a:spLocks noGrp="1"/>
          </p:cNvSpPr>
          <p:nvPr>
            <p:ph type="body" idx="1" hasCustomPrompt="1"/>
          </p:nvPr>
        </p:nvSpPr>
        <p:spPr>
          <a:prstGeom prst="rect">
            <a:avLst/>
          </a:prstGeom>
        </p:spPr>
        <p:txBody>
          <a:bodyPr/>
          <a:lstStyle>
            <a:lvl1pPr marL="0" indent="0" defTabSz="825500">
              <a:lnSpc>
                <a:spcPct val="100000"/>
              </a:lnSpc>
              <a:spcBef>
                <a:spcPts val="1800"/>
              </a:spcBef>
              <a:buSzTx/>
              <a:buNone/>
              <a:defRPr sz="5500" spc="-55"/>
            </a:lvl1pPr>
            <a:lvl2pPr marL="0" indent="457200" defTabSz="825500">
              <a:lnSpc>
                <a:spcPct val="100000"/>
              </a:lnSpc>
              <a:spcBef>
                <a:spcPts val="1800"/>
              </a:spcBef>
              <a:buSzTx/>
              <a:buNone/>
              <a:defRPr sz="5500" spc="-55"/>
            </a:lvl2pPr>
            <a:lvl3pPr marL="0" indent="914400" defTabSz="825500">
              <a:lnSpc>
                <a:spcPct val="100000"/>
              </a:lnSpc>
              <a:spcBef>
                <a:spcPts val="1800"/>
              </a:spcBef>
              <a:buSzTx/>
              <a:buNone/>
              <a:defRPr sz="5500" spc="-55"/>
            </a:lvl3pPr>
            <a:lvl4pPr marL="0" indent="1371600" defTabSz="825500">
              <a:lnSpc>
                <a:spcPct val="100000"/>
              </a:lnSpc>
              <a:spcBef>
                <a:spcPts val="1800"/>
              </a:spcBef>
              <a:buSzTx/>
              <a:buNone/>
              <a:defRPr sz="5500" spc="-55"/>
            </a:lvl4pPr>
            <a:lvl5pPr marL="0" indent="1828800" defTabSz="825500">
              <a:lnSpc>
                <a:spcPct val="100000"/>
              </a:lnSpc>
              <a:spcBef>
                <a:spcPts val="1800"/>
              </a:spcBef>
              <a:buSzTx/>
              <a:buNone/>
              <a:defRPr sz="5500" spc="-55"/>
            </a:lvl5pPr>
          </a:lstStyle>
          <a:p>
            <a:r>
              <a:t>Agenda Topics</a:t>
            </a:r>
          </a:p>
          <a:p>
            <a:pPr lvl="1"/>
            <a:endParaRPr/>
          </a:p>
          <a:p>
            <a:pPr lvl="2"/>
            <a:endParaRPr/>
          </a:p>
          <a:p>
            <a:pPr lvl="3"/>
            <a:endParaRPr/>
          </a:p>
          <a:p>
            <a:pPr lvl="4"/>
            <a:endParaRP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98" name="Body Level One…"/>
          <p:cNvSpPr txBox="1">
            <a:spLocks noGrp="1"/>
          </p:cNvSpPr>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z="11600" spc="-232">
                <a:latin typeface="Helvetica Neue Medium"/>
                <a:ea typeface="Helvetica Neue Medium"/>
                <a:cs typeface="Helvetica Neue Medium"/>
                <a:sym typeface="Helvetica Neue Medium"/>
              </a:defRPr>
            </a:lvl1pPr>
            <a:lvl2pPr marL="0" indent="457200" algn="ctr">
              <a:lnSpc>
                <a:spcPct val="80000"/>
              </a:lnSpc>
              <a:spcBef>
                <a:spcPts val="0"/>
              </a:spcBef>
              <a:buSzTx/>
              <a:buNone/>
              <a:defRPr sz="11600" spc="-232">
                <a:latin typeface="Helvetica Neue Medium"/>
                <a:ea typeface="Helvetica Neue Medium"/>
                <a:cs typeface="Helvetica Neue Medium"/>
                <a:sym typeface="Helvetica Neue Medium"/>
              </a:defRPr>
            </a:lvl2pPr>
            <a:lvl3pPr marL="0" indent="914400" algn="ctr">
              <a:lnSpc>
                <a:spcPct val="80000"/>
              </a:lnSpc>
              <a:spcBef>
                <a:spcPts val="0"/>
              </a:spcBef>
              <a:buSzTx/>
              <a:buNone/>
              <a:defRPr sz="11600" spc="-232">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z="11600" spc="-232">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z="11600" spc="-232">
                <a:latin typeface="Helvetica Neue Medium"/>
                <a:ea typeface="Helvetica Neue Medium"/>
                <a:cs typeface="Helvetica Neue Medium"/>
                <a:sym typeface="Helvetica Neue Medium"/>
              </a:defRPr>
            </a:lvl5pPr>
          </a:lstStyle>
          <a:p>
            <a:r>
              <a:t>Statement</a:t>
            </a:r>
          </a:p>
          <a:p>
            <a:pPr lvl="1"/>
            <a:endParaRPr/>
          </a:p>
          <a:p>
            <a:pPr lvl="2"/>
            <a:endParaRPr/>
          </a:p>
          <a:p>
            <a:pPr lvl="3"/>
            <a:endParaRPr/>
          </a:p>
          <a:p>
            <a:pPr lvl="4"/>
            <a:endParaRPr/>
          </a:p>
        </p:txBody>
      </p:sp>
      <p:sp>
        <p:nvSpPr>
          <p:cNvPr id="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6" name="Body Level One…"/>
          <p:cNvSpPr txBox="1">
            <a:spLocks noGrp="1"/>
          </p:cNvSpPr>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sz="25000" b="1" spc="-250"/>
            </a:lvl1pPr>
            <a:lvl2pPr marL="0" indent="457200" algn="ctr">
              <a:lnSpc>
                <a:spcPct val="80000"/>
              </a:lnSpc>
              <a:spcBef>
                <a:spcPts val="0"/>
              </a:spcBef>
              <a:buSzTx/>
              <a:buNone/>
              <a:defRPr sz="25000" b="1" spc="-250"/>
            </a:lvl2pPr>
            <a:lvl3pPr marL="0" indent="914400" algn="ctr">
              <a:lnSpc>
                <a:spcPct val="80000"/>
              </a:lnSpc>
              <a:spcBef>
                <a:spcPts val="0"/>
              </a:spcBef>
              <a:buSzTx/>
              <a:buNone/>
              <a:defRPr sz="25000" b="1" spc="-250"/>
            </a:lvl3pPr>
            <a:lvl4pPr marL="0" indent="1371600" algn="ctr">
              <a:lnSpc>
                <a:spcPct val="80000"/>
              </a:lnSpc>
              <a:spcBef>
                <a:spcPts val="0"/>
              </a:spcBef>
              <a:buSzTx/>
              <a:buNone/>
              <a:defRPr sz="25000" b="1" spc="-250"/>
            </a:lvl4pPr>
            <a:lvl5pPr marL="0" indent="1828800" algn="ctr">
              <a:lnSpc>
                <a:spcPct val="80000"/>
              </a:lnSpc>
              <a:spcBef>
                <a:spcPts val="0"/>
              </a:spcBef>
              <a:buSzTx/>
              <a:buNone/>
              <a:defRPr sz="25000" b="1" spc="-250"/>
            </a:lvl5pPr>
          </a:lstStyle>
          <a:p>
            <a:r>
              <a:t>100%</a:t>
            </a:r>
          </a:p>
          <a:p>
            <a:pPr lvl="1"/>
            <a:endParaRPr/>
          </a:p>
          <a:p>
            <a:pPr lvl="2"/>
            <a:endParaRPr/>
          </a:p>
          <a:p>
            <a:pPr lvl="3"/>
            <a:endParaRPr/>
          </a:p>
          <a:p>
            <a:pPr lvl="4"/>
            <a:endParaRPr/>
          </a:p>
        </p:txBody>
      </p:sp>
      <p:sp>
        <p:nvSpPr>
          <p:cNvPr id="107" name="Fact information"/>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sz="5500" b="1"/>
            </a:lvl1pPr>
          </a:lstStyle>
          <a:p>
            <a:r>
              <a:t>Fact information</a:t>
            </a:r>
          </a:p>
        </p:txBody>
      </p:sp>
      <p:sp>
        <p:nvSpPr>
          <p:cNvPr id="1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Lst>
  <p:transition spd="med"/>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87496004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Lst>
  <p:transition spd="med"/>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1.sv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jpeg"/><Relationship Id="rId7"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video" Target="https://player.vimeo.com/video/1009254700?app_id=122963" TargetMode="External"/><Relationship Id="rId5" Type="http://schemas.openxmlformats.org/officeDocument/2006/relationships/image" Target="../media/image20.jpeg"/><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3.sv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1.jpeg"/><Relationship Id="rId7"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1.jpeg"/><Relationship Id="rId7" Type="http://schemas.openxmlformats.org/officeDocument/2006/relationships/image" Target="../media/image30.png"/><Relationship Id="rId12" Type="http://schemas.openxmlformats.org/officeDocument/2006/relationships/image" Target="../media/image35.sv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9.sv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12.png"/><Relationship Id="rId9"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37.svg"/><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video" Target="https://player.vimeo.com/video/1006873403?app_id=122963" TargetMode="External"/><Relationship Id="rId5" Type="http://schemas.openxmlformats.org/officeDocument/2006/relationships/image" Target="../media/image1.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Rectangle"/>
          <p:cNvSpPr/>
          <p:nvPr/>
        </p:nvSpPr>
        <p:spPr>
          <a:xfrm>
            <a:off x="0" y="3387436"/>
            <a:ext cx="24383173" cy="2944817"/>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dirty="0"/>
          </a:p>
        </p:txBody>
      </p:sp>
      <p:sp>
        <p:nvSpPr>
          <p:cNvPr id="200" name="Safeguarding Basic Awareness"/>
          <p:cNvSpPr txBox="1"/>
          <p:nvPr/>
        </p:nvSpPr>
        <p:spPr>
          <a:xfrm>
            <a:off x="166256" y="4007680"/>
            <a:ext cx="23961048" cy="18723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defTabSz="825500">
              <a:defRPr sz="2800">
                <a:solidFill>
                  <a:srgbClr val="000000"/>
                </a:solidFill>
              </a:defRPr>
            </a:lvl1pPr>
          </a:lstStyle>
          <a:p>
            <a:pPr algn="ctr"/>
            <a:r>
              <a:rPr sz="11500" dirty="0"/>
              <a:t>Safeguarding </a:t>
            </a:r>
            <a:r>
              <a:rPr lang="en-GB" sz="11500" dirty="0"/>
              <a:t>Foundations</a:t>
            </a:r>
            <a:endParaRPr sz="11500" dirty="0"/>
          </a:p>
        </p:txBody>
      </p:sp>
      <p:pic>
        <p:nvPicPr>
          <p:cNvPr id="204" name="logo.jpg" descr="logo.jpg"/>
          <p:cNvPicPr>
            <a:picLocks noChangeAspect="1"/>
          </p:cNvPicPr>
          <p:nvPr/>
        </p:nvPicPr>
        <p:blipFill>
          <a:blip r:embed="rId3"/>
          <a:stretch>
            <a:fillRect/>
          </a:stretch>
        </p:blipFill>
        <p:spPr>
          <a:xfrm>
            <a:off x="17321423" y="624478"/>
            <a:ext cx="6805881" cy="2611284"/>
          </a:xfrm>
          <a:prstGeom prst="rect">
            <a:avLst/>
          </a:prstGeom>
          <a:ln w="12700">
            <a:miter lim="400000"/>
          </a:ln>
        </p:spPr>
      </p:pic>
      <p:sp>
        <p:nvSpPr>
          <p:cNvPr id="23" name="Rectangle">
            <a:extLst>
              <a:ext uri="{FF2B5EF4-FFF2-40B4-BE49-F238E27FC236}">
                <a16:creationId xmlns:a16="http://schemas.microsoft.com/office/drawing/2014/main" id="{6D60F416-D5D8-43D7-9B45-F8161FDC6E9A}"/>
              </a:ext>
            </a:extLst>
          </p:cNvPr>
          <p:cNvSpPr/>
          <p:nvPr/>
        </p:nvSpPr>
        <p:spPr>
          <a:xfrm>
            <a:off x="4894118" y="6483927"/>
            <a:ext cx="14594936" cy="2944817"/>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dirty="0"/>
          </a:p>
        </p:txBody>
      </p:sp>
      <p:sp>
        <p:nvSpPr>
          <p:cNvPr id="201" name="Advance Warning and Guidance"/>
          <p:cNvSpPr txBox="1"/>
          <p:nvPr/>
        </p:nvSpPr>
        <p:spPr>
          <a:xfrm>
            <a:off x="5476009" y="6249970"/>
            <a:ext cx="14594935" cy="34127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lnSpc>
                <a:spcPct val="90000"/>
              </a:lnSpc>
              <a:spcBef>
                <a:spcPts val="4500"/>
              </a:spcBef>
              <a:defRPr sz="3300" b="1">
                <a:solidFill>
                  <a:srgbClr val="FFFFFF"/>
                </a:solidFill>
              </a:defRPr>
            </a:lvl1pPr>
          </a:lstStyle>
          <a:p>
            <a:r>
              <a:rPr lang="en-GB" sz="23900" dirty="0"/>
              <a:t>Welcome</a:t>
            </a:r>
            <a:endParaRPr sz="23900" dirty="0"/>
          </a:p>
        </p:txBody>
      </p:sp>
    </p:spTree>
    <p:extLst>
      <p:ext uri="{BB962C8B-B14F-4D97-AF65-F5344CB8AC3E}">
        <p14:creationId xmlns:p14="http://schemas.microsoft.com/office/powerpoint/2010/main" val="2202726558"/>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3DC015C-73D2-9FC2-B281-46F797F832FC}"/>
              </a:ext>
            </a:extLst>
          </p:cNvPr>
          <p:cNvSpPr/>
          <p:nvPr/>
        </p:nvSpPr>
        <p:spPr>
          <a:xfrm>
            <a:off x="3062514" y="7324532"/>
            <a:ext cx="17321320" cy="1471125"/>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4" name="Rectangle: Rounded Corners 3">
            <a:extLst>
              <a:ext uri="{FF2B5EF4-FFF2-40B4-BE49-F238E27FC236}">
                <a16:creationId xmlns:a16="http://schemas.microsoft.com/office/drawing/2014/main" id="{40EE923B-0B0E-0C06-770A-E59912B0C8AC}"/>
              </a:ext>
            </a:extLst>
          </p:cNvPr>
          <p:cNvSpPr/>
          <p:nvPr/>
        </p:nvSpPr>
        <p:spPr>
          <a:xfrm>
            <a:off x="3062514" y="10820013"/>
            <a:ext cx="17321320" cy="1471125"/>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75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a:p>
        </p:txBody>
      </p:sp>
      <p:sp>
        <p:nvSpPr>
          <p:cNvPr id="753" name="Final Assessment (1/7) - Scenario One, Q1"/>
          <p:cNvSpPr txBox="1"/>
          <p:nvPr/>
        </p:nvSpPr>
        <p:spPr>
          <a:xfrm>
            <a:off x="149553" y="653037"/>
            <a:ext cx="9291005"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Review Your Learning: Part 1 (question 1 of 3)</a:t>
            </a:r>
            <a:endParaRPr dirty="0"/>
          </a:p>
        </p:txBody>
      </p:sp>
      <p:pic>
        <p:nvPicPr>
          <p:cNvPr id="754" name="logo.jpg" descr="logo.jpg"/>
          <p:cNvPicPr>
            <a:picLocks noChangeAspect="1"/>
          </p:cNvPicPr>
          <p:nvPr/>
        </p:nvPicPr>
        <p:blipFill>
          <a:blip r:embed="rId3"/>
          <a:stretch>
            <a:fillRect/>
          </a:stretch>
        </p:blipFill>
        <p:spPr>
          <a:xfrm>
            <a:off x="20587034" y="-91424"/>
            <a:ext cx="3796966" cy="1456822"/>
          </a:xfrm>
          <a:prstGeom prst="rect">
            <a:avLst/>
          </a:prstGeom>
          <a:ln w="12700">
            <a:miter lim="400000"/>
          </a:ln>
        </p:spPr>
      </p:pic>
      <p:sp>
        <p:nvSpPr>
          <p:cNvPr id="2" name="TextBox 1">
            <a:extLst>
              <a:ext uri="{FF2B5EF4-FFF2-40B4-BE49-F238E27FC236}">
                <a16:creationId xmlns:a16="http://schemas.microsoft.com/office/drawing/2014/main" id="{E88666F7-BD04-4B0C-AAB2-584157E1E6CC}"/>
              </a:ext>
            </a:extLst>
          </p:cNvPr>
          <p:cNvSpPr txBox="1"/>
          <p:nvPr/>
        </p:nvSpPr>
        <p:spPr>
          <a:xfrm>
            <a:off x="1886857" y="2895987"/>
            <a:ext cx="18700177" cy="3795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algn="l"/>
            <a:r>
              <a:rPr lang="en-US" sz="4000" b="0" i="0" dirty="0">
                <a:solidFill>
                  <a:srgbClr val="333333"/>
                </a:solidFill>
                <a:effectLst/>
                <a:latin typeface="Lato" panose="020F0502020204030203" pitchFamily="34" charset="0"/>
              </a:rPr>
              <a:t>The opening activity highlighted the role that </a:t>
            </a:r>
            <a:r>
              <a:rPr lang="en-US" sz="4000" b="1" i="0" dirty="0">
                <a:solidFill>
                  <a:srgbClr val="333333"/>
                </a:solidFill>
                <a:effectLst/>
                <a:latin typeface="Lato" panose="020F0502020204030203" pitchFamily="34" charset="0"/>
              </a:rPr>
              <a:t>expectations</a:t>
            </a:r>
            <a:r>
              <a:rPr lang="en-US" sz="4000" b="0" i="0" dirty="0">
                <a:solidFill>
                  <a:srgbClr val="333333"/>
                </a:solidFill>
                <a:effectLst/>
                <a:latin typeface="Lato" panose="020F0502020204030203" pitchFamily="34" charset="0"/>
              </a:rPr>
              <a:t> play in interpreting safeguarding situations. </a:t>
            </a:r>
          </a:p>
          <a:p>
            <a:pPr algn="l"/>
            <a:endParaRPr lang="en-US" sz="4000" b="0" i="0" dirty="0">
              <a:solidFill>
                <a:srgbClr val="333333"/>
              </a:solidFill>
              <a:effectLst/>
              <a:latin typeface="Lato" panose="020F0502020204030203" pitchFamily="34" charset="0"/>
            </a:endParaRPr>
          </a:p>
          <a:p>
            <a:pPr algn="l"/>
            <a:r>
              <a:rPr lang="en-US" sz="4000" b="0" i="0" dirty="0">
                <a:solidFill>
                  <a:srgbClr val="333333"/>
                </a:solidFill>
                <a:effectLst/>
                <a:latin typeface="Lato" panose="020F0502020204030203" pitchFamily="34" charset="0"/>
              </a:rPr>
              <a:t>How did this impact the Peter Ball and Neil Todd case?</a:t>
            </a:r>
          </a:p>
          <a:p>
            <a:pPr algn="l"/>
            <a:endParaRPr lang="en-US" sz="4000" b="1" dirty="0">
              <a:solidFill>
                <a:srgbClr val="FF0000"/>
              </a:solidFill>
              <a:latin typeface="Lato" panose="020F0502020204030203" pitchFamily="34" charset="0"/>
            </a:endParaRPr>
          </a:p>
          <a:p>
            <a:pPr algn="l"/>
            <a:r>
              <a:rPr lang="en-US" sz="4000" b="1" dirty="0">
                <a:solidFill>
                  <a:srgbClr val="FF0000"/>
                </a:solidFill>
                <a:latin typeface="Lato" panose="020F0502020204030203" pitchFamily="34" charset="0"/>
              </a:rPr>
              <a:t>Choose two from the following:</a:t>
            </a:r>
            <a:endParaRPr lang="en-US" sz="4000" b="1" i="0" dirty="0">
              <a:solidFill>
                <a:srgbClr val="FF0000"/>
              </a:solidFill>
              <a:effectLst/>
              <a:latin typeface="Lato" panose="020F0502020204030203" pitchFamily="34" charset="0"/>
            </a:endParaRPr>
          </a:p>
        </p:txBody>
      </p:sp>
      <p:sp>
        <p:nvSpPr>
          <p:cNvPr id="15" name="TextBox 14">
            <a:extLst>
              <a:ext uri="{FF2B5EF4-FFF2-40B4-BE49-F238E27FC236}">
                <a16:creationId xmlns:a16="http://schemas.microsoft.com/office/drawing/2014/main" id="{A75E0D42-429C-4400-949B-AF6757FF83D9}"/>
              </a:ext>
            </a:extLst>
          </p:cNvPr>
          <p:cNvSpPr txBox="1"/>
          <p:nvPr/>
        </p:nvSpPr>
        <p:spPr>
          <a:xfrm>
            <a:off x="3265714" y="7324532"/>
            <a:ext cx="17321320" cy="50270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The allegations that were made conflicted too much with the picture of himself that Peter Ball presented in public.</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I don't think that people's expectations affected their perception of the real situation in this case.</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People expect church leaders to be absolutely good and trustworthy, so struggled to believe that Peter Ball could act in this way.</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15599658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8DD39C4C-0806-F435-E3FE-39BE23F33B9B}"/>
              </a:ext>
            </a:extLst>
          </p:cNvPr>
          <p:cNvSpPr/>
          <p:nvPr/>
        </p:nvSpPr>
        <p:spPr>
          <a:xfrm>
            <a:off x="3135086" y="9657234"/>
            <a:ext cx="11117943" cy="1107043"/>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75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a:p>
        </p:txBody>
      </p:sp>
      <p:sp>
        <p:nvSpPr>
          <p:cNvPr id="753" name="Final Assessment (1/7) - Scenario One, Q1"/>
          <p:cNvSpPr txBox="1"/>
          <p:nvPr/>
        </p:nvSpPr>
        <p:spPr>
          <a:xfrm>
            <a:off x="149553" y="636987"/>
            <a:ext cx="9291005"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Review Your Learning: Part 1 (question 2 of 3)</a:t>
            </a:r>
            <a:endParaRPr dirty="0"/>
          </a:p>
        </p:txBody>
      </p:sp>
      <p:pic>
        <p:nvPicPr>
          <p:cNvPr id="754" name="logo.jpg" descr="logo.jpg"/>
          <p:cNvPicPr>
            <a:picLocks noChangeAspect="1"/>
          </p:cNvPicPr>
          <p:nvPr/>
        </p:nvPicPr>
        <p:blipFill>
          <a:blip r:embed="rId3"/>
          <a:stretch>
            <a:fillRect/>
          </a:stretch>
        </p:blipFill>
        <p:spPr>
          <a:xfrm>
            <a:off x="20587034" y="-91424"/>
            <a:ext cx="3796966" cy="1456822"/>
          </a:xfrm>
          <a:prstGeom prst="rect">
            <a:avLst/>
          </a:prstGeom>
          <a:ln w="12700">
            <a:miter lim="400000"/>
          </a:ln>
        </p:spPr>
      </p:pic>
      <p:sp>
        <p:nvSpPr>
          <p:cNvPr id="2" name="TextBox 1">
            <a:extLst>
              <a:ext uri="{FF2B5EF4-FFF2-40B4-BE49-F238E27FC236}">
                <a16:creationId xmlns:a16="http://schemas.microsoft.com/office/drawing/2014/main" id="{E88666F7-BD04-4B0C-AAB2-584157E1E6CC}"/>
              </a:ext>
            </a:extLst>
          </p:cNvPr>
          <p:cNvSpPr txBox="1"/>
          <p:nvPr/>
        </p:nvSpPr>
        <p:spPr>
          <a:xfrm>
            <a:off x="1959429" y="2908181"/>
            <a:ext cx="18627605"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algn="l"/>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In this course so far, we have noted </a:t>
            </a:r>
            <a:r>
              <a:rPr lang="en-US" sz="4000" b="1" i="0" dirty="0">
                <a:solidFill>
                  <a:srgbClr val="333333"/>
                </a:solidFill>
                <a:effectLst/>
                <a:latin typeface="Lato" panose="020F0502020204030203" pitchFamily="34" charset="0"/>
                <a:ea typeface="Lato" panose="020F0502020204030203" pitchFamily="34" charset="0"/>
                <a:cs typeface="Lato" panose="020F0502020204030203" pitchFamily="34" charset="0"/>
              </a:rPr>
              <a:t>five cultural factors in the church</a:t>
            </a: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 that enabled abuse to occur - and to continue. </a:t>
            </a:r>
          </a:p>
          <a:p>
            <a:pPr algn="l"/>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algn="l"/>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Four of these were:</a:t>
            </a:r>
          </a:p>
          <a:p>
            <a:pPr algn="l"/>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1) Unquestioned power and authority</a:t>
            </a:r>
          </a:p>
          <a:p>
            <a:pPr algn="l"/>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2) Justifying abuse on the basis of scripture and theology</a:t>
            </a:r>
          </a:p>
          <a:p>
            <a:pPr algn="l"/>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3) </a:t>
            </a:r>
            <a:r>
              <a:rPr lang="en-US" sz="4000" b="0" i="0" dirty="0" err="1">
                <a:solidFill>
                  <a:srgbClr val="333333"/>
                </a:solidFill>
                <a:effectLst/>
                <a:latin typeface="Lato" panose="020F0502020204030203" pitchFamily="34" charset="0"/>
                <a:ea typeface="Lato" panose="020F0502020204030203" pitchFamily="34" charset="0"/>
                <a:cs typeface="Lato" panose="020F0502020204030203" pitchFamily="34" charset="0"/>
              </a:rPr>
              <a:t>Trivialisation</a:t>
            </a: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 of allegations</a:t>
            </a:r>
          </a:p>
          <a:p>
            <a:pPr algn="l"/>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4) Tribalism</a:t>
            </a:r>
          </a:p>
          <a:p>
            <a:pPr algn="l"/>
            <a:br>
              <a:rPr lang="en-US" sz="4000" dirty="0">
                <a:latin typeface="Lato" panose="020F0502020204030203" pitchFamily="34" charset="0"/>
                <a:ea typeface="Lato" panose="020F0502020204030203" pitchFamily="34" charset="0"/>
                <a:cs typeface="Lato" panose="020F0502020204030203" pitchFamily="34" charset="0"/>
              </a:rPr>
            </a:br>
            <a:r>
              <a:rPr lang="en-US" sz="4000" b="1" i="0" dirty="0">
                <a:solidFill>
                  <a:srgbClr val="FF0000"/>
                </a:solidFill>
                <a:effectLst/>
                <a:latin typeface="Lato" panose="020F0502020204030203" pitchFamily="34" charset="0"/>
                <a:ea typeface="Lato" panose="020F0502020204030203" pitchFamily="34" charset="0"/>
                <a:cs typeface="Lato" panose="020F0502020204030203" pitchFamily="34" charset="0"/>
              </a:rPr>
              <a:t>What was the 5th ?</a:t>
            </a: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p:txBody>
      </p:sp>
      <p:sp>
        <p:nvSpPr>
          <p:cNvPr id="15" name="TextBox 14">
            <a:extLst>
              <a:ext uri="{FF2B5EF4-FFF2-40B4-BE49-F238E27FC236}">
                <a16:creationId xmlns:a16="http://schemas.microsoft.com/office/drawing/2014/main" id="{A75E0D42-429C-4400-949B-AF6757FF83D9}"/>
              </a:ext>
            </a:extLst>
          </p:cNvPr>
          <p:cNvSpPr txBox="1"/>
          <p:nvPr/>
        </p:nvSpPr>
        <p:spPr>
          <a:xfrm>
            <a:off x="3265714" y="9700776"/>
            <a:ext cx="17321320" cy="31803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Lack of accountability and transparency.</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The teaching of St Francis of Assisi.</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Setting up religious communities.</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170002417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32A8A64E-332B-58A8-E326-5C0F154E1B90}"/>
              </a:ext>
            </a:extLst>
          </p:cNvPr>
          <p:cNvSpPr/>
          <p:nvPr/>
        </p:nvSpPr>
        <p:spPr>
          <a:xfrm>
            <a:off x="3164114" y="8998857"/>
            <a:ext cx="18288000" cy="1456822"/>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4" name="Rectangle: Rounded Corners 3">
            <a:extLst>
              <a:ext uri="{FF2B5EF4-FFF2-40B4-BE49-F238E27FC236}">
                <a16:creationId xmlns:a16="http://schemas.microsoft.com/office/drawing/2014/main" id="{AD41732F-3056-C1EF-3D5D-07274723B4E9}"/>
              </a:ext>
            </a:extLst>
          </p:cNvPr>
          <p:cNvSpPr/>
          <p:nvPr/>
        </p:nvSpPr>
        <p:spPr>
          <a:xfrm>
            <a:off x="3164114" y="10788647"/>
            <a:ext cx="18288000" cy="1456822"/>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75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a:p>
        </p:txBody>
      </p:sp>
      <p:sp>
        <p:nvSpPr>
          <p:cNvPr id="753" name="Final Assessment (1/7) - Scenario One, Q1"/>
          <p:cNvSpPr txBox="1"/>
          <p:nvPr/>
        </p:nvSpPr>
        <p:spPr>
          <a:xfrm>
            <a:off x="149553" y="636987"/>
            <a:ext cx="9291005"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Review Your Learning: Part 1 (question 3 of 3)</a:t>
            </a:r>
            <a:endParaRPr dirty="0"/>
          </a:p>
        </p:txBody>
      </p:sp>
      <p:pic>
        <p:nvPicPr>
          <p:cNvPr id="754" name="logo.jpg" descr="logo.jpg"/>
          <p:cNvPicPr>
            <a:picLocks noChangeAspect="1"/>
          </p:cNvPicPr>
          <p:nvPr/>
        </p:nvPicPr>
        <p:blipFill>
          <a:blip r:embed="rId3"/>
          <a:stretch>
            <a:fillRect/>
          </a:stretch>
        </p:blipFill>
        <p:spPr>
          <a:xfrm>
            <a:off x="20587034" y="-91424"/>
            <a:ext cx="3796966" cy="1456822"/>
          </a:xfrm>
          <a:prstGeom prst="rect">
            <a:avLst/>
          </a:prstGeom>
          <a:ln w="12700">
            <a:miter lim="400000"/>
          </a:ln>
        </p:spPr>
      </p:pic>
      <p:sp>
        <p:nvSpPr>
          <p:cNvPr id="2" name="TextBox 1">
            <a:extLst>
              <a:ext uri="{FF2B5EF4-FFF2-40B4-BE49-F238E27FC236}">
                <a16:creationId xmlns:a16="http://schemas.microsoft.com/office/drawing/2014/main" id="{E88666F7-BD04-4B0C-AAB2-584157E1E6CC}"/>
              </a:ext>
            </a:extLst>
          </p:cNvPr>
          <p:cNvSpPr txBox="1"/>
          <p:nvPr/>
        </p:nvSpPr>
        <p:spPr>
          <a:xfrm>
            <a:off x="1959429" y="2504515"/>
            <a:ext cx="18627605" cy="3795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algn="l"/>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The treatment of Neil Todd was appalling and highlights the need to change our attitude and practice in the church. </a:t>
            </a:r>
          </a:p>
          <a:p>
            <a:pPr algn="l"/>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algn="l"/>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What are the risks of</a:t>
            </a:r>
            <a:r>
              <a:rPr lang="en-US" sz="4000" b="1" i="0" dirty="0">
                <a:solidFill>
                  <a:srgbClr val="333333"/>
                </a:solidFill>
                <a:effectLst/>
                <a:latin typeface="Lato" panose="020F0502020204030203" pitchFamily="34" charset="0"/>
                <a:ea typeface="Lato" panose="020F0502020204030203" pitchFamily="34" charset="0"/>
                <a:cs typeface="Lato" panose="020F0502020204030203" pitchFamily="34" charset="0"/>
              </a:rPr>
              <a:t> not</a:t>
            </a: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 acknowledging mistakes and </a:t>
            </a:r>
            <a:r>
              <a:rPr lang="en-US" sz="4000" b="1" i="0" dirty="0">
                <a:solidFill>
                  <a:srgbClr val="333333"/>
                </a:solidFill>
                <a:effectLst/>
                <a:latin typeface="Lato" panose="020F0502020204030203" pitchFamily="34" charset="0"/>
                <a:ea typeface="Lato" panose="020F0502020204030203" pitchFamily="34" charset="0"/>
                <a:cs typeface="Lato" panose="020F0502020204030203" pitchFamily="34" charset="0"/>
              </a:rPr>
              <a:t>not</a:t>
            </a: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 changing our practice?</a:t>
            </a:r>
          </a:p>
          <a:p>
            <a:pPr algn="l"/>
            <a:br>
              <a:rPr lang="en-US" sz="4000" dirty="0">
                <a:latin typeface="Lato" panose="020F0502020204030203" pitchFamily="34" charset="0"/>
                <a:ea typeface="Lato" panose="020F0502020204030203" pitchFamily="34" charset="0"/>
                <a:cs typeface="Lato" panose="020F0502020204030203" pitchFamily="34" charset="0"/>
              </a:rPr>
            </a:br>
            <a:r>
              <a:rPr lang="en-US" sz="4000" b="1" i="0" dirty="0">
                <a:solidFill>
                  <a:srgbClr val="FF0000"/>
                </a:solidFill>
                <a:effectLst/>
                <a:latin typeface="Lato" panose="020F0502020204030203" pitchFamily="34" charset="0"/>
                <a:ea typeface="Lato" panose="020F0502020204030203" pitchFamily="34" charset="0"/>
                <a:cs typeface="Lato" panose="020F0502020204030203" pitchFamily="34" charset="0"/>
              </a:rPr>
              <a:t>Choose as many as you think are correct from the following options:</a:t>
            </a: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p:txBody>
      </p:sp>
      <p:sp>
        <p:nvSpPr>
          <p:cNvPr id="15" name="TextBox 14">
            <a:extLst>
              <a:ext uri="{FF2B5EF4-FFF2-40B4-BE49-F238E27FC236}">
                <a16:creationId xmlns:a16="http://schemas.microsoft.com/office/drawing/2014/main" id="{A75E0D42-429C-4400-949B-AF6757FF83D9}"/>
              </a:ext>
            </a:extLst>
          </p:cNvPr>
          <p:cNvSpPr txBox="1"/>
          <p:nvPr/>
        </p:nvSpPr>
        <p:spPr>
          <a:xfrm>
            <a:off x="3265714" y="7158263"/>
            <a:ext cx="17321320" cy="50270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I don't think that there is anything essentially wrong with church culture and practice. This is an exceptional case.</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Significant damage to individuals' development, mental health and value as human beings.</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Further damage to the public perception and trust of the church and Christians.</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9880400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7926850"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Understanding power and vulnerability</a:t>
            </a: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grpSp>
        <p:nvGrpSpPr>
          <p:cNvPr id="46" name="Group 45">
            <a:extLst>
              <a:ext uri="{FF2B5EF4-FFF2-40B4-BE49-F238E27FC236}">
                <a16:creationId xmlns:a16="http://schemas.microsoft.com/office/drawing/2014/main" id="{F272D5BA-B7DA-7C44-F8AA-23CD2E79C784}"/>
              </a:ext>
            </a:extLst>
          </p:cNvPr>
          <p:cNvGrpSpPr/>
          <p:nvPr/>
        </p:nvGrpSpPr>
        <p:grpSpPr>
          <a:xfrm>
            <a:off x="0" y="1432246"/>
            <a:ext cx="6108660" cy="11988470"/>
            <a:chOff x="0" y="1432246"/>
            <a:chExt cx="6108660" cy="11988470"/>
          </a:xfrm>
        </p:grpSpPr>
        <p:sp>
          <p:nvSpPr>
            <p:cNvPr id="4" name="TextBox 3">
              <a:extLst>
                <a:ext uri="{FF2B5EF4-FFF2-40B4-BE49-F238E27FC236}">
                  <a16:creationId xmlns:a16="http://schemas.microsoft.com/office/drawing/2014/main" id="{2DB89AA9-84F0-374A-A764-C420F799965D}"/>
                </a:ext>
              </a:extLst>
            </p:cNvPr>
            <p:cNvSpPr txBox="1"/>
            <p:nvPr/>
          </p:nvSpPr>
          <p:spPr>
            <a:xfrm>
              <a:off x="16880" y="1432246"/>
              <a:ext cx="6091780" cy="11988470"/>
            </a:xfrm>
            <a:prstGeom prst="rect">
              <a:avLst/>
            </a:prstGeom>
            <a:solidFill>
              <a:srgbClr val="FFFFFF">
                <a:alpha val="87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720000" rIns="720000" bIns="50800" numCol="1" spcCol="0" rtlCol="0" anchor="t" anchorCtr="0">
              <a:noAutofit/>
            </a:bodyPr>
            <a:lstStyle/>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lang="en-US" dirty="0">
                <a:solidFill>
                  <a:srgbClr val="333333"/>
                </a:solidFill>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algn="l"/>
              <a:r>
                <a:rPr lang="en-US" sz="4000" dirty="0">
                  <a:latin typeface="Lato" panose="020F0502020204030203" pitchFamily="34" charset="0"/>
                  <a:ea typeface="Lato" panose="020F0502020204030203" pitchFamily="34" charset="0"/>
                  <a:cs typeface="Lato" panose="020F0502020204030203" pitchFamily="34" charset="0"/>
                </a:rPr>
                <a:t>Power is the ability impose your will within a situation - for good or ill.</a:t>
              </a:r>
              <a:endParaRPr kumimoji="0" lang="en-US" sz="4000" u="none" strike="noStrike" cap="none" spc="0" normalizeH="0" baseline="0" dirty="0">
                <a:ln>
                  <a:noFill/>
                </a:ln>
                <a:solidFill>
                  <a:srgbClr val="333333"/>
                </a:solidFill>
                <a:uFillTx/>
                <a:latin typeface="Lato" panose="020F0502020204030203" pitchFamily="34" charset="0"/>
                <a:ea typeface="Lato" panose="020F0502020204030203" pitchFamily="34" charset="0"/>
                <a:cs typeface="Lato" panose="020F0502020204030203" pitchFamily="34" charset="0"/>
                <a:sym typeface="Helvetica Neue"/>
              </a:endParaRPr>
            </a:p>
          </p:txBody>
        </p:sp>
        <p:cxnSp>
          <p:nvCxnSpPr>
            <p:cNvPr id="15" name="Straight Connector 14">
              <a:extLst>
                <a:ext uri="{FF2B5EF4-FFF2-40B4-BE49-F238E27FC236}">
                  <a16:creationId xmlns:a16="http://schemas.microsoft.com/office/drawing/2014/main" id="{6D406D23-E8ED-CD35-F91C-38A235AF4ED9}"/>
                </a:ext>
              </a:extLst>
            </p:cNvPr>
            <p:cNvCxnSpPr/>
            <p:nvPr/>
          </p:nvCxnSpPr>
          <p:spPr>
            <a:xfrm>
              <a:off x="0" y="4180114"/>
              <a:ext cx="6091780" cy="0"/>
            </a:xfrm>
            <a:prstGeom prst="line">
              <a:avLst/>
            </a:prstGeom>
            <a:noFill/>
            <a:ln w="25400" cap="flat">
              <a:solidFill>
                <a:schemeClr val="bg2">
                  <a:lumMod val="90000"/>
                </a:schemeClr>
              </a:solidFill>
              <a:prstDash val="solid"/>
              <a:miter lim="400000"/>
            </a:ln>
            <a:effectLst/>
            <a:sp3d/>
          </p:spPr>
          <p:style>
            <a:lnRef idx="0">
              <a:scrgbClr r="0" g="0" b="0"/>
            </a:lnRef>
            <a:fillRef idx="0">
              <a:scrgbClr r="0" g="0" b="0"/>
            </a:fillRef>
            <a:effectRef idx="0">
              <a:scrgbClr r="0" g="0" b="0"/>
            </a:effectRef>
            <a:fontRef idx="none"/>
          </p:style>
        </p:cxnSp>
        <p:grpSp>
          <p:nvGrpSpPr>
            <p:cNvPr id="30" name="Group 29">
              <a:extLst>
                <a:ext uri="{FF2B5EF4-FFF2-40B4-BE49-F238E27FC236}">
                  <a16:creationId xmlns:a16="http://schemas.microsoft.com/office/drawing/2014/main" id="{5D4B2827-0679-28CD-AABC-84744EE4E511}"/>
                </a:ext>
              </a:extLst>
            </p:cNvPr>
            <p:cNvGrpSpPr/>
            <p:nvPr/>
          </p:nvGrpSpPr>
          <p:grpSpPr>
            <a:xfrm>
              <a:off x="2212040" y="3765253"/>
              <a:ext cx="829720" cy="1963743"/>
              <a:chOff x="2212040" y="3765253"/>
              <a:chExt cx="829720" cy="1963743"/>
            </a:xfrm>
          </p:grpSpPr>
          <p:cxnSp>
            <p:nvCxnSpPr>
              <p:cNvPr id="20" name="Straight Connector 19">
                <a:extLst>
                  <a:ext uri="{FF2B5EF4-FFF2-40B4-BE49-F238E27FC236}">
                    <a16:creationId xmlns:a16="http://schemas.microsoft.com/office/drawing/2014/main" id="{4A040D98-A0E2-8CD7-B0CC-8926DE33F2CB}"/>
                  </a:ext>
                </a:extLst>
              </p:cNvPr>
              <p:cNvCxnSpPr>
                <a:cxnSpLocks/>
              </p:cNvCxnSpPr>
              <p:nvPr/>
            </p:nvCxnSpPr>
            <p:spPr>
              <a:xfrm>
                <a:off x="2619017" y="4594973"/>
                <a:ext cx="7882" cy="1134023"/>
              </a:xfrm>
              <a:prstGeom prst="line">
                <a:avLst/>
              </a:prstGeom>
              <a:noFill/>
              <a:ln w="25400" cap="flat">
                <a:solidFill>
                  <a:schemeClr val="bg2">
                    <a:lumMod val="90000"/>
                  </a:schemeClr>
                </a:solidFill>
                <a:prstDash val="lgDash"/>
                <a:miter lim="400000"/>
              </a:ln>
              <a:effectLst/>
              <a:sp3d/>
            </p:spPr>
            <p:style>
              <a:lnRef idx="0">
                <a:scrgbClr r="0" g="0" b="0"/>
              </a:lnRef>
              <a:fillRef idx="0">
                <a:scrgbClr r="0" g="0" b="0"/>
              </a:fillRef>
              <a:effectRef idx="0">
                <a:scrgbClr r="0" g="0" b="0"/>
              </a:effectRef>
              <a:fontRef idx="none"/>
            </p:style>
          </p:cxnSp>
          <p:grpSp>
            <p:nvGrpSpPr>
              <p:cNvPr id="28" name="Group 27">
                <a:extLst>
                  <a:ext uri="{FF2B5EF4-FFF2-40B4-BE49-F238E27FC236}">
                    <a16:creationId xmlns:a16="http://schemas.microsoft.com/office/drawing/2014/main" id="{1201FF84-6A8A-2DD4-B02E-A536118828D8}"/>
                  </a:ext>
                </a:extLst>
              </p:cNvPr>
              <p:cNvGrpSpPr/>
              <p:nvPr/>
            </p:nvGrpSpPr>
            <p:grpSpPr>
              <a:xfrm>
                <a:off x="2212040" y="3765253"/>
                <a:ext cx="829720" cy="829720"/>
                <a:chOff x="2071396" y="2332653"/>
                <a:chExt cx="944355" cy="944355"/>
              </a:xfrm>
            </p:grpSpPr>
            <p:sp>
              <p:nvSpPr>
                <p:cNvPr id="26" name="Oval 25">
                  <a:extLst>
                    <a:ext uri="{FF2B5EF4-FFF2-40B4-BE49-F238E27FC236}">
                      <a16:creationId xmlns:a16="http://schemas.microsoft.com/office/drawing/2014/main" id="{79F768A0-DEC5-C0DF-FF10-A5B33861FD83}"/>
                    </a:ext>
                  </a:extLst>
                </p:cNvPr>
                <p:cNvSpPr/>
                <p:nvPr/>
              </p:nvSpPr>
              <p:spPr>
                <a:xfrm>
                  <a:off x="2071396" y="2332653"/>
                  <a:ext cx="944355" cy="944355"/>
                </a:xfrm>
                <a:prstGeom prst="ellipse">
                  <a:avLst/>
                </a:prstGeom>
                <a:solidFill>
                  <a:srgbClr val="800080">
                    <a:alpha val="30196"/>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i="0" u="none" strike="noStrike" cap="none" spc="0" normalizeH="0" baseline="0" dirty="0">
                    <a:ln>
                      <a:noFill/>
                    </a:ln>
                    <a:solidFill>
                      <a:srgbClr val="000000"/>
                    </a:solidFill>
                    <a:effectLst/>
                    <a:uFillTx/>
                    <a:latin typeface="Helvetica Neue Medium"/>
                    <a:ea typeface="Lato" panose="020F0502020204030203" pitchFamily="34" charset="0"/>
                    <a:cs typeface="Lato" panose="020F0502020204030203" pitchFamily="34" charset="0"/>
                    <a:sym typeface="Helvetica Neue Medium"/>
                  </a:endParaRPr>
                </a:p>
              </p:txBody>
            </p:sp>
            <p:sp>
              <p:nvSpPr>
                <p:cNvPr id="27" name="TextBox 26">
                  <a:extLst>
                    <a:ext uri="{FF2B5EF4-FFF2-40B4-BE49-F238E27FC236}">
                      <a16:creationId xmlns:a16="http://schemas.microsoft.com/office/drawing/2014/main" id="{024AA30A-2813-21F4-15FD-512287F6B18F}"/>
                    </a:ext>
                  </a:extLst>
                </p:cNvPr>
                <p:cNvSpPr txBox="1"/>
                <p:nvPr/>
              </p:nvSpPr>
              <p:spPr>
                <a:xfrm>
                  <a:off x="2256628" y="2385552"/>
                  <a:ext cx="573889"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GB" sz="4800" b="1" i="0" u="none" strike="noStrike" cap="none" spc="0" normalizeH="0" baseline="0" dirty="0">
                      <a:ln>
                        <a:noFill/>
                      </a:ln>
                      <a:solidFill>
                        <a:srgbClr val="5E5E5E"/>
                      </a:solidFill>
                      <a:effectLst/>
                      <a:uFillTx/>
                      <a:latin typeface="Eras Bold ITC" panose="020B0907030504020204" pitchFamily="34" charset="0"/>
                      <a:ea typeface="Roboto" panose="02000000000000000000" pitchFamily="2" charset="0"/>
                      <a:cs typeface="Roboto" panose="02000000000000000000" pitchFamily="2" charset="0"/>
                      <a:sym typeface="Helvetica Neue"/>
                    </a:rPr>
                    <a:t>&gt;</a:t>
                  </a:r>
                  <a:endParaRPr kumimoji="0" lang="en-GB" sz="2400" b="1" i="0" u="none" strike="noStrike" cap="none" spc="0" normalizeH="0" baseline="0" dirty="0">
                    <a:ln>
                      <a:noFill/>
                    </a:ln>
                    <a:solidFill>
                      <a:srgbClr val="5E5E5E"/>
                    </a:solidFill>
                    <a:effectLst/>
                    <a:uFillTx/>
                    <a:latin typeface="Eras Bold ITC" panose="020B0907030504020204" pitchFamily="34" charset="0"/>
                    <a:ea typeface="Roboto" panose="02000000000000000000" pitchFamily="2" charset="0"/>
                    <a:cs typeface="Roboto" panose="02000000000000000000" pitchFamily="2" charset="0"/>
                    <a:sym typeface="Helvetica Neue"/>
                  </a:endParaRPr>
                </a:p>
              </p:txBody>
            </p:sp>
          </p:grpSp>
        </p:grpSp>
      </p:grpSp>
      <p:grpSp>
        <p:nvGrpSpPr>
          <p:cNvPr id="48" name="Group 47">
            <a:extLst>
              <a:ext uri="{FF2B5EF4-FFF2-40B4-BE49-F238E27FC236}">
                <a16:creationId xmlns:a16="http://schemas.microsoft.com/office/drawing/2014/main" id="{0D307A3E-DA72-BBE4-F849-FFD92FA9E661}"/>
              </a:ext>
            </a:extLst>
          </p:cNvPr>
          <p:cNvGrpSpPr/>
          <p:nvPr/>
        </p:nvGrpSpPr>
        <p:grpSpPr>
          <a:xfrm>
            <a:off x="12183560" y="1432246"/>
            <a:ext cx="6108660" cy="11988470"/>
            <a:chOff x="12183560" y="1432246"/>
            <a:chExt cx="6108660" cy="11988470"/>
          </a:xfrm>
        </p:grpSpPr>
        <p:sp>
          <p:nvSpPr>
            <p:cNvPr id="8" name="TextBox 7">
              <a:extLst>
                <a:ext uri="{FF2B5EF4-FFF2-40B4-BE49-F238E27FC236}">
                  <a16:creationId xmlns:a16="http://schemas.microsoft.com/office/drawing/2014/main" id="{44FCFB69-12D9-A095-EA57-8465D495CEEF}"/>
                </a:ext>
              </a:extLst>
            </p:cNvPr>
            <p:cNvSpPr txBox="1"/>
            <p:nvPr/>
          </p:nvSpPr>
          <p:spPr>
            <a:xfrm>
              <a:off x="12200440" y="1432246"/>
              <a:ext cx="6091780" cy="11988470"/>
            </a:xfrm>
            <a:prstGeom prst="rect">
              <a:avLst/>
            </a:prstGeom>
            <a:solidFill>
              <a:srgbClr val="FFFFFF">
                <a:alpha val="87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720000" rIns="720000" bIns="50800" numCol="1" spcCol="0" rtlCol="0" anchor="t" anchorCtr="0">
              <a:noAutofit/>
            </a:bodyPr>
            <a:lstStyle/>
            <a:p>
              <a:endParaRPr lang="en-US" sz="1400" dirty="0">
                <a:solidFill>
                  <a:srgbClr val="333333"/>
                </a:solidFill>
                <a:latin typeface="Lato" panose="020F0502020204030203" pitchFamily="34" charset="0"/>
              </a:endParaRPr>
            </a:p>
            <a:p>
              <a:endParaRPr lang="en-US" dirty="0">
                <a:solidFill>
                  <a:srgbClr val="333333"/>
                </a:solidFill>
                <a:latin typeface="Lato" panose="020F0502020204030203" pitchFamily="34" charset="0"/>
              </a:endParaRPr>
            </a:p>
            <a:p>
              <a:endParaRPr lang="en-US" sz="1400" dirty="0">
                <a:solidFill>
                  <a:srgbClr val="333333"/>
                </a:solidFill>
                <a:latin typeface="Lato" panose="020F0502020204030203" pitchFamily="34" charset="0"/>
              </a:endParaRPr>
            </a:p>
            <a:p>
              <a:endParaRPr lang="en-US" sz="1400" dirty="0">
                <a:solidFill>
                  <a:srgbClr val="333333"/>
                </a:solidFill>
                <a:latin typeface="Lato" panose="020F0502020204030203" pitchFamily="34" charset="0"/>
              </a:endParaRPr>
            </a:p>
            <a:p>
              <a:endParaRPr lang="en-US" dirty="0">
                <a:solidFill>
                  <a:srgbClr val="333333"/>
                </a:solidFill>
                <a:latin typeface="Lato" panose="020F0502020204030203" pitchFamily="34" charset="0"/>
              </a:endParaRPr>
            </a:p>
            <a:p>
              <a:endParaRPr lang="en-US" sz="1400" dirty="0">
                <a:solidFill>
                  <a:srgbClr val="333333"/>
                </a:solidFill>
                <a:latin typeface="Lato" panose="020F0502020204030203" pitchFamily="34" charset="0"/>
              </a:endParaRPr>
            </a:p>
            <a:p>
              <a:endParaRPr lang="en-US" dirty="0">
                <a:solidFill>
                  <a:srgbClr val="333333"/>
                </a:solidFill>
                <a:latin typeface="Lato" panose="020F0502020204030203" pitchFamily="34" charset="0"/>
              </a:endParaRPr>
            </a:p>
            <a:p>
              <a:endParaRPr lang="en-US" sz="1400" dirty="0">
                <a:solidFill>
                  <a:srgbClr val="333333"/>
                </a:solidFill>
                <a:latin typeface="Lato" panose="020F0502020204030203" pitchFamily="34" charset="0"/>
              </a:endParaRPr>
            </a:p>
            <a:p>
              <a:endParaRPr lang="en-US" dirty="0">
                <a:solidFill>
                  <a:srgbClr val="333333"/>
                </a:solidFill>
                <a:latin typeface="Lato" panose="020F0502020204030203" pitchFamily="34" charset="0"/>
              </a:endParaRPr>
            </a:p>
            <a:p>
              <a:endParaRPr lang="en-US" sz="1400" dirty="0">
                <a:solidFill>
                  <a:srgbClr val="333333"/>
                </a:solidFill>
                <a:latin typeface="Lato" panose="020F0502020204030203" pitchFamily="34" charset="0"/>
              </a:endParaRPr>
            </a:p>
            <a:p>
              <a:endParaRPr lang="en-US" dirty="0">
                <a:solidFill>
                  <a:srgbClr val="333333"/>
                </a:solidFill>
                <a:latin typeface="Lato" panose="020F0502020204030203" pitchFamily="34" charset="0"/>
              </a:endParaRPr>
            </a:p>
            <a:p>
              <a:endParaRPr lang="en-US" dirty="0">
                <a:solidFill>
                  <a:srgbClr val="333333"/>
                </a:solidFill>
                <a:latin typeface="Lato" panose="020F0502020204030203" pitchFamily="34" charset="0"/>
              </a:endParaRPr>
            </a:p>
            <a:p>
              <a:endParaRPr lang="en-US" dirty="0">
                <a:solidFill>
                  <a:srgbClr val="333333"/>
                </a:solidFill>
                <a:latin typeface="Lato" panose="020F0502020204030203" pitchFamily="34" charset="0"/>
              </a:endParaRPr>
            </a:p>
            <a:p>
              <a:pPr algn="l"/>
              <a:r>
                <a:rPr lang="en-US" sz="4000" dirty="0">
                  <a:latin typeface="Lato" panose="020F0502020204030203" pitchFamily="34" charset="0"/>
                  <a:ea typeface="Lato" panose="020F0502020204030203" pitchFamily="34" charset="0"/>
                  <a:cs typeface="Lato" panose="020F0502020204030203" pitchFamily="34" charset="0"/>
                </a:rPr>
                <a:t>An individual or a group may be relatively powerful or, conversely, relatively vulnerable.</a:t>
              </a:r>
              <a:endParaRPr lang="en-US" dirty="0">
                <a:solidFill>
                  <a:srgbClr val="333333"/>
                </a:solidFill>
                <a:latin typeface="Lato" panose="020F0502020204030203" pitchFamily="34" charset="0"/>
                <a:ea typeface="Lato" panose="020F0502020204030203" pitchFamily="34" charset="0"/>
                <a:cs typeface="Lato" panose="020F0502020204030203" pitchFamily="34" charset="0"/>
              </a:endParaRPr>
            </a:p>
          </p:txBody>
        </p:sp>
        <p:cxnSp>
          <p:nvCxnSpPr>
            <p:cNvPr id="17" name="Straight Connector 16">
              <a:extLst>
                <a:ext uri="{FF2B5EF4-FFF2-40B4-BE49-F238E27FC236}">
                  <a16:creationId xmlns:a16="http://schemas.microsoft.com/office/drawing/2014/main" id="{44721152-4DBC-993B-640D-CEC48F887601}"/>
                </a:ext>
              </a:extLst>
            </p:cNvPr>
            <p:cNvCxnSpPr/>
            <p:nvPr/>
          </p:nvCxnSpPr>
          <p:spPr>
            <a:xfrm>
              <a:off x="12183560" y="4180114"/>
              <a:ext cx="6091780" cy="0"/>
            </a:xfrm>
            <a:prstGeom prst="line">
              <a:avLst/>
            </a:prstGeom>
            <a:noFill/>
            <a:ln w="25400" cap="flat">
              <a:solidFill>
                <a:schemeClr val="bg2">
                  <a:lumMod val="90000"/>
                </a:schemeClr>
              </a:solidFill>
              <a:prstDash val="solid"/>
              <a:miter lim="400000"/>
            </a:ln>
            <a:effectLst/>
            <a:sp3d/>
          </p:spPr>
          <p:style>
            <a:lnRef idx="0">
              <a:scrgbClr r="0" g="0" b="0"/>
            </a:lnRef>
            <a:fillRef idx="0">
              <a:scrgbClr r="0" g="0" b="0"/>
            </a:fillRef>
            <a:effectRef idx="0">
              <a:scrgbClr r="0" g="0" b="0"/>
            </a:effectRef>
            <a:fontRef idx="none"/>
          </p:style>
        </p:cxnSp>
        <p:grpSp>
          <p:nvGrpSpPr>
            <p:cNvPr id="36" name="Group 35">
              <a:extLst>
                <a:ext uri="{FF2B5EF4-FFF2-40B4-BE49-F238E27FC236}">
                  <a16:creationId xmlns:a16="http://schemas.microsoft.com/office/drawing/2014/main" id="{B0FB5064-AF2A-E235-33E6-457CE049FE31}"/>
                </a:ext>
              </a:extLst>
            </p:cNvPr>
            <p:cNvGrpSpPr/>
            <p:nvPr/>
          </p:nvGrpSpPr>
          <p:grpSpPr>
            <a:xfrm>
              <a:off x="14383407" y="3762781"/>
              <a:ext cx="829720" cy="1963743"/>
              <a:chOff x="2212040" y="3765253"/>
              <a:chExt cx="829720" cy="1963743"/>
            </a:xfrm>
          </p:grpSpPr>
          <p:cxnSp>
            <p:nvCxnSpPr>
              <p:cNvPr id="37" name="Straight Connector 36">
                <a:extLst>
                  <a:ext uri="{FF2B5EF4-FFF2-40B4-BE49-F238E27FC236}">
                    <a16:creationId xmlns:a16="http://schemas.microsoft.com/office/drawing/2014/main" id="{BF80C790-B31F-FAEB-218C-EE2F0F697500}"/>
                  </a:ext>
                </a:extLst>
              </p:cNvPr>
              <p:cNvCxnSpPr>
                <a:cxnSpLocks/>
              </p:cNvCxnSpPr>
              <p:nvPr/>
            </p:nvCxnSpPr>
            <p:spPr>
              <a:xfrm>
                <a:off x="2619017" y="4594973"/>
                <a:ext cx="7882" cy="1134023"/>
              </a:xfrm>
              <a:prstGeom prst="line">
                <a:avLst/>
              </a:prstGeom>
              <a:noFill/>
              <a:ln w="25400" cap="flat">
                <a:solidFill>
                  <a:schemeClr val="bg2">
                    <a:lumMod val="90000"/>
                  </a:schemeClr>
                </a:solidFill>
                <a:prstDash val="lgDash"/>
                <a:miter lim="400000"/>
              </a:ln>
              <a:effectLst/>
              <a:sp3d/>
            </p:spPr>
            <p:style>
              <a:lnRef idx="0">
                <a:scrgbClr r="0" g="0" b="0"/>
              </a:lnRef>
              <a:fillRef idx="0">
                <a:scrgbClr r="0" g="0" b="0"/>
              </a:fillRef>
              <a:effectRef idx="0">
                <a:scrgbClr r="0" g="0" b="0"/>
              </a:effectRef>
              <a:fontRef idx="none"/>
            </p:style>
          </p:cxnSp>
          <p:grpSp>
            <p:nvGrpSpPr>
              <p:cNvPr id="38" name="Group 37">
                <a:extLst>
                  <a:ext uri="{FF2B5EF4-FFF2-40B4-BE49-F238E27FC236}">
                    <a16:creationId xmlns:a16="http://schemas.microsoft.com/office/drawing/2014/main" id="{35772884-5011-DA46-C763-B84B39473B29}"/>
                  </a:ext>
                </a:extLst>
              </p:cNvPr>
              <p:cNvGrpSpPr/>
              <p:nvPr/>
            </p:nvGrpSpPr>
            <p:grpSpPr>
              <a:xfrm>
                <a:off x="2212040" y="3765253"/>
                <a:ext cx="829720" cy="829720"/>
                <a:chOff x="2071396" y="2332653"/>
                <a:chExt cx="944355" cy="944355"/>
              </a:xfrm>
            </p:grpSpPr>
            <p:sp>
              <p:nvSpPr>
                <p:cNvPr id="39" name="Oval 38">
                  <a:extLst>
                    <a:ext uri="{FF2B5EF4-FFF2-40B4-BE49-F238E27FC236}">
                      <a16:creationId xmlns:a16="http://schemas.microsoft.com/office/drawing/2014/main" id="{3C828506-036F-CB5D-ACEB-165EBFE017CA}"/>
                    </a:ext>
                  </a:extLst>
                </p:cNvPr>
                <p:cNvSpPr/>
                <p:nvPr/>
              </p:nvSpPr>
              <p:spPr>
                <a:xfrm>
                  <a:off x="2071396" y="2332653"/>
                  <a:ext cx="944355" cy="944355"/>
                </a:xfrm>
                <a:prstGeom prst="ellipse">
                  <a:avLst/>
                </a:prstGeom>
                <a:solidFill>
                  <a:srgbClr val="800080">
                    <a:alpha val="30196"/>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i="0" u="none" strike="noStrike" cap="none" spc="0" normalizeH="0" baseline="0" dirty="0">
                    <a:ln>
                      <a:noFill/>
                    </a:ln>
                    <a:solidFill>
                      <a:srgbClr val="000000"/>
                    </a:solidFill>
                    <a:effectLst/>
                    <a:uFillTx/>
                    <a:latin typeface="Helvetica Neue Medium"/>
                    <a:ea typeface="Lato" panose="020F0502020204030203" pitchFamily="34" charset="0"/>
                    <a:cs typeface="Lato" panose="020F0502020204030203" pitchFamily="34" charset="0"/>
                    <a:sym typeface="Helvetica Neue Medium"/>
                  </a:endParaRPr>
                </a:p>
              </p:txBody>
            </p:sp>
            <p:sp>
              <p:nvSpPr>
                <p:cNvPr id="40" name="TextBox 39">
                  <a:extLst>
                    <a:ext uri="{FF2B5EF4-FFF2-40B4-BE49-F238E27FC236}">
                      <a16:creationId xmlns:a16="http://schemas.microsoft.com/office/drawing/2014/main" id="{AB2185EF-9A60-466D-9DBA-D3F8D3E27A2E}"/>
                    </a:ext>
                  </a:extLst>
                </p:cNvPr>
                <p:cNvSpPr txBox="1"/>
                <p:nvPr/>
              </p:nvSpPr>
              <p:spPr>
                <a:xfrm>
                  <a:off x="2256628" y="2385552"/>
                  <a:ext cx="573889"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GB" sz="4800" b="1" i="0" u="none" strike="noStrike" cap="none" spc="0" normalizeH="0" baseline="0" dirty="0">
                      <a:ln>
                        <a:noFill/>
                      </a:ln>
                      <a:solidFill>
                        <a:srgbClr val="5E5E5E"/>
                      </a:solidFill>
                      <a:effectLst/>
                      <a:uFillTx/>
                      <a:latin typeface="Eras Bold ITC" panose="020B0907030504020204" pitchFamily="34" charset="0"/>
                      <a:ea typeface="Roboto" panose="02000000000000000000" pitchFamily="2" charset="0"/>
                      <a:cs typeface="Roboto" panose="02000000000000000000" pitchFamily="2" charset="0"/>
                      <a:sym typeface="Helvetica Neue"/>
                    </a:rPr>
                    <a:t>&gt;</a:t>
                  </a:r>
                  <a:endParaRPr kumimoji="0" lang="en-GB" sz="2400" b="1" i="0" u="none" strike="noStrike" cap="none" spc="0" normalizeH="0" baseline="0" dirty="0">
                    <a:ln>
                      <a:noFill/>
                    </a:ln>
                    <a:solidFill>
                      <a:srgbClr val="5E5E5E"/>
                    </a:solidFill>
                    <a:effectLst/>
                    <a:uFillTx/>
                    <a:latin typeface="Eras Bold ITC" panose="020B0907030504020204" pitchFamily="34" charset="0"/>
                    <a:ea typeface="Roboto" panose="02000000000000000000" pitchFamily="2" charset="0"/>
                    <a:cs typeface="Roboto" panose="02000000000000000000" pitchFamily="2" charset="0"/>
                    <a:sym typeface="Helvetica Neue"/>
                  </a:endParaRPr>
                </a:p>
              </p:txBody>
            </p:sp>
          </p:grpSp>
        </p:grpSp>
      </p:grpSp>
      <p:grpSp>
        <p:nvGrpSpPr>
          <p:cNvPr id="49" name="Group 48">
            <a:extLst>
              <a:ext uri="{FF2B5EF4-FFF2-40B4-BE49-F238E27FC236}">
                <a16:creationId xmlns:a16="http://schemas.microsoft.com/office/drawing/2014/main" id="{F8E61CB9-695A-00A6-6BE5-150A3C67B862}"/>
              </a:ext>
            </a:extLst>
          </p:cNvPr>
          <p:cNvGrpSpPr/>
          <p:nvPr/>
        </p:nvGrpSpPr>
        <p:grpSpPr>
          <a:xfrm>
            <a:off x="18292220" y="1432246"/>
            <a:ext cx="6091780" cy="11988470"/>
            <a:chOff x="18292220" y="1432246"/>
            <a:chExt cx="6091780" cy="11988470"/>
          </a:xfrm>
        </p:grpSpPr>
        <p:sp>
          <p:nvSpPr>
            <p:cNvPr id="11" name="TextBox 10">
              <a:extLst>
                <a:ext uri="{FF2B5EF4-FFF2-40B4-BE49-F238E27FC236}">
                  <a16:creationId xmlns:a16="http://schemas.microsoft.com/office/drawing/2014/main" id="{962105AF-0727-1DB6-F195-B62DD65FE1FB}"/>
                </a:ext>
              </a:extLst>
            </p:cNvPr>
            <p:cNvSpPr txBox="1"/>
            <p:nvPr/>
          </p:nvSpPr>
          <p:spPr>
            <a:xfrm>
              <a:off x="18292220" y="1432246"/>
              <a:ext cx="6091780" cy="11988470"/>
            </a:xfrm>
            <a:prstGeom prst="rect">
              <a:avLst/>
            </a:prstGeom>
            <a:solidFill>
              <a:srgbClr val="FFFFFF">
                <a:alpha val="87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720000" rIns="720000" bIns="50800" numCol="1" spcCol="0" rtlCol="0" anchor="t" anchorCtr="0">
              <a:noAutofit/>
            </a:bodyPr>
            <a:lstStyle/>
            <a:p>
              <a:pPr marL="0" marR="0" indent="0" algn="l"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l" defTabSz="2438338" rtl="0" fontAlgn="auto" latinLnBrk="0" hangingPunct="0">
                <a:lnSpc>
                  <a:spcPct val="100000"/>
                </a:lnSpc>
                <a:spcBef>
                  <a:spcPts val="0"/>
                </a:spcBef>
                <a:spcAft>
                  <a:spcPts val="0"/>
                </a:spcAft>
                <a:buClrTx/>
                <a:buSzTx/>
                <a:buFontTx/>
                <a:buNone/>
                <a:tabLst/>
              </a:pPr>
              <a:endParaRPr lang="en-US" dirty="0">
                <a:solidFill>
                  <a:srgbClr val="333333"/>
                </a:solidFill>
                <a:latin typeface="Lato" panose="020F0502020204030203" pitchFamily="34" charset="0"/>
              </a:endParaRPr>
            </a:p>
            <a:p>
              <a:pPr marL="0" marR="0" indent="0" algn="l"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l"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l"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l"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l"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l"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l"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l"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algn="l"/>
              <a:r>
                <a:rPr lang="en-US" sz="4000" dirty="0"/>
                <a:t>Those who are less powerful are less able to determine their own lives, to protect themselves and to thrive.</a:t>
              </a: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p:txBody>
        </p:sp>
        <p:cxnSp>
          <p:nvCxnSpPr>
            <p:cNvPr id="18" name="Straight Connector 17">
              <a:extLst>
                <a:ext uri="{FF2B5EF4-FFF2-40B4-BE49-F238E27FC236}">
                  <a16:creationId xmlns:a16="http://schemas.microsoft.com/office/drawing/2014/main" id="{837EBD75-A32B-9788-6E31-46D805928F34}"/>
                </a:ext>
              </a:extLst>
            </p:cNvPr>
            <p:cNvCxnSpPr/>
            <p:nvPr/>
          </p:nvCxnSpPr>
          <p:spPr>
            <a:xfrm>
              <a:off x="18292220" y="4180114"/>
              <a:ext cx="6091780" cy="0"/>
            </a:xfrm>
            <a:prstGeom prst="line">
              <a:avLst/>
            </a:prstGeom>
            <a:noFill/>
            <a:ln w="25400" cap="flat">
              <a:solidFill>
                <a:schemeClr val="bg2">
                  <a:lumMod val="90000"/>
                </a:schemeClr>
              </a:solidFill>
              <a:prstDash val="solid"/>
              <a:miter lim="400000"/>
            </a:ln>
            <a:effectLst/>
            <a:sp3d/>
          </p:spPr>
          <p:style>
            <a:lnRef idx="0">
              <a:scrgbClr r="0" g="0" b="0"/>
            </a:lnRef>
            <a:fillRef idx="0">
              <a:scrgbClr r="0" g="0" b="0"/>
            </a:fillRef>
            <a:effectRef idx="0">
              <a:scrgbClr r="0" g="0" b="0"/>
            </a:effectRef>
            <a:fontRef idx="none"/>
          </p:style>
        </p:cxnSp>
        <p:grpSp>
          <p:nvGrpSpPr>
            <p:cNvPr id="41" name="Group 40">
              <a:extLst>
                <a:ext uri="{FF2B5EF4-FFF2-40B4-BE49-F238E27FC236}">
                  <a16:creationId xmlns:a16="http://schemas.microsoft.com/office/drawing/2014/main" id="{F32E4426-02F3-3B09-A908-715D5B0679CE}"/>
                </a:ext>
              </a:extLst>
            </p:cNvPr>
            <p:cNvGrpSpPr/>
            <p:nvPr/>
          </p:nvGrpSpPr>
          <p:grpSpPr>
            <a:xfrm>
              <a:off x="21181822" y="3762781"/>
              <a:ext cx="829720" cy="1963743"/>
              <a:chOff x="2212040" y="3765253"/>
              <a:chExt cx="829720" cy="1963743"/>
            </a:xfrm>
          </p:grpSpPr>
          <p:cxnSp>
            <p:nvCxnSpPr>
              <p:cNvPr id="42" name="Straight Connector 41">
                <a:extLst>
                  <a:ext uri="{FF2B5EF4-FFF2-40B4-BE49-F238E27FC236}">
                    <a16:creationId xmlns:a16="http://schemas.microsoft.com/office/drawing/2014/main" id="{07461681-DFA0-3B19-4135-7D786BCEBAA1}"/>
                  </a:ext>
                </a:extLst>
              </p:cNvPr>
              <p:cNvCxnSpPr>
                <a:cxnSpLocks/>
              </p:cNvCxnSpPr>
              <p:nvPr/>
            </p:nvCxnSpPr>
            <p:spPr>
              <a:xfrm>
                <a:off x="2619017" y="4594973"/>
                <a:ext cx="7882" cy="1134023"/>
              </a:xfrm>
              <a:prstGeom prst="line">
                <a:avLst/>
              </a:prstGeom>
              <a:noFill/>
              <a:ln w="25400" cap="flat">
                <a:solidFill>
                  <a:schemeClr val="bg2">
                    <a:lumMod val="90000"/>
                  </a:schemeClr>
                </a:solidFill>
                <a:prstDash val="lgDash"/>
                <a:miter lim="400000"/>
              </a:ln>
              <a:effectLst/>
              <a:sp3d/>
            </p:spPr>
            <p:style>
              <a:lnRef idx="0">
                <a:scrgbClr r="0" g="0" b="0"/>
              </a:lnRef>
              <a:fillRef idx="0">
                <a:scrgbClr r="0" g="0" b="0"/>
              </a:fillRef>
              <a:effectRef idx="0">
                <a:scrgbClr r="0" g="0" b="0"/>
              </a:effectRef>
              <a:fontRef idx="none"/>
            </p:style>
          </p:cxnSp>
          <p:grpSp>
            <p:nvGrpSpPr>
              <p:cNvPr id="43" name="Group 42">
                <a:extLst>
                  <a:ext uri="{FF2B5EF4-FFF2-40B4-BE49-F238E27FC236}">
                    <a16:creationId xmlns:a16="http://schemas.microsoft.com/office/drawing/2014/main" id="{983FEBE3-43AC-3AB4-ABCB-53AF1208A893}"/>
                  </a:ext>
                </a:extLst>
              </p:cNvPr>
              <p:cNvGrpSpPr/>
              <p:nvPr/>
            </p:nvGrpSpPr>
            <p:grpSpPr>
              <a:xfrm>
                <a:off x="2212040" y="3765253"/>
                <a:ext cx="829720" cy="829720"/>
                <a:chOff x="2071396" y="2332653"/>
                <a:chExt cx="944355" cy="944355"/>
              </a:xfrm>
            </p:grpSpPr>
            <p:sp>
              <p:nvSpPr>
                <p:cNvPr id="44" name="Oval 43">
                  <a:extLst>
                    <a:ext uri="{FF2B5EF4-FFF2-40B4-BE49-F238E27FC236}">
                      <a16:creationId xmlns:a16="http://schemas.microsoft.com/office/drawing/2014/main" id="{74D33B4C-C7C0-CB02-5378-D4F2D79A6DFA}"/>
                    </a:ext>
                  </a:extLst>
                </p:cNvPr>
                <p:cNvSpPr/>
                <p:nvPr/>
              </p:nvSpPr>
              <p:spPr>
                <a:xfrm>
                  <a:off x="2071396" y="2332653"/>
                  <a:ext cx="944355" cy="944355"/>
                </a:xfrm>
                <a:prstGeom prst="ellipse">
                  <a:avLst/>
                </a:prstGeom>
                <a:solidFill>
                  <a:srgbClr val="800080">
                    <a:alpha val="30196"/>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i="0" u="none" strike="noStrike" cap="none" spc="0" normalizeH="0" baseline="0" dirty="0">
                    <a:ln>
                      <a:noFill/>
                    </a:ln>
                    <a:solidFill>
                      <a:srgbClr val="000000"/>
                    </a:solidFill>
                    <a:effectLst/>
                    <a:uFillTx/>
                    <a:latin typeface="Helvetica Neue Medium"/>
                    <a:ea typeface="Lato" panose="020F0502020204030203" pitchFamily="34" charset="0"/>
                    <a:cs typeface="Lato" panose="020F0502020204030203" pitchFamily="34" charset="0"/>
                    <a:sym typeface="Helvetica Neue Medium"/>
                  </a:endParaRPr>
                </a:p>
              </p:txBody>
            </p:sp>
            <p:sp>
              <p:nvSpPr>
                <p:cNvPr id="45" name="TextBox 44">
                  <a:extLst>
                    <a:ext uri="{FF2B5EF4-FFF2-40B4-BE49-F238E27FC236}">
                      <a16:creationId xmlns:a16="http://schemas.microsoft.com/office/drawing/2014/main" id="{31855639-6D68-FE50-1DB0-CDA64548B8A5}"/>
                    </a:ext>
                  </a:extLst>
                </p:cNvPr>
                <p:cNvSpPr txBox="1"/>
                <p:nvPr/>
              </p:nvSpPr>
              <p:spPr>
                <a:xfrm>
                  <a:off x="2256628" y="2385552"/>
                  <a:ext cx="573889"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GB" sz="4800" b="1" i="0" u="none" strike="noStrike" cap="none" spc="0" normalizeH="0" baseline="0" dirty="0">
                      <a:ln>
                        <a:noFill/>
                      </a:ln>
                      <a:solidFill>
                        <a:srgbClr val="5E5E5E"/>
                      </a:solidFill>
                      <a:effectLst/>
                      <a:uFillTx/>
                      <a:latin typeface="Eras Bold ITC" panose="020B0907030504020204" pitchFamily="34" charset="0"/>
                      <a:ea typeface="Roboto" panose="02000000000000000000" pitchFamily="2" charset="0"/>
                      <a:cs typeface="Roboto" panose="02000000000000000000" pitchFamily="2" charset="0"/>
                      <a:sym typeface="Helvetica Neue"/>
                    </a:rPr>
                    <a:t>&gt;</a:t>
                  </a:r>
                  <a:endParaRPr kumimoji="0" lang="en-GB" sz="2400" b="1" i="0" u="none" strike="noStrike" cap="none" spc="0" normalizeH="0" baseline="0" dirty="0">
                    <a:ln>
                      <a:noFill/>
                    </a:ln>
                    <a:solidFill>
                      <a:srgbClr val="5E5E5E"/>
                    </a:solidFill>
                    <a:effectLst/>
                    <a:uFillTx/>
                    <a:latin typeface="Eras Bold ITC" panose="020B0907030504020204" pitchFamily="34" charset="0"/>
                    <a:ea typeface="Roboto" panose="02000000000000000000" pitchFamily="2" charset="0"/>
                    <a:cs typeface="Roboto" panose="02000000000000000000" pitchFamily="2" charset="0"/>
                    <a:sym typeface="Helvetica Neue"/>
                  </a:endParaRPr>
                </a:p>
              </p:txBody>
            </p:sp>
          </p:grpSp>
        </p:grpSp>
      </p:grpSp>
      <p:grpSp>
        <p:nvGrpSpPr>
          <p:cNvPr id="57" name="Group 56">
            <a:extLst>
              <a:ext uri="{FF2B5EF4-FFF2-40B4-BE49-F238E27FC236}">
                <a16:creationId xmlns:a16="http://schemas.microsoft.com/office/drawing/2014/main" id="{FBF5D3C8-E05F-CD01-C797-1D70C99F3A57}"/>
              </a:ext>
            </a:extLst>
          </p:cNvPr>
          <p:cNvGrpSpPr/>
          <p:nvPr/>
        </p:nvGrpSpPr>
        <p:grpSpPr>
          <a:xfrm>
            <a:off x="6091366" y="1432246"/>
            <a:ext cx="6109074" cy="11988470"/>
            <a:chOff x="6091366" y="1432246"/>
            <a:chExt cx="6109074" cy="11988470"/>
          </a:xfrm>
        </p:grpSpPr>
        <p:sp>
          <p:nvSpPr>
            <p:cNvPr id="6" name="TextBox 5">
              <a:extLst>
                <a:ext uri="{FF2B5EF4-FFF2-40B4-BE49-F238E27FC236}">
                  <a16:creationId xmlns:a16="http://schemas.microsoft.com/office/drawing/2014/main" id="{C53D11B0-9716-8B0D-8ADA-1A9218D3A5B0}"/>
                </a:ext>
              </a:extLst>
            </p:cNvPr>
            <p:cNvSpPr txBox="1"/>
            <p:nvPr/>
          </p:nvSpPr>
          <p:spPr>
            <a:xfrm>
              <a:off x="6108660" y="1432246"/>
              <a:ext cx="6091780" cy="11988470"/>
            </a:xfrm>
            <a:prstGeom prst="rect">
              <a:avLst/>
            </a:prstGeom>
            <a:solidFill>
              <a:srgbClr val="FFFFFF">
                <a:alpha val="87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720000" rIns="720000" bIns="50800" numCol="1" spcCol="0" rtlCol="0" anchor="t" anchorCtr="0">
              <a:noAutofit/>
            </a:bodyPr>
            <a:lstStyle/>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lang="en-US" dirty="0">
                <a:solidFill>
                  <a:srgbClr val="333333"/>
                </a:solidFill>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kumimoji="0" lang="en-US" sz="2400" u="none" strike="noStrike" cap="none" spc="0" normalizeH="0" baseline="0" dirty="0">
                <a:ln>
                  <a:noFill/>
                </a:ln>
                <a:solidFill>
                  <a:srgbClr val="333333"/>
                </a:solidFill>
                <a:uFillTx/>
                <a:latin typeface="Lato" panose="020F0502020204030203" pitchFamily="34" charset="0"/>
                <a:ea typeface="+mn-ea"/>
                <a:cs typeface="+mn-cs"/>
                <a:sym typeface="Helvetica Neue"/>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lang="en-US" b="0" i="0" dirty="0">
                <a:solidFill>
                  <a:srgbClr val="333333"/>
                </a:solidFill>
                <a:effectLst/>
                <a:latin typeface="Lato" panose="020F0502020204030203" pitchFamily="34" charset="0"/>
              </a:endParaRPr>
            </a:p>
            <a:p>
              <a:pPr algn="l"/>
              <a:r>
                <a:rPr lang="en-US" sz="4000" dirty="0">
                  <a:latin typeface="Lato" panose="020F0502020204030203" pitchFamily="34" charset="0"/>
                  <a:ea typeface="Lato" panose="020F0502020204030203" pitchFamily="34" charset="0"/>
                  <a:cs typeface="Lato" panose="020F0502020204030203" pitchFamily="34" charset="0"/>
                </a:rPr>
                <a:t>Power relationships arise from both personal qualities and cultural, social or economic factors.</a:t>
              </a: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p:txBody>
        </p:sp>
        <p:cxnSp>
          <p:nvCxnSpPr>
            <p:cNvPr id="52" name="Straight Connector 51">
              <a:extLst>
                <a:ext uri="{FF2B5EF4-FFF2-40B4-BE49-F238E27FC236}">
                  <a16:creationId xmlns:a16="http://schemas.microsoft.com/office/drawing/2014/main" id="{E2ED9975-1773-42D7-452C-E278FA255C79}"/>
                </a:ext>
              </a:extLst>
            </p:cNvPr>
            <p:cNvCxnSpPr/>
            <p:nvPr/>
          </p:nvCxnSpPr>
          <p:spPr>
            <a:xfrm>
              <a:off x="6091366" y="4177641"/>
              <a:ext cx="6091780" cy="0"/>
            </a:xfrm>
            <a:prstGeom prst="line">
              <a:avLst/>
            </a:prstGeom>
            <a:noFill/>
            <a:ln w="25400" cap="flat">
              <a:solidFill>
                <a:schemeClr val="bg2">
                  <a:lumMod val="90000"/>
                </a:schemeClr>
              </a:solidFill>
              <a:prstDash val="solid"/>
              <a:miter lim="400000"/>
            </a:ln>
            <a:effectLst/>
            <a:sp3d/>
          </p:spPr>
          <p:style>
            <a:lnRef idx="0">
              <a:scrgbClr r="0" g="0" b="0"/>
            </a:lnRef>
            <a:fillRef idx="0">
              <a:scrgbClr r="0" g="0" b="0"/>
            </a:fillRef>
            <a:effectRef idx="0">
              <a:scrgbClr r="0" g="0" b="0"/>
            </a:effectRef>
            <a:fontRef idx="none"/>
          </p:style>
        </p:cxnSp>
        <p:sp>
          <p:nvSpPr>
            <p:cNvPr id="54" name="Oval 53">
              <a:extLst>
                <a:ext uri="{FF2B5EF4-FFF2-40B4-BE49-F238E27FC236}">
                  <a16:creationId xmlns:a16="http://schemas.microsoft.com/office/drawing/2014/main" id="{B86FC65E-0079-3536-E322-D95233427E67}"/>
                </a:ext>
              </a:extLst>
            </p:cNvPr>
            <p:cNvSpPr/>
            <p:nvPr/>
          </p:nvSpPr>
          <p:spPr>
            <a:xfrm>
              <a:off x="8489001" y="3762781"/>
              <a:ext cx="829720" cy="829720"/>
            </a:xfrm>
            <a:prstGeom prst="ellipse">
              <a:avLst/>
            </a:prstGeom>
            <a:solidFill>
              <a:srgbClr val="800080">
                <a:alpha val="30196"/>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i="0" u="none" strike="noStrike" cap="none" spc="0" normalizeH="0" baseline="0" dirty="0">
                <a:ln>
                  <a:noFill/>
                </a:ln>
                <a:solidFill>
                  <a:srgbClr val="000000"/>
                </a:solidFill>
                <a:effectLst/>
                <a:uFillTx/>
                <a:latin typeface="Helvetica Neue Medium"/>
                <a:ea typeface="Lato" panose="020F0502020204030203" pitchFamily="34" charset="0"/>
                <a:cs typeface="Lato" panose="020F0502020204030203" pitchFamily="34" charset="0"/>
                <a:sym typeface="Helvetica Neue Medium"/>
              </a:endParaRPr>
            </a:p>
          </p:txBody>
        </p:sp>
        <p:cxnSp>
          <p:nvCxnSpPr>
            <p:cNvPr id="55" name="Straight Connector 54">
              <a:extLst>
                <a:ext uri="{FF2B5EF4-FFF2-40B4-BE49-F238E27FC236}">
                  <a16:creationId xmlns:a16="http://schemas.microsoft.com/office/drawing/2014/main" id="{8B40A074-E84A-F70C-38D5-A7E389CCF5AD}"/>
                </a:ext>
              </a:extLst>
            </p:cNvPr>
            <p:cNvCxnSpPr>
              <a:cxnSpLocks/>
            </p:cNvCxnSpPr>
            <p:nvPr/>
          </p:nvCxnSpPr>
          <p:spPr>
            <a:xfrm>
              <a:off x="8895979" y="4591679"/>
              <a:ext cx="7882" cy="1134023"/>
            </a:xfrm>
            <a:prstGeom prst="line">
              <a:avLst/>
            </a:prstGeom>
            <a:noFill/>
            <a:ln w="25400" cap="flat">
              <a:solidFill>
                <a:schemeClr val="bg2">
                  <a:lumMod val="90000"/>
                </a:schemeClr>
              </a:solidFill>
              <a:prstDash val="lgDash"/>
              <a:miter lim="400000"/>
            </a:ln>
            <a:effectLst/>
            <a:sp3d/>
          </p:spPr>
          <p:style>
            <a:lnRef idx="0">
              <a:scrgbClr r="0" g="0" b="0"/>
            </a:lnRef>
            <a:fillRef idx="0">
              <a:scrgbClr r="0" g="0" b="0"/>
            </a:fillRef>
            <a:effectRef idx="0">
              <a:scrgbClr r="0" g="0" b="0"/>
            </a:effectRef>
            <a:fontRef idx="none"/>
          </p:style>
        </p:cxnSp>
        <p:sp>
          <p:nvSpPr>
            <p:cNvPr id="53" name="TextBox 52">
              <a:extLst>
                <a:ext uri="{FF2B5EF4-FFF2-40B4-BE49-F238E27FC236}">
                  <a16:creationId xmlns:a16="http://schemas.microsoft.com/office/drawing/2014/main" id="{47BC3076-F472-B858-C440-4084EEABE8E6}"/>
                </a:ext>
              </a:extLst>
            </p:cNvPr>
            <p:cNvSpPr txBox="1"/>
            <p:nvPr/>
          </p:nvSpPr>
          <p:spPr>
            <a:xfrm>
              <a:off x="8654402" y="3809259"/>
              <a:ext cx="504225" cy="7391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GB" sz="4800" b="1" i="0" u="none" strike="noStrike" cap="none" spc="0" normalizeH="0" baseline="0" dirty="0">
                  <a:ln>
                    <a:noFill/>
                  </a:ln>
                  <a:solidFill>
                    <a:srgbClr val="5E5E5E"/>
                  </a:solidFill>
                  <a:effectLst/>
                  <a:uFillTx/>
                  <a:latin typeface="Eras Bold ITC" panose="020B0907030504020204" pitchFamily="34" charset="0"/>
                  <a:ea typeface="Roboto" panose="02000000000000000000" pitchFamily="2" charset="0"/>
                  <a:cs typeface="Roboto" panose="02000000000000000000" pitchFamily="2" charset="0"/>
                  <a:sym typeface="Helvetica Neue"/>
                </a:rPr>
                <a:t>&gt;</a:t>
              </a:r>
              <a:endParaRPr kumimoji="0" lang="en-GB" sz="2400" b="1" i="0" u="none" strike="noStrike" cap="none" spc="0" normalizeH="0" baseline="0" dirty="0">
                <a:ln>
                  <a:noFill/>
                </a:ln>
                <a:solidFill>
                  <a:srgbClr val="5E5E5E"/>
                </a:solidFill>
                <a:effectLst/>
                <a:uFillTx/>
                <a:latin typeface="Eras Bold ITC" panose="020B0907030504020204" pitchFamily="34" charset="0"/>
                <a:ea typeface="Roboto" panose="02000000000000000000" pitchFamily="2" charset="0"/>
                <a:cs typeface="Roboto" panose="02000000000000000000" pitchFamily="2" charset="0"/>
                <a:sym typeface="Helvetica Neue"/>
              </a:endParaRPr>
            </a:p>
          </p:txBody>
        </p:sp>
      </p:grpSp>
    </p:spTree>
    <p:extLst>
      <p:ext uri="{BB962C8B-B14F-4D97-AF65-F5344CB8AC3E}">
        <p14:creationId xmlns:p14="http://schemas.microsoft.com/office/powerpoint/2010/main" val="989241346"/>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1000" fill="hold"/>
                                        <p:tgtEl>
                                          <p:spTgt spid="46"/>
                                        </p:tgtEl>
                                        <p:attrNameLst>
                                          <p:attrName>ppt_x</p:attrName>
                                        </p:attrNameLst>
                                      </p:cBhvr>
                                      <p:tavLst>
                                        <p:tav tm="0">
                                          <p:val>
                                            <p:strVal val="0-#ppt_w/2"/>
                                          </p:val>
                                        </p:tav>
                                        <p:tav tm="100000">
                                          <p:val>
                                            <p:strVal val="#ppt_x"/>
                                          </p:val>
                                        </p:tav>
                                      </p:tavLst>
                                    </p:anim>
                                    <p:anim calcmode="lin" valueType="num">
                                      <p:cBhvr additive="base">
                                        <p:cTn id="8" dur="10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1500" fill="hold"/>
                                        <p:tgtEl>
                                          <p:spTgt spid="57"/>
                                        </p:tgtEl>
                                        <p:attrNameLst>
                                          <p:attrName>ppt_x</p:attrName>
                                        </p:attrNameLst>
                                      </p:cBhvr>
                                      <p:tavLst>
                                        <p:tav tm="0">
                                          <p:val>
                                            <p:strVal val="0-#ppt_w/2"/>
                                          </p:val>
                                        </p:tav>
                                        <p:tav tm="100000">
                                          <p:val>
                                            <p:strVal val="#ppt_x"/>
                                          </p:val>
                                        </p:tav>
                                      </p:tavLst>
                                    </p:anim>
                                    <p:anim calcmode="lin" valueType="num">
                                      <p:cBhvr additive="base">
                                        <p:cTn id="14" dur="1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2000" fill="hold"/>
                                        <p:tgtEl>
                                          <p:spTgt spid="48"/>
                                        </p:tgtEl>
                                        <p:attrNameLst>
                                          <p:attrName>ppt_x</p:attrName>
                                        </p:attrNameLst>
                                      </p:cBhvr>
                                      <p:tavLst>
                                        <p:tav tm="0">
                                          <p:val>
                                            <p:strVal val="0-#ppt_w/2"/>
                                          </p:val>
                                        </p:tav>
                                        <p:tav tm="100000">
                                          <p:val>
                                            <p:strVal val="#ppt_x"/>
                                          </p:val>
                                        </p:tav>
                                      </p:tavLst>
                                    </p:anim>
                                    <p:anim calcmode="lin" valueType="num">
                                      <p:cBhvr additive="base">
                                        <p:cTn id="20" dur="20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2500" fill="hold"/>
                                        <p:tgtEl>
                                          <p:spTgt spid="49"/>
                                        </p:tgtEl>
                                        <p:attrNameLst>
                                          <p:attrName>ppt_x</p:attrName>
                                        </p:attrNameLst>
                                      </p:cBhvr>
                                      <p:tavLst>
                                        <p:tav tm="0">
                                          <p:val>
                                            <p:strVal val="0-#ppt_w/2"/>
                                          </p:val>
                                        </p:tav>
                                        <p:tav tm="100000">
                                          <p:val>
                                            <p:strVal val="#ppt_x"/>
                                          </p:val>
                                        </p:tav>
                                      </p:tavLst>
                                    </p:anim>
                                    <p:anim calcmode="lin" valueType="num">
                                      <p:cBhvr additive="base">
                                        <p:cTn id="26" dur="2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a:extLst>
              <a:ext uri="{FF2B5EF4-FFF2-40B4-BE49-F238E27FC236}">
                <a16:creationId xmlns:a16="http://schemas.microsoft.com/office/drawing/2014/main" id="{C36CB489-4A99-C942-B43C-6A8CA3CC682D}"/>
              </a:ext>
            </a:extLst>
          </p:cNvPr>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a:p>
        </p:txBody>
      </p:sp>
      <p:sp>
        <p:nvSpPr>
          <p:cNvPr id="157" name="Aims and Outcomes"/>
          <p:cNvSpPr txBox="1"/>
          <p:nvPr/>
        </p:nvSpPr>
        <p:spPr>
          <a:xfrm>
            <a:off x="150035" y="674060"/>
            <a:ext cx="5766002"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US" b="1" i="0" dirty="0">
                <a:solidFill>
                  <a:schemeClr val="bg1"/>
                </a:solidFill>
                <a:effectLst/>
                <a:latin typeface="Roboto" panose="02000000000000000000" pitchFamily="2" charset="0"/>
              </a:rPr>
              <a:t>The vulnerable in your setting</a:t>
            </a: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2" name="Rectangle 1">
            <a:extLst>
              <a:ext uri="{FF2B5EF4-FFF2-40B4-BE49-F238E27FC236}">
                <a16:creationId xmlns:a16="http://schemas.microsoft.com/office/drawing/2014/main" id="{8C9CFE99-8F83-13AA-A6C1-248C6BA8CA7B}"/>
              </a:ext>
            </a:extLst>
          </p:cNvPr>
          <p:cNvSpPr/>
          <p:nvPr/>
        </p:nvSpPr>
        <p:spPr>
          <a:xfrm>
            <a:off x="11006138" y="1440000"/>
            <a:ext cx="13381163" cy="12024000"/>
          </a:xfrm>
          <a:prstGeom prst="rect">
            <a:avLst/>
          </a:prstGeom>
          <a:solidFill>
            <a:schemeClr val="bg1">
              <a:alpha val="84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4" name="Rectangle: Rounded Corners 3">
            <a:extLst>
              <a:ext uri="{FF2B5EF4-FFF2-40B4-BE49-F238E27FC236}">
                <a16:creationId xmlns:a16="http://schemas.microsoft.com/office/drawing/2014/main" id="{871EC77F-F790-4B5C-DC26-06DEA4B1AC72}"/>
              </a:ext>
            </a:extLst>
          </p:cNvPr>
          <p:cNvSpPr/>
          <p:nvPr/>
        </p:nvSpPr>
        <p:spPr>
          <a:xfrm>
            <a:off x="4671791" y="1775220"/>
            <a:ext cx="14719293" cy="1917290"/>
          </a:xfrm>
          <a:prstGeom prst="round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50800" bIns="50800" numCol="1" spcCol="38100" rtlCol="0" anchor="ctr">
            <a:noAutofit/>
          </a:bodyPr>
          <a:lstStyle/>
          <a:p>
            <a:pPr lvl="5" indent="0" defTabSz="825500"/>
            <a:r>
              <a:rPr lang="en-US" sz="4000" dirty="0">
                <a:solidFill>
                  <a:srgbClr val="000000"/>
                </a:solidFill>
                <a:latin typeface="Lato" panose="020F0502020204030203" pitchFamily="34" charset="0"/>
              </a:rPr>
              <a:t>The church (like society) is made up of people who are differently empowered </a:t>
            </a:r>
            <a:endParaRPr kumimoji="0" lang="en-GB" sz="4000" b="0" i="0" u="none" strike="noStrike" cap="none" spc="0" normalizeH="0" baseline="0" dirty="0">
              <a:ln>
                <a:noFill/>
              </a:ln>
              <a:solidFill>
                <a:srgbClr val="000000"/>
              </a:solidFill>
              <a:effectLst/>
              <a:uFillTx/>
              <a:latin typeface="Lato" panose="020F0502020204030203" pitchFamily="34" charset="0"/>
              <a:ea typeface="Lato" panose="020F0502020204030203" pitchFamily="34" charset="0"/>
              <a:cs typeface="Lato" panose="020F0502020204030203" pitchFamily="34" charset="0"/>
              <a:sym typeface="Helvetica Neue Medium"/>
            </a:endParaRPr>
          </a:p>
        </p:txBody>
      </p:sp>
      <p:sp>
        <p:nvSpPr>
          <p:cNvPr id="5" name="Rectangle: Rounded Corners 4">
            <a:extLst>
              <a:ext uri="{FF2B5EF4-FFF2-40B4-BE49-F238E27FC236}">
                <a16:creationId xmlns:a16="http://schemas.microsoft.com/office/drawing/2014/main" id="{9F86ACD0-D0A7-2F98-8D98-AE97AB9D6256}"/>
              </a:ext>
            </a:extLst>
          </p:cNvPr>
          <p:cNvSpPr/>
          <p:nvPr/>
        </p:nvSpPr>
        <p:spPr>
          <a:xfrm>
            <a:off x="4671787" y="4062511"/>
            <a:ext cx="14719299" cy="1917290"/>
          </a:xfrm>
          <a:prstGeom prst="roundRect">
            <a:avLst/>
          </a:prstGeom>
          <a:solidFill>
            <a:schemeClr val="tx1">
              <a:alpha val="87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50800" bIns="50800" numCol="1" spcCol="38100" rtlCol="0" anchor="ctr">
            <a:noAutofit/>
          </a:bodyPr>
          <a:lstStyle/>
          <a:p>
            <a:pPr defTabSz="825500"/>
            <a:r>
              <a:rPr lang="en-US" sz="4000" dirty="0">
                <a:solidFill>
                  <a:srgbClr val="FFFFFF"/>
                </a:solidFill>
                <a:latin typeface="Lato" panose="020F0502020204030203" pitchFamily="34" charset="0"/>
              </a:rPr>
              <a:t>The Holy Spirit increases our compassionate awareness of those who are more vulnerable than ourselves.</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6" name="Rectangle: Rounded Corners 5">
            <a:extLst>
              <a:ext uri="{FF2B5EF4-FFF2-40B4-BE49-F238E27FC236}">
                <a16:creationId xmlns:a16="http://schemas.microsoft.com/office/drawing/2014/main" id="{E5C6B3FF-380A-49D8-80EC-BA9E9398C188}"/>
              </a:ext>
            </a:extLst>
          </p:cNvPr>
          <p:cNvSpPr/>
          <p:nvPr/>
        </p:nvSpPr>
        <p:spPr>
          <a:xfrm>
            <a:off x="4671787" y="6349802"/>
            <a:ext cx="14719297" cy="1917290"/>
          </a:xfrm>
          <a:prstGeom prst="round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50800" bIns="50800" numCol="1" spcCol="38100" rtlCol="0" anchor="ctr">
            <a:noAutofit/>
          </a:bodyPr>
          <a:lstStyle/>
          <a:p>
            <a:pPr defTabSz="825500"/>
            <a:r>
              <a:rPr lang="en-US" sz="4000" dirty="0">
                <a:solidFill>
                  <a:srgbClr val="000000"/>
                </a:solidFill>
                <a:latin typeface="Lato" panose="020F0502020204030203" pitchFamily="34" charset="0"/>
              </a:rPr>
              <a:t>All of this is underpinned by the understanding that all are created in the 'image of God' and should be </a:t>
            </a:r>
            <a:r>
              <a:rPr lang="en-US" sz="4000" dirty="0" err="1">
                <a:solidFill>
                  <a:srgbClr val="000000"/>
                </a:solidFill>
                <a:latin typeface="Lato" panose="020F0502020204030203" pitchFamily="34" charset="0"/>
              </a:rPr>
              <a:t>honoured</a:t>
            </a:r>
            <a:r>
              <a:rPr lang="en-US" sz="4000" dirty="0">
                <a:solidFill>
                  <a:srgbClr val="000000"/>
                </a:solidFill>
                <a:latin typeface="Lato" panose="020F0502020204030203" pitchFamily="34" charset="0"/>
              </a:rPr>
              <a:t> as such.</a:t>
            </a:r>
          </a:p>
        </p:txBody>
      </p:sp>
      <p:sp>
        <p:nvSpPr>
          <p:cNvPr id="8" name="Rectangle: Rounded Corners 7">
            <a:extLst>
              <a:ext uri="{FF2B5EF4-FFF2-40B4-BE49-F238E27FC236}">
                <a16:creationId xmlns:a16="http://schemas.microsoft.com/office/drawing/2014/main" id="{6AB4D446-6DF2-F7AF-44F4-95DF07C691C1}"/>
              </a:ext>
            </a:extLst>
          </p:cNvPr>
          <p:cNvSpPr/>
          <p:nvPr/>
        </p:nvSpPr>
        <p:spPr>
          <a:xfrm>
            <a:off x="4671786" y="10924384"/>
            <a:ext cx="14719299" cy="1917290"/>
          </a:xfrm>
          <a:prstGeom prst="round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50800" bIns="50800" numCol="1" spcCol="38100" rtlCol="0" anchor="ctr">
            <a:noAutofit/>
          </a:bodyPr>
          <a:lstStyle/>
          <a:p>
            <a:pPr defTabSz="825500"/>
            <a:r>
              <a:rPr lang="en-US" sz="4000" dirty="0">
                <a:solidFill>
                  <a:srgbClr val="FF0000"/>
                </a:solidFill>
                <a:latin typeface="Lato" panose="020F0502020204030203" pitchFamily="34" charset="0"/>
              </a:rPr>
              <a:t>It is important to </a:t>
            </a:r>
            <a:r>
              <a:rPr lang="en-US" sz="4000" dirty="0" err="1">
                <a:solidFill>
                  <a:srgbClr val="FF0000"/>
                </a:solidFill>
                <a:latin typeface="Lato" panose="020F0502020204030203" pitchFamily="34" charset="0"/>
              </a:rPr>
              <a:t>recognise</a:t>
            </a:r>
            <a:r>
              <a:rPr lang="en-US" sz="4000" dirty="0">
                <a:solidFill>
                  <a:srgbClr val="FF0000"/>
                </a:solidFill>
                <a:latin typeface="Lato" panose="020F0502020204030203" pitchFamily="34" charset="0"/>
              </a:rPr>
              <a:t> that as the church we may hold a piece of the jigsaw puzzle that might save someone’s life.</a:t>
            </a:r>
            <a:endParaRPr kumimoji="0" lang="en-GB" sz="4000" b="0" i="0" u="none" strike="noStrike" cap="none" spc="0" normalizeH="0" baseline="0" dirty="0">
              <a:ln>
                <a:noFill/>
              </a:ln>
              <a:solidFill>
                <a:srgbClr val="FF0000"/>
              </a:solidFill>
              <a:effectLst/>
              <a:uFillTx/>
              <a:latin typeface="Helvetica Neue Medium"/>
              <a:ea typeface="Helvetica Neue Medium"/>
              <a:cs typeface="Helvetica Neue Medium"/>
              <a:sym typeface="Helvetica Neue Medium"/>
            </a:endParaRPr>
          </a:p>
        </p:txBody>
      </p:sp>
      <p:grpSp>
        <p:nvGrpSpPr>
          <p:cNvPr id="14" name="Group 13">
            <a:extLst>
              <a:ext uri="{FF2B5EF4-FFF2-40B4-BE49-F238E27FC236}">
                <a16:creationId xmlns:a16="http://schemas.microsoft.com/office/drawing/2014/main" id="{E1037E39-0172-000D-DBA8-7A77116BC7DC}"/>
              </a:ext>
            </a:extLst>
          </p:cNvPr>
          <p:cNvGrpSpPr/>
          <p:nvPr/>
        </p:nvGrpSpPr>
        <p:grpSpPr>
          <a:xfrm>
            <a:off x="4671786" y="8637093"/>
            <a:ext cx="14719298" cy="1917290"/>
            <a:chOff x="9258300" y="8738693"/>
            <a:chExt cx="14719298" cy="1917290"/>
          </a:xfrm>
        </p:grpSpPr>
        <p:sp>
          <p:nvSpPr>
            <p:cNvPr id="7" name="Rectangle: Rounded Corners 6">
              <a:extLst>
                <a:ext uri="{FF2B5EF4-FFF2-40B4-BE49-F238E27FC236}">
                  <a16:creationId xmlns:a16="http://schemas.microsoft.com/office/drawing/2014/main" id="{628BD458-C4A0-F78B-8CD5-04AA028D74D8}"/>
                </a:ext>
              </a:extLst>
            </p:cNvPr>
            <p:cNvSpPr/>
            <p:nvPr/>
          </p:nvSpPr>
          <p:spPr>
            <a:xfrm>
              <a:off x="9258300" y="8738693"/>
              <a:ext cx="14719298" cy="1917290"/>
            </a:xfrm>
            <a:prstGeom prst="roundRect">
              <a:avLst/>
            </a:prstGeom>
            <a:solidFill>
              <a:schemeClr val="tx1">
                <a:alpha val="87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50800" bIns="50800" numCol="1" spcCol="38100" rtlCol="0" anchor="ctr">
              <a:noAutofit/>
            </a:bodyPr>
            <a:lstStyle/>
            <a:p>
              <a:pPr defTabSz="825500"/>
              <a:r>
                <a:rPr kumimoji="0" lang="en-GB" sz="4000" b="0" i="0" u="none" strike="noStrike" cap="none" spc="0" normalizeH="0" baseline="0" dirty="0">
                  <a:ln>
                    <a:noFill/>
                  </a:ln>
                  <a:solidFill>
                    <a:schemeClr val="bg1"/>
                  </a:solidFill>
                  <a:effectLst/>
                  <a:uFillTx/>
                  <a:latin typeface="Lato" panose="020F0502020204030203" pitchFamily="34" charset="0"/>
                  <a:ea typeface="Lato" panose="020F0502020204030203" pitchFamily="34" charset="0"/>
                  <a:cs typeface="Lato" panose="020F0502020204030203" pitchFamily="34" charset="0"/>
                  <a:sym typeface="Helvetica Neue Medium"/>
                </a:rPr>
                <a:t>		</a:t>
              </a:r>
              <a:r>
                <a:rPr lang="en-US" sz="4000" dirty="0">
                  <a:solidFill>
                    <a:schemeClr val="bg1"/>
                  </a:solidFill>
                  <a:latin typeface="Lato" panose="020F0502020204030203" pitchFamily="34" charset="0"/>
                  <a:ea typeface="Lato" panose="020F0502020204030203" pitchFamily="34" charset="0"/>
                  <a:cs typeface="Lato" panose="020F0502020204030203" pitchFamily="34" charset="0"/>
                </a:rPr>
                <a:t>Working Together to Safeguard Children (2023).</a:t>
              </a:r>
            </a:p>
            <a:p>
              <a:pPr defTabSz="825500"/>
              <a:r>
                <a:rPr kumimoji="0" lang="en-US" sz="4000" b="0" i="0" u="none" strike="noStrike" cap="none" spc="0" normalizeH="0" baseline="0" dirty="0">
                  <a:ln>
                    <a:noFill/>
                  </a:ln>
                  <a:solidFill>
                    <a:schemeClr val="bg1"/>
                  </a:solidFill>
                  <a:effectLst/>
                  <a:uFillTx/>
                  <a:latin typeface="Lato" panose="020F0502020204030203" pitchFamily="34" charset="0"/>
                  <a:ea typeface="Lato" panose="020F0502020204030203" pitchFamily="34" charset="0"/>
                  <a:cs typeface="Lato" panose="020F0502020204030203" pitchFamily="34" charset="0"/>
                  <a:sym typeface="Helvetica Neue Medium"/>
                </a:rPr>
                <a:t>	</a:t>
              </a:r>
              <a:r>
                <a:rPr lang="en-US" sz="4000" dirty="0">
                  <a:solidFill>
                    <a:schemeClr val="bg1"/>
                  </a:solidFill>
                  <a:latin typeface="Lato" panose="020F0502020204030203" pitchFamily="34" charset="0"/>
                  <a:ea typeface="Lato" panose="020F0502020204030203" pitchFamily="34" charset="0"/>
                  <a:cs typeface="Lato" panose="020F0502020204030203" pitchFamily="34" charset="0"/>
                  <a:sym typeface="Helvetica Neue Medium"/>
                </a:rPr>
                <a:t>	The Care Act (2014).</a:t>
              </a:r>
              <a:endParaRPr kumimoji="0" lang="en-GB" sz="4000" b="0" i="0" u="none" strike="noStrike" cap="none" spc="0" normalizeH="0" baseline="0" dirty="0">
                <a:ln>
                  <a:noFill/>
                </a:ln>
                <a:solidFill>
                  <a:schemeClr val="bg1"/>
                </a:solidFill>
                <a:effectLst/>
                <a:uFillTx/>
                <a:latin typeface="Lato" panose="020F0502020204030203" pitchFamily="34" charset="0"/>
                <a:ea typeface="Lato" panose="020F0502020204030203" pitchFamily="34" charset="0"/>
                <a:cs typeface="Lato" panose="020F0502020204030203" pitchFamily="34" charset="0"/>
                <a:sym typeface="Helvetica Neue Medium"/>
              </a:endParaRPr>
            </a:p>
          </p:txBody>
        </p:sp>
        <p:pic>
          <p:nvPicPr>
            <p:cNvPr id="13" name="Picture 12">
              <a:extLst>
                <a:ext uri="{FF2B5EF4-FFF2-40B4-BE49-F238E27FC236}">
                  <a16:creationId xmlns:a16="http://schemas.microsoft.com/office/drawing/2014/main" id="{742F0C16-D076-9F02-C965-4023813340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7877" y="9149652"/>
              <a:ext cx="1095372" cy="1095372"/>
            </a:xfrm>
            <a:prstGeom prst="rect">
              <a:avLst/>
            </a:prstGeom>
          </p:spPr>
        </p:pic>
      </p:grpSp>
    </p:spTree>
    <p:extLst>
      <p:ext uri="{BB962C8B-B14F-4D97-AF65-F5344CB8AC3E}">
        <p14:creationId xmlns:p14="http://schemas.microsoft.com/office/powerpoint/2010/main" val="5363703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1+#ppt_w/2"/>
                                          </p:val>
                                        </p:tav>
                                        <p:tav tm="100000">
                                          <p:val>
                                            <p:strVal val="#ppt_x"/>
                                          </p:val>
                                        </p:tav>
                                      </p:tavLst>
                                    </p:anim>
                                    <p:anim calcmode="lin" valueType="num">
                                      <p:cBhvr additive="base">
                                        <p:cTn id="24"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1000" fill="hold"/>
                                        <p:tgtEl>
                                          <p:spTgt spid="14"/>
                                        </p:tgtEl>
                                        <p:attrNameLst>
                                          <p:attrName>ppt_x</p:attrName>
                                        </p:attrNameLst>
                                      </p:cBhvr>
                                      <p:tavLst>
                                        <p:tav tm="0">
                                          <p:val>
                                            <p:strVal val="1+#ppt_w/2"/>
                                          </p:val>
                                        </p:tav>
                                        <p:tav tm="100000">
                                          <p:val>
                                            <p:strVal val="#ppt_x"/>
                                          </p:val>
                                        </p:tav>
                                      </p:tavLst>
                                    </p:anim>
                                    <p:anim calcmode="lin" valueType="num">
                                      <p:cBhvr additive="base">
                                        <p:cTn id="30"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000" fill="hold"/>
                                        <p:tgtEl>
                                          <p:spTgt spid="8"/>
                                        </p:tgtEl>
                                        <p:attrNameLst>
                                          <p:attrName>ppt_x</p:attrName>
                                        </p:attrNameLst>
                                      </p:cBhvr>
                                      <p:tavLst>
                                        <p:tav tm="0">
                                          <p:val>
                                            <p:strVal val="1+#ppt_w/2"/>
                                          </p:val>
                                        </p:tav>
                                        <p:tav tm="100000">
                                          <p:val>
                                            <p:strVal val="#ppt_x"/>
                                          </p:val>
                                        </p:tav>
                                      </p:tavLst>
                                    </p:anim>
                                    <p:anim calcmode="lin" valueType="num">
                                      <p:cBhvr additive="base">
                                        <p:cTn id="36"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70000"/>
          </a:srgbClr>
        </a:solidFill>
        <a:effectLst/>
      </p:bgPr>
    </p:bg>
    <p:spTree>
      <p:nvGrpSpPr>
        <p:cNvPr id="1" name=""/>
        <p:cNvGrpSpPr/>
        <p:nvPr/>
      </p:nvGrpSpPr>
      <p:grpSpPr>
        <a:xfrm>
          <a:off x="0" y="0"/>
          <a:ext cx="0" cy="0"/>
          <a:chOff x="0" y="0"/>
          <a:chExt cx="0" cy="0"/>
        </a:xfrm>
      </p:grpSpPr>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4595810"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US" dirty="0">
                <a:latin typeface="Roboto" panose="02000000000000000000" pitchFamily="2" charset="0"/>
              </a:rPr>
              <a:t>Vulnerability in families</a:t>
            </a:r>
            <a:endParaRPr lang="en-GB" b="1" i="0" dirty="0">
              <a:solidFill>
                <a:srgbClr val="FFFFFF"/>
              </a:solidFill>
              <a:effectLst/>
              <a:latin typeface="Roboto" panose="02000000000000000000" pitchFamily="2" charset="0"/>
            </a:endParaRP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2" name="TextBox 1">
            <a:extLst>
              <a:ext uri="{FF2B5EF4-FFF2-40B4-BE49-F238E27FC236}">
                <a16:creationId xmlns:a16="http://schemas.microsoft.com/office/drawing/2014/main" id="{58A9A3FA-D967-CD88-EEE8-B992910F3EDC}"/>
              </a:ext>
            </a:extLst>
          </p:cNvPr>
          <p:cNvSpPr txBox="1"/>
          <p:nvPr/>
        </p:nvSpPr>
        <p:spPr>
          <a:xfrm>
            <a:off x="1346433" y="1737047"/>
            <a:ext cx="12633392" cy="9811657"/>
          </a:xfrm>
          <a:prstGeom prst="rect">
            <a:avLst/>
          </a:prstGeom>
          <a:solidFill>
            <a:schemeClr val="bg1">
              <a:alpha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252000" rIns="720000" bIns="50800" numCol="1" spcCol="38100" rtlCol="0" anchor="t" anchorCtr="0">
            <a:noAutofit/>
          </a:bodyPr>
          <a:lstStyle/>
          <a:p>
            <a:pPr algn="l"/>
            <a:r>
              <a:rPr lang="en-US" sz="4000" b="0" i="0" dirty="0">
                <a:solidFill>
                  <a:schemeClr val="tx1">
                    <a:lumMod val="50000"/>
                  </a:schemeClr>
                </a:solidFill>
                <a:effectLst/>
                <a:latin typeface="Lato" panose="020F0502020204030203" pitchFamily="34" charset="0"/>
              </a:rPr>
              <a:t>Family stress factors:</a:t>
            </a:r>
          </a:p>
          <a:p>
            <a:pPr algn="l"/>
            <a:endParaRPr lang="en-US" sz="4000" b="0" i="0" dirty="0">
              <a:solidFill>
                <a:schemeClr val="tx1">
                  <a:lumMod val="50000"/>
                </a:schemeClr>
              </a:solidFill>
              <a:effectLst/>
              <a:latin typeface="Lato" panose="020F0502020204030203" pitchFamily="34" charset="0"/>
            </a:endParaRP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Alcohol or drug misuse</a:t>
            </a:r>
          </a:p>
          <a:p>
            <a:pPr lvl="1" algn="l">
              <a:buFont typeface="Arial" panose="020B0604020202020204" pitchFamily="34" charset="0"/>
              <a:buChar char="•"/>
            </a:pPr>
            <a:r>
              <a:rPr lang="en-US" sz="4000" b="0" i="0" dirty="0" err="1">
                <a:solidFill>
                  <a:schemeClr val="tx1">
                    <a:lumMod val="50000"/>
                  </a:schemeClr>
                </a:solidFill>
                <a:effectLst/>
                <a:latin typeface="Lato" panose="020F0502020204030203" pitchFamily="34" charset="0"/>
              </a:rPr>
              <a:t>Disorganised</a:t>
            </a:r>
            <a:r>
              <a:rPr lang="en-US" sz="4000" b="0" i="0" dirty="0">
                <a:solidFill>
                  <a:schemeClr val="tx1">
                    <a:lumMod val="50000"/>
                  </a:schemeClr>
                </a:solidFill>
                <a:effectLst/>
                <a:latin typeface="Lato" panose="020F0502020204030203" pitchFamily="34" charset="0"/>
              </a:rPr>
              <a:t> or anti-social families</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Social isolation</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Domestic violence and abuse</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Physical or mental disability</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Mental health issues or learning disabilities</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Family history of abuse</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Cultural or religious factors</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Financial problems</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Overcrowded or precariously housed families</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Addictive </a:t>
            </a:r>
            <a:r>
              <a:rPr lang="en-US" sz="4000" b="0" i="0" dirty="0" err="1">
                <a:solidFill>
                  <a:schemeClr val="tx1">
                    <a:lumMod val="50000"/>
                  </a:schemeClr>
                </a:solidFill>
                <a:effectLst/>
                <a:latin typeface="Lato" panose="020F0502020204030203" pitchFamily="34" charset="0"/>
              </a:rPr>
              <a:t>behaviour</a:t>
            </a:r>
            <a:endParaRPr lang="en-US" sz="4000" b="0" i="0" dirty="0">
              <a:solidFill>
                <a:schemeClr val="tx1">
                  <a:lumMod val="50000"/>
                </a:schemeClr>
              </a:solidFill>
              <a:effectLst/>
              <a:latin typeface="Lato" panose="020F0502020204030203" pitchFamily="34" charset="0"/>
            </a:endParaRP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Relationship breakdown</a:t>
            </a:r>
          </a:p>
          <a:p>
            <a:pPr lvl="1" algn="l">
              <a:buFont typeface="Arial" panose="020B0604020202020204" pitchFamily="34" charset="0"/>
              <a:buChar char="•"/>
            </a:pPr>
            <a:r>
              <a:rPr lang="en-US" sz="4000" b="0" i="0" dirty="0">
                <a:solidFill>
                  <a:schemeClr val="tx1">
                    <a:lumMod val="50000"/>
                  </a:schemeClr>
                </a:solidFill>
                <a:effectLst/>
                <a:latin typeface="Lato" panose="020F0502020204030203" pitchFamily="34" charset="0"/>
              </a:rPr>
              <a:t>Being a refugee or asylum seeker</a:t>
            </a:r>
          </a:p>
          <a:p>
            <a:pPr marL="0" marR="0" indent="0" algn="l" defTabSz="2438338" rtl="0" fontAlgn="auto" latinLnBrk="0" hangingPunct="0">
              <a:lnSpc>
                <a:spcPct val="100000"/>
              </a:lnSpc>
              <a:spcBef>
                <a:spcPts val="0"/>
              </a:spcBef>
              <a:spcAft>
                <a:spcPts val="0"/>
              </a:spcAft>
              <a:buClrTx/>
              <a:buSzTx/>
              <a:buFontTx/>
              <a:buNone/>
              <a:tabLst/>
            </a:pPr>
            <a:endParaRPr kumimoji="0" lang="en-GB" sz="4000" b="0" i="0" u="none" strike="noStrike" cap="none" spc="0" normalizeH="0" baseline="0" dirty="0">
              <a:ln>
                <a:noFill/>
              </a:ln>
              <a:solidFill>
                <a:schemeClr val="tx1">
                  <a:lumMod val="50000"/>
                </a:schemeClr>
              </a:solidFill>
              <a:effectLst/>
              <a:uFillTx/>
              <a:latin typeface="+mn-lt"/>
              <a:ea typeface="+mn-ea"/>
              <a:cs typeface="+mn-cs"/>
              <a:sym typeface="Helvetica Neue"/>
            </a:endParaRPr>
          </a:p>
        </p:txBody>
      </p:sp>
      <p:sp>
        <p:nvSpPr>
          <p:cNvPr id="3" name="TextBox 2">
            <a:extLst>
              <a:ext uri="{FF2B5EF4-FFF2-40B4-BE49-F238E27FC236}">
                <a16:creationId xmlns:a16="http://schemas.microsoft.com/office/drawing/2014/main" id="{778BB9B5-24D7-9252-4FAC-4DEB6E387648}"/>
              </a:ext>
            </a:extLst>
          </p:cNvPr>
          <p:cNvSpPr txBox="1"/>
          <p:nvPr/>
        </p:nvSpPr>
        <p:spPr>
          <a:xfrm>
            <a:off x="8550" y="11243903"/>
            <a:ext cx="23852935" cy="2218101"/>
          </a:xfrm>
          <a:prstGeom prst="rect">
            <a:avLst/>
          </a:prstGeom>
          <a:solidFill>
            <a:srgbClr val="FFFFFF">
              <a:alpha val="85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sz="4000" dirty="0">
                <a:solidFill>
                  <a:srgbClr val="FF0000"/>
                </a:solidFill>
                <a:latin typeface="Lato" panose="020F0502020204030203" pitchFamily="34" charset="0"/>
                <a:ea typeface="Lato" panose="020F0502020204030203" pitchFamily="34" charset="0"/>
                <a:cs typeface="Lato" panose="020F0502020204030203" pitchFamily="34" charset="0"/>
              </a:rPr>
              <a:t>We ought to have heightened concern for those within this situation who are least able to protect themselves.</a:t>
            </a:r>
            <a:endParaRPr kumimoji="0" lang="en-GB" sz="4000" b="0" i="0" u="none" strike="noStrike" cap="none" spc="0" normalizeH="0" baseline="0" dirty="0">
              <a:ln>
                <a:noFill/>
              </a:ln>
              <a:solidFill>
                <a:srgbClr val="FF0000"/>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pic>
        <p:nvPicPr>
          <p:cNvPr id="5" name="Graphic 4" descr="Family with two children outline">
            <a:extLst>
              <a:ext uri="{FF2B5EF4-FFF2-40B4-BE49-F238E27FC236}">
                <a16:creationId xmlns:a16="http://schemas.microsoft.com/office/drawing/2014/main" id="{E49E63BA-F3EF-E6BF-8A1E-89D97C469DD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317707" y="3410856"/>
            <a:ext cx="7719859" cy="7719859"/>
          </a:xfrm>
          <a:prstGeom prst="rect">
            <a:avLst/>
          </a:prstGeom>
        </p:spPr>
      </p:pic>
    </p:spTree>
    <p:extLst>
      <p:ext uri="{BB962C8B-B14F-4D97-AF65-F5344CB8AC3E}">
        <p14:creationId xmlns:p14="http://schemas.microsoft.com/office/powerpoint/2010/main" val="3421496673"/>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10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10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fade">
                                      <p:cBhvr>
                                        <p:cTn id="47" dur="1000"/>
                                        <p:tgtEl>
                                          <p:spTgt spid="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fade">
                                      <p:cBhvr>
                                        <p:cTn id="52" dur="1000"/>
                                        <p:tgtEl>
                                          <p:spTgt spid="2">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
                                            <p:txEl>
                                              <p:pRg st="10" end="10"/>
                                            </p:txEl>
                                          </p:spTgt>
                                        </p:tgtEl>
                                        <p:attrNameLst>
                                          <p:attrName>style.visibility</p:attrName>
                                        </p:attrNameLst>
                                      </p:cBhvr>
                                      <p:to>
                                        <p:strVal val="visible"/>
                                      </p:to>
                                    </p:set>
                                    <p:animEffect transition="in" filter="fade">
                                      <p:cBhvr>
                                        <p:cTn id="57" dur="1000"/>
                                        <p:tgtEl>
                                          <p:spTgt spid="2">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
                                            <p:txEl>
                                              <p:pRg st="11" end="11"/>
                                            </p:txEl>
                                          </p:spTgt>
                                        </p:tgtEl>
                                        <p:attrNameLst>
                                          <p:attrName>style.visibility</p:attrName>
                                        </p:attrNameLst>
                                      </p:cBhvr>
                                      <p:to>
                                        <p:strVal val="visible"/>
                                      </p:to>
                                    </p:set>
                                    <p:animEffect transition="in" filter="fade">
                                      <p:cBhvr>
                                        <p:cTn id="62" dur="1000"/>
                                        <p:tgtEl>
                                          <p:spTgt spid="2">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
                                            <p:txEl>
                                              <p:pRg st="12" end="12"/>
                                            </p:txEl>
                                          </p:spTgt>
                                        </p:tgtEl>
                                        <p:attrNameLst>
                                          <p:attrName>style.visibility</p:attrName>
                                        </p:attrNameLst>
                                      </p:cBhvr>
                                      <p:to>
                                        <p:strVal val="visible"/>
                                      </p:to>
                                    </p:set>
                                    <p:animEffect transition="in" filter="fade">
                                      <p:cBhvr>
                                        <p:cTn id="67" dur="1000"/>
                                        <p:tgtEl>
                                          <p:spTgt spid="2">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
                                            <p:txEl>
                                              <p:pRg st="13" end="13"/>
                                            </p:txEl>
                                          </p:spTgt>
                                        </p:tgtEl>
                                        <p:attrNameLst>
                                          <p:attrName>style.visibility</p:attrName>
                                        </p:attrNameLst>
                                      </p:cBhvr>
                                      <p:to>
                                        <p:strVal val="visible"/>
                                      </p:to>
                                    </p:set>
                                    <p:animEffect transition="in" filter="fade">
                                      <p:cBhvr>
                                        <p:cTn id="72" dur="1000"/>
                                        <p:tgtEl>
                                          <p:spTgt spid="2">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
                                            <p:txEl>
                                              <p:pRg st="14" end="14"/>
                                            </p:txEl>
                                          </p:spTgt>
                                        </p:tgtEl>
                                        <p:attrNameLst>
                                          <p:attrName>style.visibility</p:attrName>
                                        </p:attrNameLst>
                                      </p:cBhvr>
                                      <p:to>
                                        <p:strVal val="visible"/>
                                      </p:to>
                                    </p:set>
                                    <p:animEffect transition="in" filter="fade">
                                      <p:cBhvr>
                                        <p:cTn id="77" dur="1000"/>
                                        <p:tgtEl>
                                          <p:spTgt spid="2">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additive="base">
                                        <p:cTn id="82" dur="1000" fill="hold"/>
                                        <p:tgtEl>
                                          <p:spTgt spid="3"/>
                                        </p:tgtEl>
                                        <p:attrNameLst>
                                          <p:attrName>ppt_x</p:attrName>
                                        </p:attrNameLst>
                                      </p:cBhvr>
                                      <p:tavLst>
                                        <p:tav tm="0">
                                          <p:val>
                                            <p:strVal val="#ppt_x"/>
                                          </p:val>
                                        </p:tav>
                                        <p:tav tm="100000">
                                          <p:val>
                                            <p:strVal val="#ppt_x"/>
                                          </p:val>
                                        </p:tav>
                                      </p:tavLst>
                                    </p:anim>
                                    <p:anim calcmode="lin" valueType="num">
                                      <p:cBhvr additive="base">
                                        <p:cTn id="83"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6232475"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Children with additional needs</a:t>
            </a: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5" name="TextBox 4">
            <a:extLst>
              <a:ext uri="{FF2B5EF4-FFF2-40B4-BE49-F238E27FC236}">
                <a16:creationId xmlns:a16="http://schemas.microsoft.com/office/drawing/2014/main" id="{E7D2D4C3-2C2A-5E1E-8B38-CC2A39287C95}"/>
              </a:ext>
            </a:extLst>
          </p:cNvPr>
          <p:cNvSpPr txBox="1"/>
          <p:nvPr/>
        </p:nvSpPr>
        <p:spPr>
          <a:xfrm>
            <a:off x="9289554" y="1416176"/>
            <a:ext cx="13644228"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Dependence on a wide network of carers and other adults is an everyday experience.</a:t>
            </a:r>
            <a:endParaRPr kumimoji="0" lang="en-GB" sz="4000" b="0" u="none" strike="noStrike" cap="none" spc="0" normalizeH="0" baseline="0" dirty="0">
              <a:ln>
                <a:noFill/>
              </a:ln>
              <a:solidFill>
                <a:schemeClr val="bg2">
                  <a:lumMod val="10000"/>
                </a:schemeClr>
              </a:solidFill>
              <a:effectLst/>
              <a:uFillTx/>
              <a:sym typeface="Helvetica Neue"/>
            </a:endParaRPr>
          </a:p>
        </p:txBody>
      </p:sp>
      <p:sp>
        <p:nvSpPr>
          <p:cNvPr id="6" name="TextBox 5">
            <a:extLst>
              <a:ext uri="{FF2B5EF4-FFF2-40B4-BE49-F238E27FC236}">
                <a16:creationId xmlns:a16="http://schemas.microsoft.com/office/drawing/2014/main" id="{344524D8-5894-839F-2D18-EFC2A0C97E52}"/>
              </a:ext>
            </a:extLst>
          </p:cNvPr>
          <p:cNvSpPr txBox="1"/>
          <p:nvPr/>
        </p:nvSpPr>
        <p:spPr>
          <a:xfrm>
            <a:off x="9289554" y="11005048"/>
            <a:ext cx="13644228" cy="2456955"/>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Some disabled children do not have access to the appropriate language to be able to disclose abuse.</a:t>
            </a:r>
          </a:p>
        </p:txBody>
      </p:sp>
      <p:sp>
        <p:nvSpPr>
          <p:cNvPr id="7" name="TextBox 6">
            <a:extLst>
              <a:ext uri="{FF2B5EF4-FFF2-40B4-BE49-F238E27FC236}">
                <a16:creationId xmlns:a16="http://schemas.microsoft.com/office/drawing/2014/main" id="{39BC320C-192C-D58B-4C6E-39A9D585776D}"/>
              </a:ext>
            </a:extLst>
          </p:cNvPr>
          <p:cNvSpPr txBox="1"/>
          <p:nvPr/>
        </p:nvSpPr>
        <p:spPr>
          <a:xfrm>
            <a:off x="9289554" y="3805016"/>
            <a:ext cx="13644228"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The large number of adults involved, and the nature of the care required increases the risk of abuse.</a:t>
            </a:r>
            <a:endParaRPr kumimoji="0" lang="en-GB" sz="4800" b="0" u="none" strike="noStrike" cap="none" spc="0" normalizeH="0" baseline="0" dirty="0">
              <a:ln>
                <a:noFill/>
              </a:ln>
              <a:solidFill>
                <a:schemeClr val="bg2">
                  <a:lumMod val="10000"/>
                </a:schemeClr>
              </a:solidFill>
              <a:effectLst/>
              <a:uFillTx/>
              <a:sym typeface="Helvetica Neue"/>
            </a:endParaRPr>
          </a:p>
        </p:txBody>
      </p:sp>
      <p:sp>
        <p:nvSpPr>
          <p:cNvPr id="8" name="TextBox 7">
            <a:extLst>
              <a:ext uri="{FF2B5EF4-FFF2-40B4-BE49-F238E27FC236}">
                <a16:creationId xmlns:a16="http://schemas.microsoft.com/office/drawing/2014/main" id="{0A6D959A-C151-B563-A75D-77DEBEA45743}"/>
              </a:ext>
            </a:extLst>
          </p:cNvPr>
          <p:cNvSpPr txBox="1"/>
          <p:nvPr/>
        </p:nvSpPr>
        <p:spPr>
          <a:xfrm>
            <a:off x="9289554" y="6210187"/>
            <a:ext cx="13644228"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Some disabled children grow up to accept damaging, demeaning treatment as normal.</a:t>
            </a:r>
            <a:endParaRPr kumimoji="0" lang="en-GB" sz="6000" b="0" u="none" strike="noStrike" cap="none" spc="0" normalizeH="0" baseline="0" dirty="0">
              <a:ln>
                <a:noFill/>
              </a:ln>
              <a:solidFill>
                <a:schemeClr val="bg2">
                  <a:lumMod val="10000"/>
                </a:schemeClr>
              </a:solidFill>
              <a:effectLst/>
              <a:uFillTx/>
              <a:sym typeface="Helvetica Neue"/>
            </a:endParaRPr>
          </a:p>
        </p:txBody>
      </p:sp>
      <p:sp>
        <p:nvSpPr>
          <p:cNvPr id="9" name="TextBox 8">
            <a:extLst>
              <a:ext uri="{FF2B5EF4-FFF2-40B4-BE49-F238E27FC236}">
                <a16:creationId xmlns:a16="http://schemas.microsoft.com/office/drawing/2014/main" id="{3E9F7C99-C178-F945-13BC-7E369E06617E}"/>
              </a:ext>
            </a:extLst>
          </p:cNvPr>
          <p:cNvSpPr txBox="1"/>
          <p:nvPr/>
        </p:nvSpPr>
        <p:spPr>
          <a:xfrm>
            <a:off x="9289554" y="8653593"/>
            <a:ext cx="13644228"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Communication barriers often mean that many have difficulty reporting worries and concerns or abuse.</a:t>
            </a:r>
            <a:endParaRPr lang="en-GB" sz="4000" dirty="0">
              <a:solidFill>
                <a:schemeClr val="bg2">
                  <a:lumMod val="10000"/>
                </a:schemeClr>
              </a:solidFill>
              <a:latin typeface="Lato" panose="020F0502020204030203" pitchFamily="34" charset="0"/>
            </a:endParaRPr>
          </a:p>
        </p:txBody>
      </p:sp>
      <p:pic>
        <p:nvPicPr>
          <p:cNvPr id="3" name="Graphic 2" descr="Wheelchair access outline">
            <a:extLst>
              <a:ext uri="{FF2B5EF4-FFF2-40B4-BE49-F238E27FC236}">
                <a16:creationId xmlns:a16="http://schemas.microsoft.com/office/drawing/2014/main" id="{D565C7CF-8DCB-6411-1E2C-F82CA6059E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2890" y="1875997"/>
            <a:ext cx="5130800" cy="6297809"/>
          </a:xfrm>
          <a:prstGeom prst="rect">
            <a:avLst/>
          </a:prstGeom>
        </p:spPr>
      </p:pic>
      <p:pic>
        <p:nvPicPr>
          <p:cNvPr id="12" name="Graphic 11" descr="Deaf outline">
            <a:extLst>
              <a:ext uri="{FF2B5EF4-FFF2-40B4-BE49-F238E27FC236}">
                <a16:creationId xmlns:a16="http://schemas.microsoft.com/office/drawing/2014/main" id="{745058F6-EE5B-F3D5-A4C8-40E4C283D16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69656" y="8691098"/>
            <a:ext cx="4169081" cy="4169081"/>
          </a:xfrm>
          <a:prstGeom prst="rect">
            <a:avLst/>
          </a:prstGeom>
        </p:spPr>
      </p:pic>
    </p:spTree>
    <p:extLst>
      <p:ext uri="{BB962C8B-B14F-4D97-AF65-F5344CB8AC3E}">
        <p14:creationId xmlns:p14="http://schemas.microsoft.com/office/powerpoint/2010/main" val="3119752851"/>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1+#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1+#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1+#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1000" fill="hold"/>
                                        <p:tgtEl>
                                          <p:spTgt spid="6"/>
                                        </p:tgtEl>
                                        <p:attrNameLst>
                                          <p:attrName>ppt_x</p:attrName>
                                        </p:attrNameLst>
                                      </p:cBhvr>
                                      <p:tavLst>
                                        <p:tav tm="0">
                                          <p:val>
                                            <p:strVal val="1+#ppt_w/2"/>
                                          </p:val>
                                        </p:tav>
                                        <p:tav tm="100000">
                                          <p:val>
                                            <p:strVal val="#ppt_x"/>
                                          </p:val>
                                        </p:tav>
                                      </p:tavLst>
                                    </p:anim>
                                    <p:anim calcmode="lin" valueType="num">
                                      <p:cBhvr additive="base">
                                        <p:cTn id="3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13" name="Final Assessment (1/7) - Scenario One, Q1">
            <a:extLst>
              <a:ext uri="{FF2B5EF4-FFF2-40B4-BE49-F238E27FC236}">
                <a16:creationId xmlns:a16="http://schemas.microsoft.com/office/drawing/2014/main" id="{C4AF3B43-1A19-4496-A1D4-7D400EED68AB}"/>
              </a:ext>
            </a:extLst>
          </p:cNvPr>
          <p:cNvSpPr txBox="1"/>
          <p:nvPr/>
        </p:nvSpPr>
        <p:spPr>
          <a:xfrm>
            <a:off x="149553" y="653037"/>
            <a:ext cx="2920671"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Young People</a:t>
            </a:r>
            <a:endParaRPr dirty="0"/>
          </a:p>
        </p:txBody>
      </p:sp>
      <p:sp>
        <p:nvSpPr>
          <p:cNvPr id="2" name="TextBox 1">
            <a:extLst>
              <a:ext uri="{FF2B5EF4-FFF2-40B4-BE49-F238E27FC236}">
                <a16:creationId xmlns:a16="http://schemas.microsoft.com/office/drawing/2014/main" id="{39FB1D31-2FEF-E62F-1A8D-604967480D69}"/>
              </a:ext>
            </a:extLst>
          </p:cNvPr>
          <p:cNvSpPr txBox="1"/>
          <p:nvPr/>
        </p:nvSpPr>
        <p:spPr>
          <a:xfrm>
            <a:off x="9105773" y="1416176"/>
            <a:ext cx="13644000"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Legally, young people are considered “children”.</a:t>
            </a:r>
            <a:endParaRPr kumimoji="0" lang="en-GB" sz="4000" b="0" u="none" strike="noStrike" cap="none" spc="0" normalizeH="0" baseline="0" dirty="0">
              <a:ln>
                <a:noFill/>
              </a:ln>
              <a:solidFill>
                <a:schemeClr val="bg2">
                  <a:lumMod val="10000"/>
                </a:schemeClr>
              </a:solidFill>
              <a:effectLst/>
              <a:uFillTx/>
              <a:sym typeface="Helvetica Neue"/>
            </a:endParaRPr>
          </a:p>
        </p:txBody>
      </p:sp>
      <p:sp>
        <p:nvSpPr>
          <p:cNvPr id="3" name="TextBox 2">
            <a:extLst>
              <a:ext uri="{FF2B5EF4-FFF2-40B4-BE49-F238E27FC236}">
                <a16:creationId xmlns:a16="http://schemas.microsoft.com/office/drawing/2014/main" id="{142ABE5A-D068-D5DB-F79E-A1941F612074}"/>
              </a:ext>
            </a:extLst>
          </p:cNvPr>
          <p:cNvSpPr txBox="1"/>
          <p:nvPr/>
        </p:nvSpPr>
        <p:spPr>
          <a:xfrm>
            <a:off x="9104565" y="11007758"/>
            <a:ext cx="13644000" cy="2456955"/>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Risks in digital environments include grooming and abuse.</a:t>
            </a:r>
          </a:p>
        </p:txBody>
      </p:sp>
      <p:sp>
        <p:nvSpPr>
          <p:cNvPr id="4" name="TextBox 3">
            <a:extLst>
              <a:ext uri="{FF2B5EF4-FFF2-40B4-BE49-F238E27FC236}">
                <a16:creationId xmlns:a16="http://schemas.microsoft.com/office/drawing/2014/main" id="{341DB333-0DA1-7732-FF2B-5DA6AE02681B}"/>
              </a:ext>
            </a:extLst>
          </p:cNvPr>
          <p:cNvSpPr txBox="1"/>
          <p:nvPr/>
        </p:nvSpPr>
        <p:spPr>
          <a:xfrm>
            <a:off x="9105773" y="3805016"/>
            <a:ext cx="13644000"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Adolescence is a time of transition and vulnerability.</a:t>
            </a:r>
          </a:p>
        </p:txBody>
      </p:sp>
      <p:sp>
        <p:nvSpPr>
          <p:cNvPr id="5" name="TextBox 4">
            <a:extLst>
              <a:ext uri="{FF2B5EF4-FFF2-40B4-BE49-F238E27FC236}">
                <a16:creationId xmlns:a16="http://schemas.microsoft.com/office/drawing/2014/main" id="{04C2C387-4F91-791E-7310-7DED94370FAA}"/>
              </a:ext>
            </a:extLst>
          </p:cNvPr>
          <p:cNvSpPr txBox="1"/>
          <p:nvPr/>
        </p:nvSpPr>
        <p:spPr>
          <a:xfrm>
            <a:off x="9104565" y="6303228"/>
            <a:ext cx="13644000"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Young people are learning to make positive choices outside the direct intervention of adults.</a:t>
            </a:r>
          </a:p>
        </p:txBody>
      </p:sp>
      <p:sp>
        <p:nvSpPr>
          <p:cNvPr id="6" name="TextBox 5">
            <a:extLst>
              <a:ext uri="{FF2B5EF4-FFF2-40B4-BE49-F238E27FC236}">
                <a16:creationId xmlns:a16="http://schemas.microsoft.com/office/drawing/2014/main" id="{C56F60DD-FC89-6176-BD8F-481CEF90A67D}"/>
              </a:ext>
            </a:extLst>
          </p:cNvPr>
          <p:cNvSpPr txBox="1"/>
          <p:nvPr/>
        </p:nvSpPr>
        <p:spPr>
          <a:xfrm>
            <a:off x="9142602" y="8801440"/>
            <a:ext cx="13644000"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Pastoral issues are therefore different than with young children.</a:t>
            </a:r>
          </a:p>
        </p:txBody>
      </p:sp>
      <p:pic>
        <p:nvPicPr>
          <p:cNvPr id="8" name="Graphic 7" descr="Dance outline">
            <a:extLst>
              <a:ext uri="{FF2B5EF4-FFF2-40B4-BE49-F238E27FC236}">
                <a16:creationId xmlns:a16="http://schemas.microsoft.com/office/drawing/2014/main" id="{42E4EA4E-5A36-5500-550C-385ACBB8B5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0056" y="4041128"/>
            <a:ext cx="5754915" cy="5754915"/>
          </a:xfrm>
          <a:prstGeom prst="rect">
            <a:avLst/>
          </a:prstGeom>
        </p:spPr>
      </p:pic>
    </p:spTree>
    <p:extLst>
      <p:ext uri="{BB962C8B-B14F-4D97-AF65-F5344CB8AC3E}">
        <p14:creationId xmlns:p14="http://schemas.microsoft.com/office/powerpoint/2010/main" val="29854601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1+#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1000" fill="hold"/>
                                        <p:tgtEl>
                                          <p:spTgt spid="3"/>
                                        </p:tgtEl>
                                        <p:attrNameLst>
                                          <p:attrName>ppt_x</p:attrName>
                                        </p:attrNameLst>
                                      </p:cBhvr>
                                      <p:tavLst>
                                        <p:tav tm="0">
                                          <p:val>
                                            <p:strVal val="1+#ppt_w/2"/>
                                          </p:val>
                                        </p:tav>
                                        <p:tav tm="100000">
                                          <p:val>
                                            <p:strVal val="#ppt_x"/>
                                          </p:val>
                                        </p:tav>
                                      </p:tavLst>
                                    </p:anim>
                                    <p:anim calcmode="lin" valueType="num">
                                      <p:cBhvr additive="base">
                                        <p:cTn id="3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a:p>
        </p:txBody>
      </p:sp>
      <p:sp>
        <p:nvSpPr>
          <p:cNvPr id="753" name="Final Assessment (1/7) - Scenario One, Q1"/>
          <p:cNvSpPr txBox="1"/>
          <p:nvPr/>
        </p:nvSpPr>
        <p:spPr>
          <a:xfrm>
            <a:off x="149553" y="653037"/>
            <a:ext cx="11499943"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US" b="1" i="0" dirty="0">
                <a:solidFill>
                  <a:srgbClr val="FFFFFF"/>
                </a:solidFill>
                <a:effectLst/>
                <a:latin typeface="Roboto" panose="02000000000000000000" pitchFamily="2" charset="0"/>
              </a:rPr>
              <a:t>4 Steps -  Children and young people in the life of the church</a:t>
            </a:r>
          </a:p>
        </p:txBody>
      </p:sp>
      <p:pic>
        <p:nvPicPr>
          <p:cNvPr id="754" name="logo.jpg" descr="logo.jpg"/>
          <p:cNvPicPr>
            <a:picLocks noChangeAspect="1"/>
          </p:cNvPicPr>
          <p:nvPr/>
        </p:nvPicPr>
        <p:blipFill>
          <a:blip r:embed="rId3"/>
          <a:stretch>
            <a:fillRect/>
          </a:stretch>
        </p:blipFill>
        <p:spPr>
          <a:xfrm>
            <a:off x="20587034" y="-91424"/>
            <a:ext cx="3796966" cy="1456822"/>
          </a:xfrm>
          <a:prstGeom prst="rect">
            <a:avLst/>
          </a:prstGeom>
          <a:ln w="12700">
            <a:miter lim="400000"/>
          </a:ln>
        </p:spPr>
      </p:pic>
      <p:sp>
        <p:nvSpPr>
          <p:cNvPr id="4" name="Rectangle: Rounded Corners 3">
            <a:extLst>
              <a:ext uri="{FF2B5EF4-FFF2-40B4-BE49-F238E27FC236}">
                <a16:creationId xmlns:a16="http://schemas.microsoft.com/office/drawing/2014/main" id="{D0A0A4E5-4FA3-48F5-33B9-75B75B8DE8F5}"/>
              </a:ext>
            </a:extLst>
          </p:cNvPr>
          <p:cNvSpPr/>
          <p:nvPr/>
        </p:nvSpPr>
        <p:spPr>
          <a:xfrm>
            <a:off x="6830745" y="4594142"/>
            <a:ext cx="4954341" cy="6248029"/>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Develop your awareness of situations that present a risk of harm, including the home environment.</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5" name="Picture 4">
            <a:extLst>
              <a:ext uri="{FF2B5EF4-FFF2-40B4-BE49-F238E27FC236}">
                <a16:creationId xmlns:a16="http://schemas.microsoft.com/office/drawing/2014/main" id="{D31BEA76-BAA1-455E-D208-E8DC30AC61FC}"/>
              </a:ext>
            </a:extLst>
          </p:cNvPr>
          <p:cNvPicPr>
            <a:picLocks noChangeAspect="1"/>
          </p:cNvPicPr>
          <p:nvPr/>
        </p:nvPicPr>
        <p:blipFill>
          <a:blip r:embed="rId4"/>
          <a:stretch>
            <a:fillRect/>
          </a:stretch>
        </p:blipFill>
        <p:spPr>
          <a:xfrm>
            <a:off x="8808656" y="9645668"/>
            <a:ext cx="1000125" cy="1000125"/>
          </a:xfrm>
          <a:prstGeom prst="rect">
            <a:avLst/>
          </a:prstGeom>
        </p:spPr>
      </p:pic>
      <p:sp>
        <p:nvSpPr>
          <p:cNvPr id="7" name="Rectangle: Rounded Corners 6">
            <a:extLst>
              <a:ext uri="{FF2B5EF4-FFF2-40B4-BE49-F238E27FC236}">
                <a16:creationId xmlns:a16="http://schemas.microsoft.com/office/drawing/2014/main" id="{78A30598-FBFA-2A3F-4103-D725824330C1}"/>
              </a:ext>
            </a:extLst>
          </p:cNvPr>
          <p:cNvSpPr/>
          <p:nvPr/>
        </p:nvSpPr>
        <p:spPr>
          <a:xfrm>
            <a:off x="1418550" y="4594130"/>
            <a:ext cx="4954341" cy="6248041"/>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Listen to their concerns and provide an environment that supports wellbeing and spiritual growth.</a:t>
            </a: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8" name="Picture 7">
            <a:extLst>
              <a:ext uri="{FF2B5EF4-FFF2-40B4-BE49-F238E27FC236}">
                <a16:creationId xmlns:a16="http://schemas.microsoft.com/office/drawing/2014/main" id="{7E9AF901-A09C-8B02-8B4C-8376B1580EC0}"/>
              </a:ext>
            </a:extLst>
          </p:cNvPr>
          <p:cNvPicPr>
            <a:picLocks noChangeAspect="1"/>
          </p:cNvPicPr>
          <p:nvPr/>
        </p:nvPicPr>
        <p:blipFill>
          <a:blip r:embed="rId4"/>
          <a:stretch>
            <a:fillRect/>
          </a:stretch>
        </p:blipFill>
        <p:spPr>
          <a:xfrm>
            <a:off x="3394856" y="9645667"/>
            <a:ext cx="1000125" cy="1000125"/>
          </a:xfrm>
          <a:prstGeom prst="rect">
            <a:avLst/>
          </a:prstGeom>
        </p:spPr>
      </p:pic>
      <p:sp>
        <p:nvSpPr>
          <p:cNvPr id="10" name="Rectangle: Rounded Corners 9">
            <a:extLst>
              <a:ext uri="{FF2B5EF4-FFF2-40B4-BE49-F238E27FC236}">
                <a16:creationId xmlns:a16="http://schemas.microsoft.com/office/drawing/2014/main" id="{F7869171-9932-C7DF-9F6C-CB2340265C63}"/>
              </a:ext>
            </a:extLst>
          </p:cNvPr>
          <p:cNvSpPr/>
          <p:nvPr/>
        </p:nvSpPr>
        <p:spPr>
          <a:xfrm>
            <a:off x="12191398" y="4599993"/>
            <a:ext cx="4954341" cy="6242178"/>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Provide oversight, accountability and support for all working or volunteering with them.</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13" name="Picture 12">
            <a:extLst>
              <a:ext uri="{FF2B5EF4-FFF2-40B4-BE49-F238E27FC236}">
                <a16:creationId xmlns:a16="http://schemas.microsoft.com/office/drawing/2014/main" id="{98D049FB-FFBA-F955-0634-D6B9965375F4}"/>
              </a:ext>
            </a:extLst>
          </p:cNvPr>
          <p:cNvPicPr>
            <a:picLocks noChangeAspect="1"/>
          </p:cNvPicPr>
          <p:nvPr/>
        </p:nvPicPr>
        <p:blipFill>
          <a:blip r:embed="rId4"/>
          <a:stretch>
            <a:fillRect/>
          </a:stretch>
        </p:blipFill>
        <p:spPr>
          <a:xfrm>
            <a:off x="14169309" y="9651519"/>
            <a:ext cx="1000125" cy="1000125"/>
          </a:xfrm>
          <a:prstGeom prst="rect">
            <a:avLst/>
          </a:prstGeom>
        </p:spPr>
      </p:pic>
      <p:sp>
        <p:nvSpPr>
          <p:cNvPr id="16" name="Rectangle: Rounded Corners 15">
            <a:extLst>
              <a:ext uri="{FF2B5EF4-FFF2-40B4-BE49-F238E27FC236}">
                <a16:creationId xmlns:a16="http://schemas.microsoft.com/office/drawing/2014/main" id="{6BF3CFC0-56AF-6A48-8714-3A0CAA70CA04}"/>
              </a:ext>
            </a:extLst>
          </p:cNvPr>
          <p:cNvSpPr/>
          <p:nvPr/>
        </p:nvSpPr>
        <p:spPr>
          <a:xfrm>
            <a:off x="17552051" y="4594130"/>
            <a:ext cx="4954341" cy="6242178"/>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Seek to gain a better understanding of digital environments and social media.</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17" name="Picture 16">
            <a:extLst>
              <a:ext uri="{FF2B5EF4-FFF2-40B4-BE49-F238E27FC236}">
                <a16:creationId xmlns:a16="http://schemas.microsoft.com/office/drawing/2014/main" id="{8A3BA3FB-C65F-3EF9-0247-B2D3E374AF0F}"/>
              </a:ext>
            </a:extLst>
          </p:cNvPr>
          <p:cNvPicPr>
            <a:picLocks noChangeAspect="1"/>
          </p:cNvPicPr>
          <p:nvPr/>
        </p:nvPicPr>
        <p:blipFill>
          <a:blip r:embed="rId4"/>
          <a:stretch>
            <a:fillRect/>
          </a:stretch>
        </p:blipFill>
        <p:spPr>
          <a:xfrm>
            <a:off x="19529962" y="9645656"/>
            <a:ext cx="1000125" cy="1000125"/>
          </a:xfrm>
          <a:prstGeom prst="rect">
            <a:avLst/>
          </a:prstGeom>
        </p:spPr>
      </p:pic>
      <p:grpSp>
        <p:nvGrpSpPr>
          <p:cNvPr id="18" name="Group 17">
            <a:extLst>
              <a:ext uri="{FF2B5EF4-FFF2-40B4-BE49-F238E27FC236}">
                <a16:creationId xmlns:a16="http://schemas.microsoft.com/office/drawing/2014/main" id="{FD5F63B2-E069-6165-AEF7-50C2B16D4349}"/>
              </a:ext>
            </a:extLst>
          </p:cNvPr>
          <p:cNvGrpSpPr/>
          <p:nvPr/>
        </p:nvGrpSpPr>
        <p:grpSpPr>
          <a:xfrm>
            <a:off x="6830745" y="4599992"/>
            <a:ext cx="4954341" cy="6251211"/>
            <a:chOff x="6830745" y="3897004"/>
            <a:chExt cx="4954341" cy="5619423"/>
          </a:xfrm>
          <a:solidFill>
            <a:schemeClr val="bg1"/>
          </a:solidFill>
        </p:grpSpPr>
        <p:sp>
          <p:nvSpPr>
            <p:cNvPr id="19" name="Rectangle: Rounded Corners 18">
              <a:extLst>
                <a:ext uri="{FF2B5EF4-FFF2-40B4-BE49-F238E27FC236}">
                  <a16:creationId xmlns:a16="http://schemas.microsoft.com/office/drawing/2014/main" id="{CDDC074F-DF05-3148-A459-28A0D8F3D76D}"/>
                </a:ext>
              </a:extLst>
            </p:cNvPr>
            <p:cNvSpPr/>
            <p:nvPr/>
          </p:nvSpPr>
          <p:spPr>
            <a:xfrm>
              <a:off x="6830745" y="3897004"/>
              <a:ext cx="4954341" cy="5619423"/>
            </a:xfrm>
            <a:prstGeom prst="roundRect">
              <a:avLst/>
            </a:prstGeom>
            <a:grp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algn="just"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kumimoji="0" lang="en-GB" sz="4000" b="0" i="0" u="none" strike="noStrike" cap="none" spc="0" normalizeH="0" baseline="0" dirty="0">
                  <a:ln>
                    <a:noFill/>
                  </a:ln>
                  <a:solidFill>
                    <a:srgbClr val="000000"/>
                  </a:solidFill>
                  <a:effectLst/>
                  <a:uFillTx/>
                  <a:latin typeface="Lato" panose="020F0502020204030203" pitchFamily="34" charset="0"/>
                  <a:ea typeface="Lato" panose="020F0502020204030203" pitchFamily="34" charset="0"/>
                  <a:cs typeface="Lato" panose="020F0502020204030203" pitchFamily="34" charset="0"/>
                  <a:sym typeface="Helvetica Neue Medium"/>
                </a:rPr>
                <a:t>Step 2 </a:t>
              </a:r>
            </a:p>
          </p:txBody>
        </p:sp>
        <p:pic>
          <p:nvPicPr>
            <p:cNvPr id="20" name="Picture 19">
              <a:extLst>
                <a:ext uri="{FF2B5EF4-FFF2-40B4-BE49-F238E27FC236}">
                  <a16:creationId xmlns:a16="http://schemas.microsoft.com/office/drawing/2014/main" id="{24104D93-95A8-9D5E-0E02-8D7C5D4C0F6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87810" y="7349921"/>
              <a:ext cx="1240209" cy="953732"/>
            </a:xfrm>
            <a:prstGeom prst="rect">
              <a:avLst/>
            </a:prstGeom>
            <a:noFill/>
            <a:ln>
              <a:noFill/>
            </a:ln>
          </p:spPr>
        </p:pic>
      </p:grpSp>
      <p:grpSp>
        <p:nvGrpSpPr>
          <p:cNvPr id="21" name="Group 20">
            <a:extLst>
              <a:ext uri="{FF2B5EF4-FFF2-40B4-BE49-F238E27FC236}">
                <a16:creationId xmlns:a16="http://schemas.microsoft.com/office/drawing/2014/main" id="{DBF93129-1D07-502B-92E7-DC37F86D4E06}"/>
              </a:ext>
            </a:extLst>
          </p:cNvPr>
          <p:cNvGrpSpPr/>
          <p:nvPr/>
        </p:nvGrpSpPr>
        <p:grpSpPr>
          <a:xfrm>
            <a:off x="12191398" y="4576066"/>
            <a:ext cx="4954341" cy="6275137"/>
            <a:chOff x="12191399" y="3876359"/>
            <a:chExt cx="4954341" cy="5619423"/>
          </a:xfrm>
          <a:solidFill>
            <a:schemeClr val="bg1"/>
          </a:solidFill>
        </p:grpSpPr>
        <p:sp>
          <p:nvSpPr>
            <p:cNvPr id="22" name="Rectangle: Rounded Corners 21">
              <a:extLst>
                <a:ext uri="{FF2B5EF4-FFF2-40B4-BE49-F238E27FC236}">
                  <a16:creationId xmlns:a16="http://schemas.microsoft.com/office/drawing/2014/main" id="{79A515EC-FAB8-A167-6865-E1976BA0F39E}"/>
                </a:ext>
              </a:extLst>
            </p:cNvPr>
            <p:cNvSpPr/>
            <p:nvPr/>
          </p:nvSpPr>
          <p:spPr>
            <a:xfrm>
              <a:off x="12191399" y="3876359"/>
              <a:ext cx="4954341" cy="5619423"/>
            </a:xfrm>
            <a:prstGeom prst="roundRect">
              <a:avLst/>
            </a:prstGeom>
            <a:grp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algn="just"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dirty="0">
                  <a:solidFill>
                    <a:srgbClr val="333333"/>
                  </a:solidFill>
                  <a:latin typeface="Lato" panose="020F0502020204030203" pitchFamily="34" charset="0"/>
                </a:rPr>
                <a:t>Step 3</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23" name="Picture 22">
              <a:extLst>
                <a:ext uri="{FF2B5EF4-FFF2-40B4-BE49-F238E27FC236}">
                  <a16:creationId xmlns:a16="http://schemas.microsoft.com/office/drawing/2014/main" id="{59C42461-5CC0-B241-0285-8D50BEDE6A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4100001" y="7345221"/>
              <a:ext cx="1240210" cy="950096"/>
            </a:xfrm>
            <a:prstGeom prst="rect">
              <a:avLst/>
            </a:prstGeom>
            <a:noFill/>
            <a:ln>
              <a:noFill/>
            </a:ln>
          </p:spPr>
        </p:pic>
      </p:grpSp>
      <p:grpSp>
        <p:nvGrpSpPr>
          <p:cNvPr id="24" name="Group 23">
            <a:extLst>
              <a:ext uri="{FF2B5EF4-FFF2-40B4-BE49-F238E27FC236}">
                <a16:creationId xmlns:a16="http://schemas.microsoft.com/office/drawing/2014/main" id="{419188A1-47EC-9E8B-3AEA-BD477DC3306C}"/>
              </a:ext>
            </a:extLst>
          </p:cNvPr>
          <p:cNvGrpSpPr/>
          <p:nvPr/>
        </p:nvGrpSpPr>
        <p:grpSpPr>
          <a:xfrm>
            <a:off x="17550226" y="4594130"/>
            <a:ext cx="4954341" cy="6266363"/>
            <a:chOff x="17653300" y="3873750"/>
            <a:chExt cx="4954341" cy="5619423"/>
          </a:xfrm>
          <a:solidFill>
            <a:schemeClr val="bg1"/>
          </a:solidFill>
        </p:grpSpPr>
        <p:sp>
          <p:nvSpPr>
            <p:cNvPr id="25" name="Rectangle: Rounded Corners 24">
              <a:extLst>
                <a:ext uri="{FF2B5EF4-FFF2-40B4-BE49-F238E27FC236}">
                  <a16:creationId xmlns:a16="http://schemas.microsoft.com/office/drawing/2014/main" id="{0B6BE7F5-814A-BC34-5DF5-3281292CEB97}"/>
                </a:ext>
              </a:extLst>
            </p:cNvPr>
            <p:cNvSpPr/>
            <p:nvPr/>
          </p:nvSpPr>
          <p:spPr>
            <a:xfrm>
              <a:off x="17653300" y="3873750"/>
              <a:ext cx="4954341" cy="5619423"/>
            </a:xfrm>
            <a:prstGeom prst="roundRect">
              <a:avLst/>
            </a:prstGeom>
            <a:grp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algn="just"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dirty="0">
                  <a:solidFill>
                    <a:srgbClr val="333333"/>
                  </a:solidFill>
                  <a:latin typeface="Lato" panose="020F0502020204030203" pitchFamily="34" charset="0"/>
                </a:rPr>
                <a:t>Step 4</a:t>
              </a:r>
            </a:p>
          </p:txBody>
        </p:sp>
        <p:pic>
          <p:nvPicPr>
            <p:cNvPr id="26" name="Picture 25">
              <a:extLst>
                <a:ext uri="{FF2B5EF4-FFF2-40B4-BE49-F238E27FC236}">
                  <a16:creationId xmlns:a16="http://schemas.microsoft.com/office/drawing/2014/main" id="{CEE8B7D3-CBB6-A28D-7D63-31053A530A4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512192" y="7342821"/>
              <a:ext cx="1240210" cy="951426"/>
            </a:xfrm>
            <a:prstGeom prst="rect">
              <a:avLst/>
            </a:prstGeom>
            <a:noFill/>
            <a:ln>
              <a:noFill/>
            </a:ln>
          </p:spPr>
        </p:pic>
      </p:grpSp>
      <p:grpSp>
        <p:nvGrpSpPr>
          <p:cNvPr id="31" name="Group 30">
            <a:extLst>
              <a:ext uri="{FF2B5EF4-FFF2-40B4-BE49-F238E27FC236}">
                <a16:creationId xmlns:a16="http://schemas.microsoft.com/office/drawing/2014/main" id="{A038A8EB-5EF2-8574-3ECE-CBA348D50525}"/>
              </a:ext>
            </a:extLst>
          </p:cNvPr>
          <p:cNvGrpSpPr/>
          <p:nvPr/>
        </p:nvGrpSpPr>
        <p:grpSpPr>
          <a:xfrm>
            <a:off x="1418550" y="4599993"/>
            <a:ext cx="4954341" cy="6251211"/>
            <a:chOff x="1418550" y="4573652"/>
            <a:chExt cx="4954341" cy="6251211"/>
          </a:xfrm>
        </p:grpSpPr>
        <p:sp>
          <p:nvSpPr>
            <p:cNvPr id="28" name="Rectangle: Rounded Corners 27">
              <a:extLst>
                <a:ext uri="{FF2B5EF4-FFF2-40B4-BE49-F238E27FC236}">
                  <a16:creationId xmlns:a16="http://schemas.microsoft.com/office/drawing/2014/main" id="{4A4AE660-B6CF-7BBB-371B-4DC1EE84D522}"/>
                </a:ext>
              </a:extLst>
            </p:cNvPr>
            <p:cNvSpPr/>
            <p:nvPr/>
          </p:nvSpPr>
          <p:spPr>
            <a:xfrm>
              <a:off x="1418550" y="4573652"/>
              <a:ext cx="4954341" cy="6251211"/>
            </a:xfrm>
            <a:prstGeom prst="roundRect">
              <a:avLst/>
            </a:prstGeom>
            <a:solidFill>
              <a:schemeClr val="bg1"/>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333333"/>
                  </a:solidFill>
                  <a:effectLst/>
                  <a:latin typeface="Lato" panose="020F0502020204030203" pitchFamily="34" charset="0"/>
                </a:rPr>
                <a:t>Step 1</a:t>
              </a:r>
            </a:p>
            <a:p>
              <a:pPr marL="0" marR="0" indent="0" defTabSz="825500" rtl="0" fontAlgn="auto" latinLnBrk="0" hangingPunct="0">
                <a:lnSpc>
                  <a:spcPct val="100000"/>
                </a:lnSpc>
                <a:spcBef>
                  <a:spcPts val="0"/>
                </a:spcBef>
                <a:spcAft>
                  <a:spcPts val="0"/>
                </a:spcAft>
                <a:buClrTx/>
                <a:buSzTx/>
                <a:buFontTx/>
                <a:buNone/>
                <a:tabLst/>
              </a:pPr>
              <a:endParaRPr lang="en-US" sz="4000" dirty="0">
                <a:solidFill>
                  <a:srgbClr val="333333"/>
                </a:solidFill>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29" name="Picture 28">
              <a:extLst>
                <a:ext uri="{FF2B5EF4-FFF2-40B4-BE49-F238E27FC236}">
                  <a16:creationId xmlns:a16="http://schemas.microsoft.com/office/drawing/2014/main" id="{36993E4A-288D-99EE-CBA5-89C741559C1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275616" y="8459563"/>
              <a:ext cx="1240209" cy="1060959"/>
            </a:xfrm>
            <a:prstGeom prst="rect">
              <a:avLst/>
            </a:prstGeom>
            <a:ln>
              <a:noFill/>
            </a:ln>
          </p:spPr>
        </p:pic>
      </p:grpSp>
    </p:spTree>
    <p:extLst>
      <p:ext uri="{BB962C8B-B14F-4D97-AF65-F5344CB8AC3E}">
        <p14:creationId xmlns:p14="http://schemas.microsoft.com/office/powerpoint/2010/main" val="20282000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C20641F-E85C-6436-8950-B7EFC145E8DD}"/>
              </a:ext>
            </a:extLst>
          </p:cNvPr>
          <p:cNvSpPr/>
          <p:nvPr/>
        </p:nvSpPr>
        <p:spPr>
          <a:xfrm>
            <a:off x="3004457" y="7445829"/>
            <a:ext cx="13367657" cy="1074057"/>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4" name="Rectangle: Rounded Corners 3">
            <a:extLst>
              <a:ext uri="{FF2B5EF4-FFF2-40B4-BE49-F238E27FC236}">
                <a16:creationId xmlns:a16="http://schemas.microsoft.com/office/drawing/2014/main" id="{2029EE69-0BF9-5F8C-B0F4-687F9DECC3C3}"/>
              </a:ext>
            </a:extLst>
          </p:cNvPr>
          <p:cNvSpPr/>
          <p:nvPr/>
        </p:nvSpPr>
        <p:spPr>
          <a:xfrm>
            <a:off x="3004456" y="8672286"/>
            <a:ext cx="13367657" cy="1074057"/>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75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a:p>
        </p:txBody>
      </p:sp>
      <p:sp>
        <p:nvSpPr>
          <p:cNvPr id="753" name="Final Assessment (1/7) - Scenario One, Q1"/>
          <p:cNvSpPr txBox="1"/>
          <p:nvPr/>
        </p:nvSpPr>
        <p:spPr>
          <a:xfrm>
            <a:off x="149553" y="653037"/>
            <a:ext cx="9361537"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Review Your Learning: Part 2 (question 1 of 3)</a:t>
            </a:r>
            <a:endParaRPr dirty="0"/>
          </a:p>
        </p:txBody>
      </p:sp>
      <p:pic>
        <p:nvPicPr>
          <p:cNvPr id="754" name="logo.jpg" descr="logo.jpg"/>
          <p:cNvPicPr>
            <a:picLocks noChangeAspect="1"/>
          </p:cNvPicPr>
          <p:nvPr/>
        </p:nvPicPr>
        <p:blipFill>
          <a:blip r:embed="rId3"/>
          <a:stretch>
            <a:fillRect/>
          </a:stretch>
        </p:blipFill>
        <p:spPr>
          <a:xfrm>
            <a:off x="20587034" y="-91424"/>
            <a:ext cx="3796966" cy="1456822"/>
          </a:xfrm>
          <a:prstGeom prst="rect">
            <a:avLst/>
          </a:prstGeom>
          <a:ln w="12700">
            <a:miter lim="400000"/>
          </a:ln>
        </p:spPr>
      </p:pic>
      <p:sp>
        <p:nvSpPr>
          <p:cNvPr id="2" name="TextBox 1">
            <a:extLst>
              <a:ext uri="{FF2B5EF4-FFF2-40B4-BE49-F238E27FC236}">
                <a16:creationId xmlns:a16="http://schemas.microsoft.com/office/drawing/2014/main" id="{E88666F7-BD04-4B0C-AAB2-584157E1E6CC}"/>
              </a:ext>
            </a:extLst>
          </p:cNvPr>
          <p:cNvSpPr txBox="1"/>
          <p:nvPr/>
        </p:nvSpPr>
        <p:spPr>
          <a:xfrm>
            <a:off x="1886857" y="2504515"/>
            <a:ext cx="18700177" cy="31803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algn="l"/>
            <a:r>
              <a:rPr lang="en-US" sz="4000" b="0" i="0" dirty="0">
                <a:solidFill>
                  <a:srgbClr val="333333"/>
                </a:solidFill>
                <a:effectLst/>
                <a:latin typeface="Lato" panose="020F0502020204030203" pitchFamily="34" charset="0"/>
              </a:rPr>
              <a:t>We have spent some time considering power and vulnerability and relating these issues to children and young people.</a:t>
            </a:r>
          </a:p>
          <a:p>
            <a:pPr algn="l"/>
            <a:endParaRPr lang="en-US" sz="4000" b="0" i="0" dirty="0">
              <a:solidFill>
                <a:srgbClr val="333333"/>
              </a:solidFill>
              <a:effectLst/>
              <a:latin typeface="Lato" panose="020F0502020204030203" pitchFamily="34" charset="0"/>
            </a:endParaRPr>
          </a:p>
          <a:p>
            <a:pPr algn="l"/>
            <a:r>
              <a:rPr lang="en-US" sz="4000" b="0" i="0" dirty="0">
                <a:solidFill>
                  <a:srgbClr val="333333"/>
                </a:solidFill>
                <a:effectLst/>
                <a:latin typeface="Lato" panose="020F0502020204030203" pitchFamily="34" charset="0"/>
              </a:rPr>
              <a:t>Think back on what you have learned and choose </a:t>
            </a:r>
            <a:r>
              <a:rPr lang="en-US" sz="4000" b="1" i="0" dirty="0">
                <a:solidFill>
                  <a:srgbClr val="FF0000"/>
                </a:solidFill>
                <a:effectLst/>
                <a:latin typeface="Lato" panose="020F0502020204030203" pitchFamily="34" charset="0"/>
              </a:rPr>
              <a:t>2 factors from the list below </a:t>
            </a:r>
            <a:r>
              <a:rPr lang="en-US" sz="4000" b="0" i="0" dirty="0">
                <a:solidFill>
                  <a:srgbClr val="333333"/>
                </a:solidFill>
                <a:effectLst/>
                <a:latin typeface="Lato" panose="020F0502020204030203" pitchFamily="34" charset="0"/>
              </a:rPr>
              <a:t>that are common to both children and young people and make them vulnerable.</a:t>
            </a:r>
          </a:p>
        </p:txBody>
      </p:sp>
      <p:sp>
        <p:nvSpPr>
          <p:cNvPr id="15" name="TextBox 14">
            <a:extLst>
              <a:ext uri="{FF2B5EF4-FFF2-40B4-BE49-F238E27FC236}">
                <a16:creationId xmlns:a16="http://schemas.microsoft.com/office/drawing/2014/main" id="{A75E0D42-429C-4400-949B-AF6757FF83D9}"/>
              </a:ext>
            </a:extLst>
          </p:cNvPr>
          <p:cNvSpPr txBox="1"/>
          <p:nvPr/>
        </p:nvSpPr>
        <p:spPr>
          <a:xfrm>
            <a:off x="3265714" y="6300653"/>
            <a:ext cx="17321320" cy="4411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Using the internet</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Limited life experience and education.</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They are dependent on others for essential needs.</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Alcohol misuse</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210363083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1F8AE63-232D-4D59-A899-5AD91BB2096F}"/>
              </a:ext>
            </a:extLst>
          </p:cNvPr>
          <p:cNvSpPr txBox="1">
            <a:spLocks/>
          </p:cNvSpPr>
          <p:nvPr/>
        </p:nvSpPr>
        <p:spPr>
          <a:xfrm>
            <a:off x="3773712" y="-163331"/>
            <a:ext cx="16836572" cy="2651126"/>
          </a:xfrm>
          <a:prstGeom prst="rect">
            <a:avLst/>
          </a:prstGeom>
        </p:spPr>
        <p:txBody>
          <a:bodyPr vert="horz" lIns="182880" tIns="91440" rIns="182880" bIns="9144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1000" b="1" dirty="0">
                <a:solidFill>
                  <a:srgbClr val="221F72"/>
                </a:solidFill>
                <a:latin typeface="Calibri" panose="020F0502020204030204" pitchFamily="34" charset="0"/>
                <a:cs typeface="Calibri" panose="020F0502020204030204" pitchFamily="34" charset="0"/>
              </a:rPr>
              <a:t>Some starting points…</a:t>
            </a:r>
          </a:p>
        </p:txBody>
      </p:sp>
      <p:sp>
        <p:nvSpPr>
          <p:cNvPr id="5" name="Content Placeholder 4">
            <a:extLst>
              <a:ext uri="{FF2B5EF4-FFF2-40B4-BE49-F238E27FC236}">
                <a16:creationId xmlns:a16="http://schemas.microsoft.com/office/drawing/2014/main" id="{8673B2D0-8CB2-4773-8239-7CE3F9A72FC8}"/>
              </a:ext>
            </a:extLst>
          </p:cNvPr>
          <p:cNvSpPr>
            <a:spLocks noGrp="1"/>
          </p:cNvSpPr>
          <p:nvPr>
            <p:ph idx="1"/>
          </p:nvPr>
        </p:nvSpPr>
        <p:spPr>
          <a:xfrm>
            <a:off x="1366695" y="2143289"/>
            <a:ext cx="20747318" cy="9891434"/>
          </a:xfrm>
        </p:spPr>
        <p:txBody>
          <a:bodyPr>
            <a:normAutofit lnSpcReduction="10000"/>
          </a:bodyPr>
          <a:lstStyle/>
          <a:p>
            <a:r>
              <a:rPr lang="en-GB" sz="5400" dirty="0">
                <a:solidFill>
                  <a:schemeClr val="accent1">
                    <a:lumMod val="50000"/>
                  </a:schemeClr>
                </a:solidFill>
              </a:rPr>
              <a:t>90-minute session</a:t>
            </a:r>
          </a:p>
          <a:p>
            <a:r>
              <a:rPr lang="en-GB" sz="5400" dirty="0">
                <a:solidFill>
                  <a:schemeClr val="accent1">
                    <a:lumMod val="50000"/>
                  </a:schemeClr>
                </a:solidFill>
              </a:rPr>
              <a:t>Other devices off/away please</a:t>
            </a:r>
          </a:p>
          <a:p>
            <a:r>
              <a:rPr lang="en-GB" sz="5400" dirty="0">
                <a:solidFill>
                  <a:schemeClr val="accent1">
                    <a:lumMod val="50000"/>
                  </a:schemeClr>
                </a:solidFill>
              </a:rPr>
              <a:t>Drinks/comfort breaks</a:t>
            </a:r>
          </a:p>
          <a:p>
            <a:r>
              <a:rPr lang="en-GB" sz="5400" dirty="0">
                <a:solidFill>
                  <a:schemeClr val="accent1">
                    <a:lumMod val="50000"/>
                  </a:schemeClr>
                </a:solidFill>
              </a:rPr>
              <a:t>Bathroom</a:t>
            </a:r>
          </a:p>
          <a:p>
            <a:r>
              <a:rPr lang="en-GB" sz="5400" dirty="0">
                <a:solidFill>
                  <a:schemeClr val="accent1">
                    <a:lumMod val="50000"/>
                  </a:schemeClr>
                </a:solidFill>
              </a:rPr>
              <a:t>Fire exits</a:t>
            </a:r>
          </a:p>
          <a:p>
            <a:r>
              <a:rPr lang="en-GB" sz="5400" dirty="0">
                <a:solidFill>
                  <a:schemeClr val="accent1">
                    <a:lumMod val="50000"/>
                  </a:schemeClr>
                </a:solidFill>
              </a:rPr>
              <a:t>Participate and allow others to do so</a:t>
            </a:r>
          </a:p>
          <a:p>
            <a:r>
              <a:rPr lang="en-US" sz="5400" dirty="0">
                <a:solidFill>
                  <a:schemeClr val="accent1">
                    <a:lumMod val="50000"/>
                  </a:schemeClr>
                </a:solidFill>
              </a:rPr>
              <a:t>Health warning</a:t>
            </a:r>
            <a:endParaRPr lang="en-GB" sz="5400" dirty="0">
              <a:solidFill>
                <a:schemeClr val="accent1">
                  <a:lumMod val="50000"/>
                </a:schemeClr>
              </a:solidFill>
            </a:endParaRPr>
          </a:p>
          <a:p>
            <a:r>
              <a:rPr lang="en-GB" sz="5400" dirty="0">
                <a:solidFill>
                  <a:schemeClr val="accent1">
                    <a:lumMod val="50000"/>
                  </a:schemeClr>
                </a:solidFill>
              </a:rPr>
              <a:t>Opening prayer</a:t>
            </a:r>
          </a:p>
        </p:txBody>
      </p:sp>
      <p:pic>
        <p:nvPicPr>
          <p:cNvPr id="13" name="Picture 12" descr="A picture containing food&#10;&#10;Description automatically generated">
            <a:extLst>
              <a:ext uri="{FF2B5EF4-FFF2-40B4-BE49-F238E27FC236}">
                <a16:creationId xmlns:a16="http://schemas.microsoft.com/office/drawing/2014/main" id="{346F326C-2928-4EC9-983B-3B35F3B1D489}"/>
              </a:ext>
            </a:extLst>
          </p:cNvPr>
          <p:cNvPicPr>
            <a:picLocks noChangeAspect="1"/>
          </p:cNvPicPr>
          <p:nvPr/>
        </p:nvPicPr>
        <p:blipFill rotWithShape="1">
          <a:blip r:embed="rId3"/>
          <a:srcRect b="9213"/>
          <a:stretch/>
        </p:blipFill>
        <p:spPr>
          <a:xfrm rot="646110">
            <a:off x="14041286" y="3957534"/>
            <a:ext cx="8551824" cy="53467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extBox 1">
            <a:extLst>
              <a:ext uri="{FF2B5EF4-FFF2-40B4-BE49-F238E27FC236}">
                <a16:creationId xmlns:a16="http://schemas.microsoft.com/office/drawing/2014/main" id="{59770C2D-97B8-4D89-AEA0-7DA3691CD225}"/>
              </a:ext>
            </a:extLst>
          </p:cNvPr>
          <p:cNvSpPr txBox="1"/>
          <p:nvPr/>
        </p:nvSpPr>
        <p:spPr>
          <a:xfrm>
            <a:off x="23700324" y="21021"/>
            <a:ext cx="757248" cy="584775"/>
          </a:xfrm>
          <a:prstGeom prst="rect">
            <a:avLst/>
          </a:prstGeom>
          <a:noFill/>
        </p:spPr>
        <p:txBody>
          <a:bodyPr wrap="square" rtlCol="0">
            <a:spAutoFit/>
          </a:bodyPr>
          <a:lstStyle/>
          <a:p>
            <a:r>
              <a:rPr lang="en-GB" sz="3200" dirty="0">
                <a:latin typeface="Gill Sans Nova Light" panose="020B0302020104020203" pitchFamily="34" charset="0"/>
              </a:rPr>
              <a:t>A</a:t>
            </a:r>
          </a:p>
        </p:txBody>
      </p:sp>
    </p:spTree>
    <p:extLst>
      <p:ext uri="{BB962C8B-B14F-4D97-AF65-F5344CB8AC3E}">
        <p14:creationId xmlns:p14="http://schemas.microsoft.com/office/powerpoint/2010/main" val="946961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77A6B83-21F7-F493-0F32-FB1BE889B6C7}"/>
              </a:ext>
            </a:extLst>
          </p:cNvPr>
          <p:cNvSpPr/>
          <p:nvPr/>
        </p:nvSpPr>
        <p:spPr>
          <a:xfrm>
            <a:off x="3135086" y="5883374"/>
            <a:ext cx="2569028" cy="1141540"/>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75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a:p>
        </p:txBody>
      </p:sp>
      <p:sp>
        <p:nvSpPr>
          <p:cNvPr id="753" name="Final Assessment (1/7) - Scenario One, Q1"/>
          <p:cNvSpPr txBox="1"/>
          <p:nvPr/>
        </p:nvSpPr>
        <p:spPr>
          <a:xfrm>
            <a:off x="149553" y="653037"/>
            <a:ext cx="9597179"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Review Your Learning: Part 2 (question 3 of 3)</a:t>
            </a:r>
            <a:endParaRPr dirty="0"/>
          </a:p>
        </p:txBody>
      </p:sp>
      <p:pic>
        <p:nvPicPr>
          <p:cNvPr id="754" name="logo.jpg" descr="logo.jpg"/>
          <p:cNvPicPr>
            <a:picLocks noChangeAspect="1"/>
          </p:cNvPicPr>
          <p:nvPr/>
        </p:nvPicPr>
        <p:blipFill>
          <a:blip r:embed="rId3"/>
          <a:stretch>
            <a:fillRect/>
          </a:stretch>
        </p:blipFill>
        <p:spPr>
          <a:xfrm>
            <a:off x="20587034" y="-91424"/>
            <a:ext cx="3796966" cy="1456822"/>
          </a:xfrm>
          <a:prstGeom prst="rect">
            <a:avLst/>
          </a:prstGeom>
          <a:ln w="12700">
            <a:miter lim="400000"/>
          </a:ln>
        </p:spPr>
      </p:pic>
      <p:sp>
        <p:nvSpPr>
          <p:cNvPr id="2" name="TextBox 1">
            <a:extLst>
              <a:ext uri="{FF2B5EF4-FFF2-40B4-BE49-F238E27FC236}">
                <a16:creationId xmlns:a16="http://schemas.microsoft.com/office/drawing/2014/main" id="{E88666F7-BD04-4B0C-AAB2-584157E1E6CC}"/>
              </a:ext>
            </a:extLst>
          </p:cNvPr>
          <p:cNvSpPr txBox="1"/>
          <p:nvPr/>
        </p:nvSpPr>
        <p:spPr>
          <a:xfrm>
            <a:off x="1886857" y="2504515"/>
            <a:ext cx="18700177"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Children or young people with additional needs are more likely to experience abuse or neglect.</a:t>
            </a:r>
          </a:p>
          <a:p>
            <a:pPr marL="0" marR="0" indent="0" algn="just" defTabSz="2438338"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FF0000"/>
                </a:solidFill>
                <a:effectLst/>
                <a:latin typeface="Lato" panose="020F0502020204030203" pitchFamily="34" charset="0"/>
                <a:ea typeface="Lato" panose="020F0502020204030203" pitchFamily="34" charset="0"/>
                <a:cs typeface="Lato" panose="020F0502020204030203" pitchFamily="34" charset="0"/>
              </a:rPr>
              <a:t>True or false?</a:t>
            </a:r>
          </a:p>
        </p:txBody>
      </p:sp>
      <p:sp>
        <p:nvSpPr>
          <p:cNvPr id="15" name="TextBox 14">
            <a:extLst>
              <a:ext uri="{FF2B5EF4-FFF2-40B4-BE49-F238E27FC236}">
                <a16:creationId xmlns:a16="http://schemas.microsoft.com/office/drawing/2014/main" id="{A75E0D42-429C-4400-949B-AF6757FF83D9}"/>
              </a:ext>
            </a:extLst>
          </p:cNvPr>
          <p:cNvSpPr txBox="1"/>
          <p:nvPr/>
        </p:nvSpPr>
        <p:spPr>
          <a:xfrm>
            <a:off x="3265714" y="5883374"/>
            <a:ext cx="17321320"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True</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False</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11295468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7EF5A7D-BECA-76A1-C960-C9868EDF46DB}"/>
              </a:ext>
            </a:extLst>
          </p:cNvPr>
          <p:cNvSpPr/>
          <p:nvPr/>
        </p:nvSpPr>
        <p:spPr>
          <a:xfrm>
            <a:off x="3164114" y="8316686"/>
            <a:ext cx="17422920" cy="1524000"/>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5" name="Rectangle: Rounded Corners 4">
            <a:extLst>
              <a:ext uri="{FF2B5EF4-FFF2-40B4-BE49-F238E27FC236}">
                <a16:creationId xmlns:a16="http://schemas.microsoft.com/office/drawing/2014/main" id="{EC951965-30B8-21A9-3A11-D5EFA49EBBAC}"/>
              </a:ext>
            </a:extLst>
          </p:cNvPr>
          <p:cNvSpPr/>
          <p:nvPr/>
        </p:nvSpPr>
        <p:spPr>
          <a:xfrm>
            <a:off x="3164114" y="10082573"/>
            <a:ext cx="17422920" cy="1524000"/>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13" name="Final Assessment (1/7) - Scenario One, Q1">
            <a:extLst>
              <a:ext uri="{FF2B5EF4-FFF2-40B4-BE49-F238E27FC236}">
                <a16:creationId xmlns:a16="http://schemas.microsoft.com/office/drawing/2014/main" id="{C4AF3B43-1A19-4496-A1D4-7D400EED68AB}"/>
              </a:ext>
            </a:extLst>
          </p:cNvPr>
          <p:cNvSpPr txBox="1"/>
          <p:nvPr/>
        </p:nvSpPr>
        <p:spPr>
          <a:xfrm>
            <a:off x="149553" y="653037"/>
            <a:ext cx="9361537"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US" dirty="0"/>
              <a:t>Review Your Learning: Part 2 (question 3 of 3)</a:t>
            </a:r>
          </a:p>
        </p:txBody>
      </p:sp>
      <p:sp>
        <p:nvSpPr>
          <p:cNvPr id="2" name="TextBox 1">
            <a:extLst>
              <a:ext uri="{FF2B5EF4-FFF2-40B4-BE49-F238E27FC236}">
                <a16:creationId xmlns:a16="http://schemas.microsoft.com/office/drawing/2014/main" id="{EA4A187B-0C5F-11C9-07F1-94504FC28ED6}"/>
              </a:ext>
            </a:extLst>
          </p:cNvPr>
          <p:cNvSpPr txBox="1"/>
          <p:nvPr/>
        </p:nvSpPr>
        <p:spPr>
          <a:xfrm>
            <a:off x="1886857" y="2504515"/>
            <a:ext cx="18700177" cy="31803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Earlier in this part of the course, we identified a range of family stress factors.</a:t>
            </a:r>
          </a:p>
          <a:p>
            <a:pPr marL="0" marR="0" indent="0" algn="just" defTabSz="2438338"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Why is it important to </a:t>
            </a:r>
            <a:r>
              <a:rPr lang="en-US" sz="4000" b="0" i="0" dirty="0" err="1">
                <a:solidFill>
                  <a:srgbClr val="333333"/>
                </a:solidFill>
                <a:effectLst/>
                <a:latin typeface="Lato" panose="020F0502020204030203" pitchFamily="34" charset="0"/>
                <a:ea typeface="Lato" panose="020F0502020204030203" pitchFamily="34" charset="0"/>
                <a:cs typeface="Lato" panose="020F0502020204030203" pitchFamily="34" charset="0"/>
              </a:rPr>
              <a:t>recognise</a:t>
            </a: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 these when it comes to safeguarding?</a:t>
            </a:r>
          </a:p>
          <a:p>
            <a:pPr marL="0" marR="0" indent="0" algn="just" defTabSz="2438338"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FF0000"/>
                </a:solidFill>
                <a:effectLst/>
                <a:latin typeface="Lato" panose="020F0502020204030203" pitchFamily="34" charset="0"/>
                <a:ea typeface="Lato" panose="020F0502020204030203" pitchFamily="34" charset="0"/>
                <a:cs typeface="Lato" panose="020F0502020204030203" pitchFamily="34" charset="0"/>
              </a:rPr>
              <a:t>Choose 2 from the following:</a:t>
            </a:r>
          </a:p>
        </p:txBody>
      </p:sp>
      <p:sp>
        <p:nvSpPr>
          <p:cNvPr id="3" name="TextBox 2">
            <a:extLst>
              <a:ext uri="{FF2B5EF4-FFF2-40B4-BE49-F238E27FC236}">
                <a16:creationId xmlns:a16="http://schemas.microsoft.com/office/drawing/2014/main" id="{EDE77FF3-35C0-590A-C3A4-5B941FD4C7EC}"/>
              </a:ext>
            </a:extLst>
          </p:cNvPr>
          <p:cNvSpPr txBox="1"/>
          <p:nvPr/>
        </p:nvSpPr>
        <p:spPr>
          <a:xfrm>
            <a:off x="3265714" y="5883374"/>
            <a:ext cx="17321320" cy="56425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If we are aware of these factors, we should avoid too much contact because we might put ourselves in danger.</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This can shed light on the </a:t>
            </a:r>
            <a:r>
              <a:rPr kumimoji="0" lang="en-US" sz="4000" b="0" i="0" u="none" strike="noStrike" cap="none" spc="0" normalizeH="0" baseline="0" dirty="0" err="1">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behaviours</a:t>
            </a: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 that children and young people may exhibit in ministry situations.</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These increase the likelihood of children and young people experiencing abuse or neglect in the family home.</a:t>
            </a:r>
            <a:endParaRPr kumimoji="0" lang="en-GB"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14192677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6158737"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US" dirty="0">
                <a:latin typeface="Roboto" panose="02000000000000000000" pitchFamily="2" charset="0"/>
              </a:rPr>
              <a:t>Safeguarding Vulnerable Adults</a:t>
            </a:r>
            <a:endParaRPr lang="en-GB" b="1" i="0" dirty="0">
              <a:solidFill>
                <a:srgbClr val="FFFFFF"/>
              </a:solidFill>
              <a:effectLst/>
              <a:latin typeface="Roboto" panose="02000000000000000000" pitchFamily="2" charset="0"/>
            </a:endParaRPr>
          </a:p>
        </p:txBody>
      </p:sp>
      <p:pic>
        <p:nvPicPr>
          <p:cNvPr id="158" name="logo.jpg" descr="logo.jpg"/>
          <p:cNvPicPr>
            <a:picLocks noChangeAspect="1"/>
          </p:cNvPicPr>
          <p:nvPr/>
        </p:nvPicPr>
        <p:blipFill>
          <a:blip r:embed="rId4"/>
          <a:stretch>
            <a:fillRect/>
          </a:stretch>
        </p:blipFill>
        <p:spPr>
          <a:xfrm>
            <a:off x="20587034" y="-24576"/>
            <a:ext cx="3796966" cy="1456822"/>
          </a:xfrm>
          <a:prstGeom prst="rect">
            <a:avLst/>
          </a:prstGeom>
          <a:ln w="12700">
            <a:miter lim="400000"/>
          </a:ln>
        </p:spPr>
      </p:pic>
      <p:pic>
        <p:nvPicPr>
          <p:cNvPr id="2" name="Online Media 1" title="Safeguarding Vulnerable Adults">
            <a:hlinkClick r:id="" action="ppaction://media"/>
            <a:extLst>
              <a:ext uri="{FF2B5EF4-FFF2-40B4-BE49-F238E27FC236}">
                <a16:creationId xmlns:a16="http://schemas.microsoft.com/office/drawing/2014/main" id="{B040C712-CED7-A5DE-C717-FE13805AF42C}"/>
              </a:ext>
            </a:extLst>
          </p:cNvPr>
          <p:cNvPicPr>
            <a:picLocks noRot="1" noChangeAspect="1"/>
          </p:cNvPicPr>
          <p:nvPr>
            <a:videoFile r:link="rId1"/>
          </p:nvPr>
        </p:nvPicPr>
        <p:blipFill>
          <a:blip r:embed="rId5"/>
          <a:stretch>
            <a:fillRect/>
          </a:stretch>
        </p:blipFill>
        <p:spPr>
          <a:xfrm>
            <a:off x="1511409" y="1429532"/>
            <a:ext cx="21361181" cy="12034468"/>
          </a:xfrm>
          <a:prstGeom prst="rect">
            <a:avLst/>
          </a:prstGeom>
        </p:spPr>
      </p:pic>
    </p:spTree>
    <p:extLst>
      <p:ext uri="{BB962C8B-B14F-4D97-AF65-F5344CB8AC3E}">
        <p14:creationId xmlns:p14="http://schemas.microsoft.com/office/powerpoint/2010/main" val="71570369"/>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9759082"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US" dirty="0">
                <a:latin typeface="Roboto" panose="02000000000000000000" pitchFamily="2" charset="0"/>
              </a:rPr>
              <a:t>4 Steps - Vulnerable adults in the life of the church</a:t>
            </a: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4" name="Rectangle: Rounded Corners 3">
            <a:extLst>
              <a:ext uri="{FF2B5EF4-FFF2-40B4-BE49-F238E27FC236}">
                <a16:creationId xmlns:a16="http://schemas.microsoft.com/office/drawing/2014/main" id="{D0A0A4E5-4FA3-48F5-33B9-75B75B8DE8F5}"/>
              </a:ext>
            </a:extLst>
          </p:cNvPr>
          <p:cNvSpPr/>
          <p:nvPr/>
        </p:nvSpPr>
        <p:spPr>
          <a:xfrm>
            <a:off x="6830745" y="4594142"/>
            <a:ext cx="4954341" cy="6248029"/>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Provide access to practical support and pastoral care.</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5" name="Picture 4">
            <a:extLst>
              <a:ext uri="{FF2B5EF4-FFF2-40B4-BE49-F238E27FC236}">
                <a16:creationId xmlns:a16="http://schemas.microsoft.com/office/drawing/2014/main" id="{D31BEA76-BAA1-455E-D208-E8DC30AC61FC}"/>
              </a:ext>
            </a:extLst>
          </p:cNvPr>
          <p:cNvPicPr>
            <a:picLocks noChangeAspect="1"/>
          </p:cNvPicPr>
          <p:nvPr/>
        </p:nvPicPr>
        <p:blipFill>
          <a:blip r:embed="rId4"/>
          <a:stretch>
            <a:fillRect/>
          </a:stretch>
        </p:blipFill>
        <p:spPr>
          <a:xfrm>
            <a:off x="8808656" y="8997089"/>
            <a:ext cx="1000125" cy="1000125"/>
          </a:xfrm>
          <a:prstGeom prst="rect">
            <a:avLst/>
          </a:prstGeom>
        </p:spPr>
      </p:pic>
      <p:sp>
        <p:nvSpPr>
          <p:cNvPr id="7" name="Rectangle: Rounded Corners 6">
            <a:extLst>
              <a:ext uri="{FF2B5EF4-FFF2-40B4-BE49-F238E27FC236}">
                <a16:creationId xmlns:a16="http://schemas.microsoft.com/office/drawing/2014/main" id="{78A30598-FBFA-2A3F-4103-D725824330C1}"/>
              </a:ext>
            </a:extLst>
          </p:cNvPr>
          <p:cNvSpPr/>
          <p:nvPr/>
        </p:nvSpPr>
        <p:spPr>
          <a:xfrm>
            <a:off x="1418550" y="4594130"/>
            <a:ext cx="4954341" cy="6248041"/>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Being aware of the dependence of the adult on other support systems.</a:t>
            </a:r>
            <a:endParaRPr kumimoji="0" lang="en-GB" sz="32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8" name="Picture 7">
            <a:extLst>
              <a:ext uri="{FF2B5EF4-FFF2-40B4-BE49-F238E27FC236}">
                <a16:creationId xmlns:a16="http://schemas.microsoft.com/office/drawing/2014/main" id="{7E9AF901-A09C-8B02-8B4C-8376B1580EC0}"/>
              </a:ext>
            </a:extLst>
          </p:cNvPr>
          <p:cNvPicPr>
            <a:picLocks noChangeAspect="1"/>
          </p:cNvPicPr>
          <p:nvPr/>
        </p:nvPicPr>
        <p:blipFill>
          <a:blip r:embed="rId4"/>
          <a:stretch>
            <a:fillRect/>
          </a:stretch>
        </p:blipFill>
        <p:spPr>
          <a:xfrm>
            <a:off x="3394856" y="8997088"/>
            <a:ext cx="1000125" cy="1000125"/>
          </a:xfrm>
          <a:prstGeom prst="rect">
            <a:avLst/>
          </a:prstGeom>
        </p:spPr>
      </p:pic>
      <p:sp>
        <p:nvSpPr>
          <p:cNvPr id="10" name="Rectangle: Rounded Corners 9">
            <a:extLst>
              <a:ext uri="{FF2B5EF4-FFF2-40B4-BE49-F238E27FC236}">
                <a16:creationId xmlns:a16="http://schemas.microsoft.com/office/drawing/2014/main" id="{F7869171-9932-C7DF-9F6C-CB2340265C63}"/>
              </a:ext>
            </a:extLst>
          </p:cNvPr>
          <p:cNvSpPr/>
          <p:nvPr/>
        </p:nvSpPr>
        <p:spPr>
          <a:xfrm>
            <a:off x="12191398" y="4599993"/>
            <a:ext cx="4954341" cy="6242178"/>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Encourage their participation in the life of the community.</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13" name="Picture 12">
            <a:extLst>
              <a:ext uri="{FF2B5EF4-FFF2-40B4-BE49-F238E27FC236}">
                <a16:creationId xmlns:a16="http://schemas.microsoft.com/office/drawing/2014/main" id="{98D049FB-FFBA-F955-0634-D6B9965375F4}"/>
              </a:ext>
            </a:extLst>
          </p:cNvPr>
          <p:cNvPicPr>
            <a:picLocks noChangeAspect="1"/>
          </p:cNvPicPr>
          <p:nvPr/>
        </p:nvPicPr>
        <p:blipFill>
          <a:blip r:embed="rId4"/>
          <a:stretch>
            <a:fillRect/>
          </a:stretch>
        </p:blipFill>
        <p:spPr>
          <a:xfrm>
            <a:off x="14169309" y="9002940"/>
            <a:ext cx="1000125" cy="1000125"/>
          </a:xfrm>
          <a:prstGeom prst="rect">
            <a:avLst/>
          </a:prstGeom>
        </p:spPr>
      </p:pic>
      <p:sp>
        <p:nvSpPr>
          <p:cNvPr id="16" name="Rectangle: Rounded Corners 15">
            <a:extLst>
              <a:ext uri="{FF2B5EF4-FFF2-40B4-BE49-F238E27FC236}">
                <a16:creationId xmlns:a16="http://schemas.microsoft.com/office/drawing/2014/main" id="{6BF3CFC0-56AF-6A48-8714-3A0CAA70CA04}"/>
              </a:ext>
            </a:extLst>
          </p:cNvPr>
          <p:cNvSpPr/>
          <p:nvPr/>
        </p:nvSpPr>
        <p:spPr>
          <a:xfrm>
            <a:off x="17552051" y="4594130"/>
            <a:ext cx="4954341" cy="6242178"/>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Celebrate their contributions to your life together in community.</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17" name="Picture 16">
            <a:extLst>
              <a:ext uri="{FF2B5EF4-FFF2-40B4-BE49-F238E27FC236}">
                <a16:creationId xmlns:a16="http://schemas.microsoft.com/office/drawing/2014/main" id="{8A3BA3FB-C65F-3EF9-0247-B2D3E374AF0F}"/>
              </a:ext>
            </a:extLst>
          </p:cNvPr>
          <p:cNvPicPr>
            <a:picLocks noChangeAspect="1"/>
          </p:cNvPicPr>
          <p:nvPr/>
        </p:nvPicPr>
        <p:blipFill>
          <a:blip r:embed="rId4"/>
          <a:stretch>
            <a:fillRect/>
          </a:stretch>
        </p:blipFill>
        <p:spPr>
          <a:xfrm>
            <a:off x="19529962" y="8997077"/>
            <a:ext cx="1000125" cy="1000125"/>
          </a:xfrm>
          <a:prstGeom prst="rect">
            <a:avLst/>
          </a:prstGeom>
        </p:spPr>
      </p:pic>
      <p:grpSp>
        <p:nvGrpSpPr>
          <p:cNvPr id="18" name="Group 17">
            <a:extLst>
              <a:ext uri="{FF2B5EF4-FFF2-40B4-BE49-F238E27FC236}">
                <a16:creationId xmlns:a16="http://schemas.microsoft.com/office/drawing/2014/main" id="{FD5F63B2-E069-6165-AEF7-50C2B16D4349}"/>
              </a:ext>
            </a:extLst>
          </p:cNvPr>
          <p:cNvGrpSpPr/>
          <p:nvPr/>
        </p:nvGrpSpPr>
        <p:grpSpPr>
          <a:xfrm>
            <a:off x="6832570" y="4594130"/>
            <a:ext cx="4954341" cy="6251211"/>
            <a:chOff x="6830745" y="3897004"/>
            <a:chExt cx="4954341" cy="5619423"/>
          </a:xfrm>
          <a:solidFill>
            <a:schemeClr val="bg1"/>
          </a:solidFill>
        </p:grpSpPr>
        <p:sp>
          <p:nvSpPr>
            <p:cNvPr id="19" name="Rectangle: Rounded Corners 18">
              <a:extLst>
                <a:ext uri="{FF2B5EF4-FFF2-40B4-BE49-F238E27FC236}">
                  <a16:creationId xmlns:a16="http://schemas.microsoft.com/office/drawing/2014/main" id="{CDDC074F-DF05-3148-A459-28A0D8F3D76D}"/>
                </a:ext>
              </a:extLst>
            </p:cNvPr>
            <p:cNvSpPr/>
            <p:nvPr/>
          </p:nvSpPr>
          <p:spPr>
            <a:xfrm>
              <a:off x="6830745" y="3897004"/>
              <a:ext cx="4954341" cy="5619423"/>
            </a:xfrm>
            <a:prstGeom prst="roundRect">
              <a:avLst/>
            </a:prstGeom>
            <a:grp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algn="just"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kumimoji="0" lang="en-GB" sz="4000" b="0" i="0" u="none" strike="noStrike" cap="none" spc="0" normalizeH="0" baseline="0" dirty="0">
                  <a:ln>
                    <a:noFill/>
                  </a:ln>
                  <a:solidFill>
                    <a:srgbClr val="000000"/>
                  </a:solidFill>
                  <a:effectLst/>
                  <a:uFillTx/>
                  <a:latin typeface="Lato" panose="020F0502020204030203" pitchFamily="34" charset="0"/>
                  <a:ea typeface="Lato" panose="020F0502020204030203" pitchFamily="34" charset="0"/>
                  <a:cs typeface="Lato" panose="020F0502020204030203" pitchFamily="34" charset="0"/>
                  <a:sym typeface="Helvetica Neue Medium"/>
                </a:rPr>
                <a:t>Step 2 </a:t>
              </a:r>
            </a:p>
          </p:txBody>
        </p:sp>
        <p:pic>
          <p:nvPicPr>
            <p:cNvPr id="20" name="Picture 19">
              <a:extLst>
                <a:ext uri="{FF2B5EF4-FFF2-40B4-BE49-F238E27FC236}">
                  <a16:creationId xmlns:a16="http://schemas.microsoft.com/office/drawing/2014/main" id="{24104D93-95A8-9D5E-0E02-8D7C5D4C0F6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30995" y="7349921"/>
              <a:ext cx="753839" cy="953732"/>
            </a:xfrm>
            <a:prstGeom prst="rect">
              <a:avLst/>
            </a:prstGeom>
            <a:noFill/>
            <a:ln>
              <a:noFill/>
            </a:ln>
          </p:spPr>
        </p:pic>
      </p:grpSp>
      <p:grpSp>
        <p:nvGrpSpPr>
          <p:cNvPr id="21" name="Group 20">
            <a:extLst>
              <a:ext uri="{FF2B5EF4-FFF2-40B4-BE49-F238E27FC236}">
                <a16:creationId xmlns:a16="http://schemas.microsoft.com/office/drawing/2014/main" id="{DBF93129-1D07-502B-92E7-DC37F86D4E06}"/>
              </a:ext>
            </a:extLst>
          </p:cNvPr>
          <p:cNvGrpSpPr/>
          <p:nvPr/>
        </p:nvGrpSpPr>
        <p:grpSpPr>
          <a:xfrm>
            <a:off x="12193223" y="4570204"/>
            <a:ext cx="4954341" cy="6275137"/>
            <a:chOff x="12191399" y="3876359"/>
            <a:chExt cx="4954341" cy="5619423"/>
          </a:xfrm>
          <a:solidFill>
            <a:schemeClr val="bg1"/>
          </a:solidFill>
        </p:grpSpPr>
        <p:sp>
          <p:nvSpPr>
            <p:cNvPr id="22" name="Rectangle: Rounded Corners 21">
              <a:extLst>
                <a:ext uri="{FF2B5EF4-FFF2-40B4-BE49-F238E27FC236}">
                  <a16:creationId xmlns:a16="http://schemas.microsoft.com/office/drawing/2014/main" id="{79A515EC-FAB8-A167-6865-E1976BA0F39E}"/>
                </a:ext>
              </a:extLst>
            </p:cNvPr>
            <p:cNvSpPr/>
            <p:nvPr/>
          </p:nvSpPr>
          <p:spPr>
            <a:xfrm>
              <a:off x="12191399" y="3876359"/>
              <a:ext cx="4954341" cy="5619423"/>
            </a:xfrm>
            <a:prstGeom prst="roundRect">
              <a:avLst/>
            </a:prstGeom>
            <a:grp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algn="just"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dirty="0">
                  <a:solidFill>
                    <a:srgbClr val="333333"/>
                  </a:solidFill>
                  <a:latin typeface="Lato" panose="020F0502020204030203" pitchFamily="34" charset="0"/>
                </a:rPr>
                <a:t>Step 3</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23" name="Picture 22">
              <a:extLst>
                <a:ext uri="{FF2B5EF4-FFF2-40B4-BE49-F238E27FC236}">
                  <a16:creationId xmlns:a16="http://schemas.microsoft.com/office/drawing/2014/main" id="{59C42461-5CC0-B241-0285-8D50BEDE6A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4343186" y="7345221"/>
              <a:ext cx="753840" cy="950096"/>
            </a:xfrm>
            <a:prstGeom prst="rect">
              <a:avLst/>
            </a:prstGeom>
            <a:noFill/>
            <a:ln>
              <a:noFill/>
            </a:ln>
          </p:spPr>
        </p:pic>
      </p:grpSp>
      <p:grpSp>
        <p:nvGrpSpPr>
          <p:cNvPr id="24" name="Group 23">
            <a:extLst>
              <a:ext uri="{FF2B5EF4-FFF2-40B4-BE49-F238E27FC236}">
                <a16:creationId xmlns:a16="http://schemas.microsoft.com/office/drawing/2014/main" id="{419188A1-47EC-9E8B-3AEA-BD477DC3306C}"/>
              </a:ext>
            </a:extLst>
          </p:cNvPr>
          <p:cNvGrpSpPr/>
          <p:nvPr/>
        </p:nvGrpSpPr>
        <p:grpSpPr>
          <a:xfrm>
            <a:off x="17552051" y="4588268"/>
            <a:ext cx="4954341" cy="6266363"/>
            <a:chOff x="17653300" y="3873750"/>
            <a:chExt cx="4954341" cy="5619423"/>
          </a:xfrm>
          <a:solidFill>
            <a:schemeClr val="bg1"/>
          </a:solidFill>
        </p:grpSpPr>
        <p:sp>
          <p:nvSpPr>
            <p:cNvPr id="25" name="Rectangle: Rounded Corners 24">
              <a:extLst>
                <a:ext uri="{FF2B5EF4-FFF2-40B4-BE49-F238E27FC236}">
                  <a16:creationId xmlns:a16="http://schemas.microsoft.com/office/drawing/2014/main" id="{0B6BE7F5-814A-BC34-5DF5-3281292CEB97}"/>
                </a:ext>
              </a:extLst>
            </p:cNvPr>
            <p:cNvSpPr/>
            <p:nvPr/>
          </p:nvSpPr>
          <p:spPr>
            <a:xfrm>
              <a:off x="17653300" y="3873750"/>
              <a:ext cx="4954341" cy="5619423"/>
            </a:xfrm>
            <a:prstGeom prst="roundRect">
              <a:avLst/>
            </a:prstGeom>
            <a:grp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algn="just"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dirty="0">
                  <a:solidFill>
                    <a:srgbClr val="333333"/>
                  </a:solidFill>
                  <a:latin typeface="Lato" panose="020F0502020204030203" pitchFamily="34" charset="0"/>
                </a:rPr>
                <a:t>Step 4</a:t>
              </a:r>
            </a:p>
          </p:txBody>
        </p:sp>
        <p:pic>
          <p:nvPicPr>
            <p:cNvPr id="26" name="Picture 25">
              <a:extLst>
                <a:ext uri="{FF2B5EF4-FFF2-40B4-BE49-F238E27FC236}">
                  <a16:creationId xmlns:a16="http://schemas.microsoft.com/office/drawing/2014/main" id="{CEE8B7D3-CBB6-A28D-7D63-31053A530A4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755377" y="7342821"/>
              <a:ext cx="753840" cy="951426"/>
            </a:xfrm>
            <a:prstGeom prst="rect">
              <a:avLst/>
            </a:prstGeom>
            <a:noFill/>
            <a:ln>
              <a:noFill/>
            </a:ln>
          </p:spPr>
        </p:pic>
      </p:grpSp>
      <p:grpSp>
        <p:nvGrpSpPr>
          <p:cNvPr id="31" name="Group 30">
            <a:extLst>
              <a:ext uri="{FF2B5EF4-FFF2-40B4-BE49-F238E27FC236}">
                <a16:creationId xmlns:a16="http://schemas.microsoft.com/office/drawing/2014/main" id="{A038A8EB-5EF2-8574-3ECE-CBA348D50525}"/>
              </a:ext>
            </a:extLst>
          </p:cNvPr>
          <p:cNvGrpSpPr/>
          <p:nvPr/>
        </p:nvGrpSpPr>
        <p:grpSpPr>
          <a:xfrm>
            <a:off x="1439226" y="4594130"/>
            <a:ext cx="4954341" cy="6251211"/>
            <a:chOff x="1418550" y="4573652"/>
            <a:chExt cx="4954341" cy="6251211"/>
          </a:xfrm>
        </p:grpSpPr>
        <p:sp>
          <p:nvSpPr>
            <p:cNvPr id="28" name="Rectangle: Rounded Corners 27">
              <a:extLst>
                <a:ext uri="{FF2B5EF4-FFF2-40B4-BE49-F238E27FC236}">
                  <a16:creationId xmlns:a16="http://schemas.microsoft.com/office/drawing/2014/main" id="{4A4AE660-B6CF-7BBB-371B-4DC1EE84D522}"/>
                </a:ext>
              </a:extLst>
            </p:cNvPr>
            <p:cNvSpPr/>
            <p:nvPr/>
          </p:nvSpPr>
          <p:spPr>
            <a:xfrm>
              <a:off x="1418550" y="4573652"/>
              <a:ext cx="4954341" cy="6251211"/>
            </a:xfrm>
            <a:prstGeom prst="roundRect">
              <a:avLst/>
            </a:prstGeom>
            <a:solidFill>
              <a:schemeClr val="bg1"/>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333333"/>
                  </a:solidFill>
                  <a:effectLst/>
                  <a:latin typeface="Lato" panose="020F0502020204030203" pitchFamily="34" charset="0"/>
                </a:rPr>
                <a:t>Step 1</a:t>
              </a:r>
            </a:p>
            <a:p>
              <a:pPr marL="0" marR="0" indent="0" defTabSz="825500" rtl="0" fontAlgn="auto" latinLnBrk="0" hangingPunct="0">
                <a:lnSpc>
                  <a:spcPct val="100000"/>
                </a:lnSpc>
                <a:spcBef>
                  <a:spcPts val="0"/>
                </a:spcBef>
                <a:spcAft>
                  <a:spcPts val="0"/>
                </a:spcAft>
                <a:buClrTx/>
                <a:buSzTx/>
                <a:buFontTx/>
                <a:buNone/>
                <a:tabLst/>
              </a:pPr>
              <a:endParaRPr lang="en-US" sz="4000" dirty="0">
                <a:solidFill>
                  <a:srgbClr val="333333"/>
                </a:solidFill>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29" name="Picture 28">
              <a:extLst>
                <a:ext uri="{FF2B5EF4-FFF2-40B4-BE49-F238E27FC236}">
                  <a16:creationId xmlns:a16="http://schemas.microsoft.com/office/drawing/2014/main" id="{36993E4A-288D-99EE-CBA5-89C741559C1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18801" y="8459563"/>
              <a:ext cx="753839" cy="1060959"/>
            </a:xfrm>
            <a:prstGeom prst="rect">
              <a:avLst/>
            </a:prstGeom>
            <a:ln>
              <a:noFill/>
            </a:ln>
          </p:spPr>
        </p:pic>
      </p:grpSp>
    </p:spTree>
    <p:extLst>
      <p:ext uri="{BB962C8B-B14F-4D97-AF65-F5344CB8AC3E}">
        <p14:creationId xmlns:p14="http://schemas.microsoft.com/office/powerpoint/2010/main" val="1157226979"/>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398D94C-852E-FC56-C626-1CA0B611064F}"/>
              </a:ext>
            </a:extLst>
          </p:cNvPr>
          <p:cNvSpPr/>
          <p:nvPr/>
        </p:nvSpPr>
        <p:spPr>
          <a:xfrm>
            <a:off x="3091543" y="6458857"/>
            <a:ext cx="16604343" cy="1572271"/>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5" name="Rectangle: Rounded Corners 4">
            <a:extLst>
              <a:ext uri="{FF2B5EF4-FFF2-40B4-BE49-F238E27FC236}">
                <a16:creationId xmlns:a16="http://schemas.microsoft.com/office/drawing/2014/main" id="{DB872C75-C2E2-A0C9-3581-69BB742D76BF}"/>
              </a:ext>
            </a:extLst>
          </p:cNvPr>
          <p:cNvSpPr/>
          <p:nvPr/>
        </p:nvSpPr>
        <p:spPr>
          <a:xfrm>
            <a:off x="3091543" y="9338120"/>
            <a:ext cx="16604343" cy="1572271"/>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8723542"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US" dirty="0">
                <a:latin typeface="Roboto" panose="02000000000000000000" pitchFamily="2" charset="0"/>
              </a:rPr>
              <a:t>Review your learning: Part 3 - Question 1 of 3</a:t>
            </a:r>
            <a:endParaRPr lang="en-GB" b="1" i="0" dirty="0">
              <a:solidFill>
                <a:srgbClr val="FFFFFF"/>
              </a:solidFill>
              <a:effectLst/>
              <a:latin typeface="Roboto" panose="02000000000000000000" pitchFamily="2" charset="0"/>
            </a:endParaRP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2" name="TextBox 1">
            <a:extLst>
              <a:ext uri="{FF2B5EF4-FFF2-40B4-BE49-F238E27FC236}">
                <a16:creationId xmlns:a16="http://schemas.microsoft.com/office/drawing/2014/main" id="{6F43F9BB-A8EA-124B-483E-A4219E2E3997}"/>
              </a:ext>
            </a:extLst>
          </p:cNvPr>
          <p:cNvSpPr txBox="1"/>
          <p:nvPr/>
        </p:nvSpPr>
        <p:spPr>
          <a:xfrm>
            <a:off x="1886857" y="2504515"/>
            <a:ext cx="18700177" cy="31803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At the beginning of this part of the course, we explained the term 'adult with safeguarding needs'.</a:t>
            </a:r>
          </a:p>
          <a:p>
            <a:pPr marL="0" marR="0" indent="0" algn="just" defTabSz="2438338"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FF0000"/>
                </a:solidFill>
                <a:effectLst/>
                <a:latin typeface="Lato" panose="020F0502020204030203" pitchFamily="34" charset="0"/>
                <a:ea typeface="Lato" panose="020F0502020204030203" pitchFamily="34" charset="0"/>
                <a:cs typeface="Lato" panose="020F0502020204030203" pitchFamily="34" charset="0"/>
              </a:rPr>
              <a:t>Which 2 of the following statements combine to provide a clear explanation of this term?</a:t>
            </a:r>
          </a:p>
        </p:txBody>
      </p:sp>
      <p:sp>
        <p:nvSpPr>
          <p:cNvPr id="3" name="TextBox 2">
            <a:extLst>
              <a:ext uri="{FF2B5EF4-FFF2-40B4-BE49-F238E27FC236}">
                <a16:creationId xmlns:a16="http://schemas.microsoft.com/office/drawing/2014/main" id="{32E88304-567B-B460-B94F-F4764D7FBFD9}"/>
              </a:ext>
            </a:extLst>
          </p:cNvPr>
          <p:cNvSpPr txBox="1"/>
          <p:nvPr/>
        </p:nvSpPr>
        <p:spPr>
          <a:xfrm>
            <a:off x="3265714" y="5883374"/>
            <a:ext cx="17321320" cy="50270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How able they are to protect themselves from abuse, neglect and exploitation.</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Whether they are making wise decisions about their own life.</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The extent to which they are able to make - and carry out - their own informed choices.</a:t>
            </a:r>
            <a:endParaRPr kumimoji="0" lang="en-GB"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22742406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1FF6CDD-BED9-8F44-2BF2-864D8EE68926}"/>
              </a:ext>
            </a:extLst>
          </p:cNvPr>
          <p:cNvSpPr/>
          <p:nvPr/>
        </p:nvSpPr>
        <p:spPr>
          <a:xfrm>
            <a:off x="3135086" y="6502401"/>
            <a:ext cx="2946400" cy="1030514"/>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8617744"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US" b="1" i="0" dirty="0">
                <a:solidFill>
                  <a:srgbClr val="FFFFFF"/>
                </a:solidFill>
                <a:effectLst/>
                <a:latin typeface="Roboto" panose="02000000000000000000" pitchFamily="2" charset="0"/>
              </a:rPr>
              <a:t>Review your learning: Part 3 - Question 2of 3</a:t>
            </a: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3" name="TextBox 2">
            <a:extLst>
              <a:ext uri="{FF2B5EF4-FFF2-40B4-BE49-F238E27FC236}">
                <a16:creationId xmlns:a16="http://schemas.microsoft.com/office/drawing/2014/main" id="{AEBEA1B5-12F1-2B14-A1B4-59B8ABB2B17B}"/>
              </a:ext>
            </a:extLst>
          </p:cNvPr>
          <p:cNvSpPr txBox="1"/>
          <p:nvPr/>
        </p:nvSpPr>
        <p:spPr>
          <a:xfrm>
            <a:off x="1886857" y="2504515"/>
            <a:ext cx="18700177"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rPr>
              <a:t>Adults have the right to self determination unless they are deemed to lack capacity. This could even mean allowing them to choose not to protect themselves.</a:t>
            </a:r>
          </a:p>
          <a:p>
            <a:pPr marL="0" marR="0" indent="0" algn="just" defTabSz="2438338"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FF0000"/>
                </a:solidFill>
                <a:effectLst/>
                <a:latin typeface="Lato" panose="020F0502020204030203" pitchFamily="34" charset="0"/>
                <a:ea typeface="Lato" panose="020F0502020204030203" pitchFamily="34" charset="0"/>
                <a:cs typeface="Lato" panose="020F0502020204030203" pitchFamily="34" charset="0"/>
              </a:rPr>
              <a:t>True or False?</a:t>
            </a:r>
          </a:p>
        </p:txBody>
      </p:sp>
      <p:sp>
        <p:nvSpPr>
          <p:cNvPr id="4" name="TextBox 3">
            <a:extLst>
              <a:ext uri="{FF2B5EF4-FFF2-40B4-BE49-F238E27FC236}">
                <a16:creationId xmlns:a16="http://schemas.microsoft.com/office/drawing/2014/main" id="{41656DE8-82DB-6318-2422-955798065346}"/>
              </a:ext>
            </a:extLst>
          </p:cNvPr>
          <p:cNvSpPr txBox="1"/>
          <p:nvPr/>
        </p:nvSpPr>
        <p:spPr>
          <a:xfrm>
            <a:off x="3265714" y="5883374"/>
            <a:ext cx="1732132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True</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False</a:t>
            </a:r>
            <a:endParaRPr kumimoji="0" lang="en-GB"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23602489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A507751-3AC1-A4E9-DF38-652896598716}"/>
              </a:ext>
            </a:extLst>
          </p:cNvPr>
          <p:cNvSpPr/>
          <p:nvPr/>
        </p:nvSpPr>
        <p:spPr>
          <a:xfrm>
            <a:off x="3265714" y="8868230"/>
            <a:ext cx="4789715" cy="1219200"/>
          </a:xfrm>
          <a:prstGeom prst="round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8723542"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US" dirty="0">
                <a:latin typeface="Roboto" panose="02000000000000000000" pitchFamily="2" charset="0"/>
              </a:rPr>
              <a:t>Review your learning: Part 3 - Question 3 of 3</a:t>
            </a:r>
            <a:endParaRPr lang="en-GB" b="1" i="0" dirty="0">
              <a:solidFill>
                <a:srgbClr val="FFFFFF"/>
              </a:solidFill>
              <a:effectLst/>
              <a:latin typeface="Roboto" panose="02000000000000000000" pitchFamily="2" charset="0"/>
            </a:endParaRP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2" name="TextBox 1">
            <a:extLst>
              <a:ext uri="{FF2B5EF4-FFF2-40B4-BE49-F238E27FC236}">
                <a16:creationId xmlns:a16="http://schemas.microsoft.com/office/drawing/2014/main" id="{EB702C75-C6AF-9F01-53F4-1023E1551561}"/>
              </a:ext>
            </a:extLst>
          </p:cNvPr>
          <p:cNvSpPr txBox="1"/>
          <p:nvPr/>
        </p:nvSpPr>
        <p:spPr>
          <a:xfrm>
            <a:off x="1886857" y="3727619"/>
            <a:ext cx="18700177"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0" marR="0" indent="0" algn="just" defTabSz="2438338" rtl="0" fontAlgn="auto" latinLnBrk="0" hangingPunct="0">
              <a:lnSpc>
                <a:spcPct val="100000"/>
              </a:lnSpc>
              <a:spcBef>
                <a:spcPts val="0"/>
              </a:spcBef>
              <a:spcAft>
                <a:spcPts val="0"/>
              </a:spcAft>
              <a:buClrTx/>
              <a:buSzTx/>
              <a:buFontTx/>
              <a:buNone/>
              <a:tabLst/>
            </a:pPr>
            <a:r>
              <a:rPr lang="en-US" sz="4000" b="0" i="0" dirty="0">
                <a:solidFill>
                  <a:srgbClr val="333333"/>
                </a:solidFill>
                <a:effectLst/>
                <a:latin typeface="Lato" panose="020F0502020204030203" pitchFamily="34" charset="0"/>
              </a:rPr>
              <a:t>In the Care Act (2014), "</a:t>
            </a:r>
            <a:r>
              <a:rPr lang="en-US" sz="4000" b="0" i="1" dirty="0">
                <a:solidFill>
                  <a:srgbClr val="333333"/>
                </a:solidFill>
                <a:effectLst/>
                <a:latin typeface="Lato" panose="020F0502020204030203" pitchFamily="34" charset="0"/>
              </a:rPr>
              <a:t>supporting and encouraging people to make their own decisions and give informed consent</a:t>
            </a:r>
            <a:r>
              <a:rPr lang="en-US" sz="4000" b="0" i="0" dirty="0">
                <a:solidFill>
                  <a:srgbClr val="333333"/>
                </a:solidFill>
                <a:effectLst/>
                <a:latin typeface="Lato" panose="020F0502020204030203" pitchFamily="34" charset="0"/>
              </a:rPr>
              <a:t>" is the definition of which principle?</a:t>
            </a: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3E9AC9AB-E3BF-AD4C-EBD1-31EB1F15C511}"/>
              </a:ext>
            </a:extLst>
          </p:cNvPr>
          <p:cNvSpPr txBox="1"/>
          <p:nvPr/>
        </p:nvSpPr>
        <p:spPr>
          <a:xfrm>
            <a:off x="3265714" y="5883374"/>
            <a:ext cx="17321320" cy="3795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Proportionality</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Accountability</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Empowerment.</a:t>
            </a:r>
            <a:endParaRPr kumimoji="0" lang="en-GB"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32244375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a:p>
        </p:txBody>
      </p:sp>
      <p:sp>
        <p:nvSpPr>
          <p:cNvPr id="753" name="Final Assessment (1/7) - Scenario One, Q1"/>
          <p:cNvSpPr txBox="1"/>
          <p:nvPr/>
        </p:nvSpPr>
        <p:spPr>
          <a:xfrm>
            <a:off x="149553" y="653037"/>
            <a:ext cx="6379952"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Part 4: Safeguarding Scenarios</a:t>
            </a:r>
            <a:endParaRPr dirty="0"/>
          </a:p>
        </p:txBody>
      </p:sp>
      <p:pic>
        <p:nvPicPr>
          <p:cNvPr id="754" name="logo.jpg" descr="logo.jpg"/>
          <p:cNvPicPr>
            <a:picLocks noChangeAspect="1"/>
          </p:cNvPicPr>
          <p:nvPr/>
        </p:nvPicPr>
        <p:blipFill>
          <a:blip r:embed="rId3"/>
          <a:stretch>
            <a:fillRect/>
          </a:stretch>
        </p:blipFill>
        <p:spPr>
          <a:xfrm>
            <a:off x="20587034" y="-91424"/>
            <a:ext cx="3796966" cy="1456822"/>
          </a:xfrm>
          <a:prstGeom prst="rect">
            <a:avLst/>
          </a:prstGeom>
          <a:ln w="12700">
            <a:miter lim="400000"/>
          </a:ln>
        </p:spPr>
      </p:pic>
      <p:sp>
        <p:nvSpPr>
          <p:cNvPr id="15" name="TextBox 14">
            <a:extLst>
              <a:ext uri="{FF2B5EF4-FFF2-40B4-BE49-F238E27FC236}">
                <a16:creationId xmlns:a16="http://schemas.microsoft.com/office/drawing/2014/main" id="{A75E0D42-429C-4400-949B-AF6757FF83D9}"/>
              </a:ext>
            </a:extLst>
          </p:cNvPr>
          <p:cNvSpPr txBox="1"/>
          <p:nvPr/>
        </p:nvSpPr>
        <p:spPr>
          <a:xfrm>
            <a:off x="3265714" y="2842838"/>
            <a:ext cx="17321320" cy="87203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spAutoFit/>
          </a:bodyPr>
          <a:lstStyle/>
          <a:p>
            <a:pPr lvl="8" indent="0" algn="l">
              <a:buSzPct val="140000"/>
            </a:pPr>
            <a:r>
              <a:rPr lang="en-US" sz="4000" dirty="0">
                <a:latin typeface="Lato" panose="020F0502020204030203" pitchFamily="34" charset="0"/>
                <a:ea typeface="Lato" panose="020F0502020204030203" pitchFamily="34" charset="0"/>
                <a:cs typeface="Lato" panose="020F0502020204030203" pitchFamily="34" charset="0"/>
              </a:rPr>
              <a:t>Scenario-based d</a:t>
            </a: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iscussion and assessment material.</a:t>
            </a:r>
          </a:p>
          <a:p>
            <a:pPr lvl="8" indent="0" algn="l">
              <a:buSzPct val="140000"/>
            </a:pPr>
            <a:endParaRPr lang="en-US" sz="4000" dirty="0">
              <a:latin typeface="Lato" panose="020F0502020204030203" pitchFamily="34" charset="0"/>
              <a:ea typeface="Lato" panose="020F0502020204030203" pitchFamily="34" charset="0"/>
              <a:cs typeface="Lato" panose="020F0502020204030203" pitchFamily="34" charset="0"/>
            </a:endParaRPr>
          </a:p>
          <a:p>
            <a:pPr lvl="8" indent="0" algn="l">
              <a:buSzPct val="140000"/>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These cover the following contexts:</a:t>
            </a:r>
          </a:p>
          <a:p>
            <a:pPr lvl="8" indent="0" algn="l">
              <a:buSzPct val="140000"/>
            </a:pPr>
            <a:endParaRPr lang="en-US" sz="4000" dirty="0">
              <a:latin typeface="Lato" panose="020F0502020204030203" pitchFamily="34" charset="0"/>
              <a:ea typeface="Lato" panose="020F0502020204030203" pitchFamily="34" charset="0"/>
              <a:cs typeface="Lato" panose="020F0502020204030203" pitchFamily="34" charset="0"/>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Bell ringers</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Cathedral volunteers</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GB"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Chaplains</a:t>
            </a:r>
          </a:p>
          <a:p>
            <a:pPr marL="457200" lvl="8" indent="-457200" algn="l">
              <a:buSzPct val="140000"/>
              <a:buFont typeface="Courier New" panose="02070309020205020404" pitchFamily="49" charset="0"/>
              <a:buChar char="o"/>
            </a:pPr>
            <a:endParaRPr lang="en-GB" sz="4000" dirty="0">
              <a:solidFill>
                <a:schemeClr val="tx1">
                  <a:lumMod val="50000"/>
                </a:schemeClr>
              </a:solidFill>
              <a:latin typeface="Lato" panose="020F0502020204030203" pitchFamily="34" charset="0"/>
              <a:ea typeface="Lato" panose="020F0502020204030203" pitchFamily="34" charset="0"/>
              <a:cs typeface="Lato" panose="020F0502020204030203" pitchFamily="34" charset="0"/>
            </a:endParaRPr>
          </a:p>
          <a:p>
            <a:pPr marL="457200" lvl="8" indent="-457200" algn="l">
              <a:buSzPct val="140000"/>
              <a:buFont typeface="Courier New" panose="02070309020205020404" pitchFamily="49" charset="0"/>
              <a:buChar char="o"/>
            </a:pPr>
            <a:r>
              <a:rPr kumimoji="0" lang="en-GB"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rPr>
              <a:t>Children’s and youth workers</a:t>
            </a:r>
          </a:p>
          <a:p>
            <a:pPr marL="457200" lvl="8" indent="-457200" algn="l">
              <a:buSzPct val="140000"/>
              <a:buFont typeface="Courier New" panose="02070309020205020404" pitchFamily="49" charset="0"/>
              <a:buChar char="o"/>
            </a:pPr>
            <a:endParaRPr kumimoji="0" lang="en-GB"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lang="en-GB" sz="4000" dirty="0">
                <a:solidFill>
                  <a:schemeClr val="tx1">
                    <a:lumMod val="50000"/>
                  </a:schemeClr>
                </a:solidFill>
                <a:latin typeface="Lato" panose="020F0502020204030203" pitchFamily="34" charset="0"/>
                <a:ea typeface="Lato" panose="020F0502020204030203" pitchFamily="34" charset="0"/>
                <a:cs typeface="Lato" panose="020F0502020204030203" pitchFamily="34" charset="0"/>
              </a:rPr>
              <a:t>General scenarios</a:t>
            </a:r>
            <a:endParaRPr kumimoji="0" lang="en-GB" sz="4000" b="0" i="0" u="none" strike="noStrike" cap="none" spc="0" normalizeH="0" baseline="0" dirty="0">
              <a:ln>
                <a:noFill/>
              </a:ln>
              <a:solidFill>
                <a:schemeClr val="tx1">
                  <a:lumMod val="50000"/>
                </a:schemeClr>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lvl="8" indent="0" algn="l">
              <a:buSzPct val="140000"/>
            </a:pP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Tree>
    <p:extLst>
      <p:ext uri="{BB962C8B-B14F-4D97-AF65-F5344CB8AC3E}">
        <p14:creationId xmlns:p14="http://schemas.microsoft.com/office/powerpoint/2010/main" val="374036719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D757F509-F3D7-26D6-54CF-7DAA61DA04EB}"/>
              </a:ext>
            </a:extLst>
          </p:cNvPr>
          <p:cNvSpPr/>
          <p:nvPr/>
        </p:nvSpPr>
        <p:spPr>
          <a:xfrm>
            <a:off x="11538857" y="12387776"/>
            <a:ext cx="12453257" cy="1269367"/>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 name="Rectangle: Rounded Corners 5">
            <a:extLst>
              <a:ext uri="{FF2B5EF4-FFF2-40B4-BE49-F238E27FC236}">
                <a16:creationId xmlns:a16="http://schemas.microsoft.com/office/drawing/2014/main" id="{1A1EAF56-D983-35F9-B1D7-C9564BED48C6}"/>
              </a:ext>
            </a:extLst>
          </p:cNvPr>
          <p:cNvSpPr/>
          <p:nvPr/>
        </p:nvSpPr>
        <p:spPr>
          <a:xfrm>
            <a:off x="80907" y="8424131"/>
            <a:ext cx="10563013" cy="1510656"/>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3" name="Rectangle: Rounded Corners 2">
            <a:extLst>
              <a:ext uri="{FF2B5EF4-FFF2-40B4-BE49-F238E27FC236}">
                <a16:creationId xmlns:a16="http://schemas.microsoft.com/office/drawing/2014/main" id="{5FC1DE3E-C94F-46FB-BC31-B771F2EE7E14}"/>
              </a:ext>
            </a:extLst>
          </p:cNvPr>
          <p:cNvSpPr/>
          <p:nvPr/>
        </p:nvSpPr>
        <p:spPr>
          <a:xfrm>
            <a:off x="11413285" y="7152478"/>
            <a:ext cx="9983155" cy="785960"/>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36" name="Question 2…"/>
          <p:cNvSpPr txBox="1"/>
          <p:nvPr/>
        </p:nvSpPr>
        <p:spPr>
          <a:xfrm>
            <a:off x="11538857" y="5183029"/>
            <a:ext cx="12588447" cy="847411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2</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What are your next steps</a:t>
            </a:r>
            <a:r>
              <a:rPr kumimoji="0" sz="3200" b="0" i="0" u="none" strike="noStrike" kern="0" cap="none" spc="0" normalizeH="0" baseline="0" noProof="0" dirty="0">
                <a:ln>
                  <a:noFill/>
                </a:ln>
                <a:solidFill>
                  <a:srgbClr val="5E5E5E"/>
                </a:solidFill>
                <a:effectLst/>
                <a:uLnTx/>
                <a:uFillTx/>
                <a:latin typeface="Helvetica Neue"/>
                <a:sym typeface="Helvetica Neue"/>
              </a:rPr>
              <a:t>?</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457200" lvl="0" indent="-457200" algn="l">
              <a:buFontTx/>
              <a:buAutoNum type="arabicPeriod"/>
            </a:pPr>
            <a:r>
              <a:rPr lang="en-GB" sz="3100" dirty="0"/>
              <a:t>Talk to the Parish Safeguarding Officer. </a:t>
            </a:r>
          </a:p>
          <a:p>
            <a:pPr marL="457200" lvl="0" indent="-457200" algn="l">
              <a:buFontTx/>
              <a:buAutoNum type="arabicPeriod"/>
            </a:pPr>
            <a:endParaRPr lang="en-GB" sz="3100" dirty="0"/>
          </a:p>
          <a:p>
            <a:pPr marL="457200" lvl="0" indent="-457200" algn="l">
              <a:buFontTx/>
              <a:buAutoNum type="arabicPeriod"/>
            </a:pPr>
            <a:r>
              <a:rPr lang="en-GB" sz="3100" dirty="0"/>
              <a:t>Nothing. They told you in confidence and they are just ringing, not attending church. </a:t>
            </a:r>
          </a:p>
          <a:p>
            <a:pPr marL="457200" lvl="0" indent="-457200" algn="l">
              <a:buFontTx/>
              <a:buAutoNum type="arabicPeriod"/>
            </a:pPr>
            <a:endParaRPr lang="en-GB" sz="3100" dirty="0"/>
          </a:p>
          <a:p>
            <a:pPr marL="457200" lvl="0" indent="-457200" algn="l">
              <a:buFontTx/>
              <a:buAutoNum type="arabicPeriod"/>
            </a:pPr>
            <a:r>
              <a:rPr lang="en-GB" sz="3100" dirty="0"/>
              <a:t>Talk to the other bell ringers and see how they feel about this person joining their group. </a:t>
            </a:r>
          </a:p>
          <a:p>
            <a:pPr marL="457200" lvl="0" indent="-457200" algn="l">
              <a:buFontTx/>
              <a:buAutoNum type="arabicPeriod"/>
            </a:pPr>
            <a:endParaRPr lang="en-GB" sz="3100" dirty="0"/>
          </a:p>
          <a:p>
            <a:pPr marL="457200" lvl="0" indent="-457200" algn="l">
              <a:buFontTx/>
              <a:buAutoNum type="arabicPeriod"/>
            </a:pPr>
            <a:r>
              <a:rPr lang="en-GB" sz="3100" dirty="0"/>
              <a:t>Interview the new bellringer and ask them for details of their time in prison and what they did. </a:t>
            </a:r>
          </a:p>
          <a:p>
            <a:pPr marL="457200" lvl="0" indent="-457200" algn="l">
              <a:buFontTx/>
              <a:buAutoNum type="arabicPeriod"/>
            </a:pPr>
            <a:endParaRPr lang="en-GB" sz="3100" dirty="0"/>
          </a:p>
          <a:p>
            <a:pPr marL="457200" lvl="0" indent="-457200" algn="l">
              <a:buFontTx/>
              <a:buAutoNum type="arabicPeriod"/>
            </a:pPr>
            <a:r>
              <a:rPr lang="en-GB" sz="3100" dirty="0"/>
              <a:t>Consult my policy and guidance documents and act on the basis of what I find there.</a:t>
            </a:r>
          </a:p>
        </p:txBody>
      </p:sp>
      <p:sp>
        <p:nvSpPr>
          <p:cNvPr id="2" name="Rectangle: Rounded Corners 1">
            <a:extLst>
              <a:ext uri="{FF2B5EF4-FFF2-40B4-BE49-F238E27FC236}">
                <a16:creationId xmlns:a16="http://schemas.microsoft.com/office/drawing/2014/main" id="{05EA0A4D-9F94-4CE8-ACC9-31BA08E354DD}"/>
              </a:ext>
            </a:extLst>
          </p:cNvPr>
          <p:cNvSpPr/>
          <p:nvPr/>
        </p:nvSpPr>
        <p:spPr>
          <a:xfrm>
            <a:off x="80907" y="11450780"/>
            <a:ext cx="10563013" cy="936997"/>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33" name="Question 1…"/>
          <p:cNvSpPr txBox="1"/>
          <p:nvPr/>
        </p:nvSpPr>
        <p:spPr>
          <a:xfrm>
            <a:off x="256696" y="5183029"/>
            <a:ext cx="10336847" cy="748923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1</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What are your thoughts and </a:t>
            </a:r>
            <a:r>
              <a:rPr kumimoji="0" sz="3200" b="0" i="0" u="none" strike="noStrike" kern="0" cap="none" spc="0" normalizeH="0" baseline="0" noProof="0" dirty="0">
                <a:ln>
                  <a:noFill/>
                </a:ln>
                <a:solidFill>
                  <a:srgbClr val="5E5E5E"/>
                </a:solidFill>
                <a:effectLst/>
                <a:uLnTx/>
                <a:uFillTx/>
                <a:latin typeface="Helvetica Neue"/>
                <a:sym typeface="Helvetica Neue"/>
              </a:rPr>
              <a:t>concern</a:t>
            </a:r>
            <a:r>
              <a:rPr kumimoji="0" lang="en-GB" sz="3200" b="0" i="0" u="none" strike="noStrike" kern="0" cap="none" spc="0" normalizeH="0" baseline="0" noProof="0" dirty="0">
                <a:ln>
                  <a:noFill/>
                </a:ln>
                <a:solidFill>
                  <a:srgbClr val="5E5E5E"/>
                </a:solidFill>
                <a:effectLst/>
                <a:uLnTx/>
                <a:uFillTx/>
                <a:latin typeface="Helvetica Neue"/>
                <a:sym typeface="Helvetica Neue"/>
              </a:rPr>
              <a:t>s</a:t>
            </a:r>
            <a:r>
              <a:rPr kumimoji="0" sz="3200" b="0" i="0" u="none" strike="noStrike" kern="0" cap="none" spc="0" normalizeH="0" baseline="0" noProof="0" dirty="0">
                <a:ln>
                  <a:noFill/>
                </a:ln>
                <a:solidFill>
                  <a:srgbClr val="5E5E5E"/>
                </a:solidFill>
                <a:effectLst/>
                <a:uLnTx/>
                <a:uFillTx/>
                <a:latin typeface="Helvetica Neue"/>
                <a:sym typeface="Helvetica Neue"/>
              </a:rPr>
              <a:t>?</a:t>
            </a:r>
            <a:endParaRPr kumimoji="0" lang="en-GB"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lang="en-GB" sz="3200" dirty="0">
              <a:latin typeface="Helvetica Neue"/>
            </a:endParaRPr>
          </a:p>
          <a:p>
            <a:pPr marL="514350" marR="0" lvl="0" indent="-514350" algn="l" defTabSz="2438338" rtl="0" eaLnBrk="1" fontAlgn="auto" latinLnBrk="0" hangingPunct="0">
              <a:lnSpc>
                <a:spcPct val="100000"/>
              </a:lnSpc>
              <a:spcBef>
                <a:spcPts val="0"/>
              </a:spcBef>
              <a:spcAft>
                <a:spcPts val="0"/>
              </a:spcAft>
              <a:buClrTx/>
              <a:buSzTx/>
              <a:buFont typeface="+mj-lt"/>
              <a:buAutoNum type="arabicPeriod"/>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There is nothing to worry about as they say they are reformed; we should have trust in people.</a:t>
            </a:r>
          </a:p>
          <a:p>
            <a:pPr marL="514350" marR="0" lvl="0" indent="-514350" algn="l" defTabSz="2438338" rtl="0" eaLnBrk="1" fontAlgn="auto" latinLnBrk="0" hangingPunct="0">
              <a:lnSpc>
                <a:spcPct val="100000"/>
              </a:lnSpc>
              <a:spcBef>
                <a:spcPts val="0"/>
              </a:spcBef>
              <a:spcAft>
                <a:spcPts val="0"/>
              </a:spcAft>
              <a:buClrTx/>
              <a:buSzTx/>
              <a:buFont typeface="+mj-lt"/>
              <a:buAutoNum type="arabicPeriod"/>
              <a:tabLst/>
              <a:defRPr sz="2800"/>
            </a:pPr>
            <a:endParaRPr kumimoji="0" lang="en-GB" sz="3200" b="0" i="0" u="none" strike="noStrike" kern="0" cap="none" spc="0" normalizeH="0" baseline="0" noProof="0" dirty="0">
              <a:ln>
                <a:noFill/>
              </a:ln>
              <a:solidFill>
                <a:srgbClr val="5E5E5E"/>
              </a:solidFill>
              <a:effectLst/>
              <a:uLnTx/>
              <a:uFillTx/>
              <a:latin typeface="Helvetica Neue"/>
              <a:sym typeface="Helvetica Neue"/>
            </a:endParaRPr>
          </a:p>
          <a:p>
            <a:pPr marL="514350" marR="0" lvl="0" indent="-514350" algn="l" defTabSz="2438338" rtl="0" eaLnBrk="1" fontAlgn="auto" latinLnBrk="0" hangingPunct="0">
              <a:lnSpc>
                <a:spcPct val="100000"/>
              </a:lnSpc>
              <a:spcBef>
                <a:spcPts val="0"/>
              </a:spcBef>
              <a:spcAft>
                <a:spcPts val="0"/>
              </a:spcAft>
              <a:buClrTx/>
              <a:buSzTx/>
              <a:buFont typeface="+mj-lt"/>
              <a:buAutoNum type="arabicPeriod"/>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We do not know why they were in prison or what risk they pose to other people. </a:t>
            </a:r>
          </a:p>
          <a:p>
            <a:pPr marL="514350" marR="0" lvl="0" indent="-514350" algn="l" defTabSz="2438338" rtl="0" eaLnBrk="1" fontAlgn="auto" latinLnBrk="0" hangingPunct="0">
              <a:lnSpc>
                <a:spcPct val="100000"/>
              </a:lnSpc>
              <a:spcBef>
                <a:spcPts val="0"/>
              </a:spcBef>
              <a:spcAft>
                <a:spcPts val="0"/>
              </a:spcAft>
              <a:buClrTx/>
              <a:buSzTx/>
              <a:buFont typeface="+mj-lt"/>
              <a:buAutoNum type="arabicPeriod"/>
              <a:tabLst/>
              <a:defRPr sz="2800"/>
            </a:pPr>
            <a:endParaRPr kumimoji="0" lang="en-GB" sz="3200" b="0" i="0" u="none" strike="noStrike" kern="0" cap="none" spc="0" normalizeH="0" baseline="0" noProof="0" dirty="0">
              <a:ln>
                <a:noFill/>
              </a:ln>
              <a:solidFill>
                <a:srgbClr val="5E5E5E"/>
              </a:solidFill>
              <a:effectLst/>
              <a:uLnTx/>
              <a:uFillTx/>
              <a:latin typeface="Helvetica Neue"/>
              <a:sym typeface="Helvetica Neue"/>
            </a:endParaRPr>
          </a:p>
          <a:p>
            <a:pPr marL="514350" marR="0" lvl="0" indent="-514350" algn="l" defTabSz="2438338" rtl="0" eaLnBrk="1" fontAlgn="auto" latinLnBrk="0" hangingPunct="0">
              <a:lnSpc>
                <a:spcPct val="100000"/>
              </a:lnSpc>
              <a:spcBef>
                <a:spcPts val="0"/>
              </a:spcBef>
              <a:spcAft>
                <a:spcPts val="0"/>
              </a:spcAft>
              <a:buClrTx/>
              <a:buSzTx/>
              <a:buFont typeface="+mj-lt"/>
              <a:buAutoNum type="arabicPeriod"/>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We do not want anyone in the tower who has been in prison, they might steal or hurt someone. </a:t>
            </a:r>
          </a:p>
          <a:p>
            <a:pPr marL="514350" marR="0" lvl="0" indent="-514350" algn="l" defTabSz="2438338" rtl="0" eaLnBrk="1" fontAlgn="auto" latinLnBrk="0" hangingPunct="0">
              <a:lnSpc>
                <a:spcPct val="100000"/>
              </a:lnSpc>
              <a:spcBef>
                <a:spcPts val="0"/>
              </a:spcBef>
              <a:spcAft>
                <a:spcPts val="0"/>
              </a:spcAft>
              <a:buClrTx/>
              <a:buSzTx/>
              <a:buFont typeface="+mj-lt"/>
              <a:buAutoNum type="arabicPeriod"/>
              <a:tabLst/>
              <a:defRPr sz="2800"/>
            </a:pPr>
            <a:endParaRPr kumimoji="0" lang="en-GB" sz="3200" b="0" i="0" u="none" strike="noStrike" kern="0" cap="none" spc="0" normalizeH="0" baseline="0" noProof="0" dirty="0">
              <a:ln>
                <a:noFill/>
              </a:ln>
              <a:solidFill>
                <a:srgbClr val="5E5E5E"/>
              </a:solidFill>
              <a:effectLst/>
              <a:uLnTx/>
              <a:uFillTx/>
              <a:latin typeface="Helvetica Neue"/>
              <a:sym typeface="Helvetica Neue"/>
            </a:endParaRPr>
          </a:p>
          <a:p>
            <a:pPr marL="514350" marR="0" lvl="0" indent="-514350" algn="l" defTabSz="2438338" rtl="0" eaLnBrk="1" fontAlgn="auto" latinLnBrk="0" hangingPunct="0">
              <a:lnSpc>
                <a:spcPct val="100000"/>
              </a:lnSpc>
              <a:spcBef>
                <a:spcPts val="0"/>
              </a:spcBef>
              <a:spcAft>
                <a:spcPts val="0"/>
              </a:spcAft>
              <a:buClrTx/>
              <a:buSzTx/>
              <a:buFont typeface="+mj-lt"/>
              <a:buAutoNum type="arabicPeriod"/>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It is not for us to judge but I will need advice on this.</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p:txBody>
      </p:sp>
      <p:sp>
        <p:nvSpPr>
          <p:cNvPr id="64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marL="0" marR="0" lvl="0" indent="0" algn="ctr" defTabSz="825500" rtl="0" eaLnBrk="1" fontAlgn="auto" latinLnBrk="0" hangingPunct="0">
              <a:lnSpc>
                <a:spcPct val="100000"/>
              </a:lnSpc>
              <a:spcBef>
                <a:spcPts val="0"/>
              </a:spcBef>
              <a:spcAft>
                <a:spcPts val="0"/>
              </a:spcAft>
              <a:buClrTx/>
              <a:buSzTx/>
              <a:buFontTx/>
              <a:buNone/>
              <a:tabLst/>
              <a:defRPr sz="3200">
                <a:solidFill>
                  <a:srgbClr val="FFFFFF"/>
                </a:solidFill>
                <a:latin typeface="Helvetica Neue Medium"/>
                <a:ea typeface="Helvetica Neue Medium"/>
                <a:cs typeface="Helvetica Neue Medium"/>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643" name="Scenario 1 - Pastoral Visiting"/>
          <p:cNvSpPr txBox="1"/>
          <p:nvPr/>
        </p:nvSpPr>
        <p:spPr>
          <a:xfrm>
            <a:off x="149197" y="500908"/>
            <a:ext cx="13116859"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lnSpc>
                <a:spcPct val="90000"/>
              </a:lnSpc>
              <a:spcBef>
                <a:spcPts val="4500"/>
              </a:spcBef>
              <a:defRPr sz="3300" b="1">
                <a:solidFill>
                  <a:srgbClr val="FFFFFF"/>
                </a:solidFill>
              </a:defRPr>
            </a:lvl1pPr>
          </a:lstStyle>
          <a:p>
            <a:r>
              <a:rPr lang="en-GB" dirty="0"/>
              <a:t>Part 4: Safeguarding Scenarios - </a:t>
            </a:r>
            <a:r>
              <a:rPr kumimoji="0" lang="en-GB" sz="3300" b="1" i="0" u="none" strike="noStrike" kern="0" cap="none" spc="0" normalizeH="0" baseline="0" noProof="0" dirty="0">
                <a:ln>
                  <a:noFill/>
                </a:ln>
                <a:solidFill>
                  <a:srgbClr val="FFFFFF"/>
                </a:solidFill>
                <a:effectLst/>
                <a:uLnTx/>
                <a:uFillTx/>
                <a:latin typeface="Helvetica Neue"/>
                <a:sym typeface="Helvetica Neue"/>
              </a:rPr>
              <a:t>Bell Ringers</a:t>
            </a:r>
            <a:endParaRPr kumimoji="0" sz="3300" b="1" i="0" u="none" strike="noStrike" kern="0" cap="none" spc="0" normalizeH="0" baseline="0" noProof="0" dirty="0">
              <a:ln>
                <a:noFill/>
              </a:ln>
              <a:solidFill>
                <a:srgbClr val="FFFFFF"/>
              </a:solidFill>
              <a:effectLst/>
              <a:uLnTx/>
              <a:uFillTx/>
              <a:latin typeface="Helvetica Neue"/>
              <a:sym typeface="Helvetica Neue"/>
            </a:endParaRPr>
          </a:p>
        </p:txBody>
      </p:sp>
      <p:pic>
        <p:nvPicPr>
          <p:cNvPr id="644" name="logo.jpg" descr="logo.jpg"/>
          <p:cNvPicPr>
            <a:picLocks noChangeAspect="1"/>
          </p:cNvPicPr>
          <p:nvPr/>
        </p:nvPicPr>
        <p:blipFill>
          <a:blip r:embed="rId3"/>
          <a:stretch>
            <a:fillRect/>
          </a:stretch>
        </p:blipFill>
        <p:spPr>
          <a:xfrm>
            <a:off x="20577076" y="-72207"/>
            <a:ext cx="3796966" cy="1456822"/>
          </a:xfrm>
          <a:prstGeom prst="rect">
            <a:avLst/>
          </a:prstGeom>
          <a:ln w="12700">
            <a:miter lim="400000"/>
          </a:ln>
        </p:spPr>
      </p:pic>
      <p:sp>
        <p:nvSpPr>
          <p:cNvPr id="5" name="TextBox 4">
            <a:extLst>
              <a:ext uri="{FF2B5EF4-FFF2-40B4-BE49-F238E27FC236}">
                <a16:creationId xmlns:a16="http://schemas.microsoft.com/office/drawing/2014/main" id="{20B51FB7-AD1B-D759-EA9D-4DD742A4CC1D}"/>
              </a:ext>
            </a:extLst>
          </p:cNvPr>
          <p:cNvSpPr txBox="1"/>
          <p:nvPr/>
        </p:nvSpPr>
        <p:spPr>
          <a:xfrm>
            <a:off x="661483" y="2012930"/>
            <a:ext cx="23061029" cy="31700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r>
              <a:rPr lang="en-GB" sz="4000" dirty="0"/>
              <a:t>A new ringer comes to your tower for the practice evening, they express an interest in ringing regularly. They are a young and a good ringer and you are pleased to have someone new. You ask them a little bit about themselves, and they say they are new to the area and have recently been released from prison. They say the offence happened a long time ago and they are a reformed character.</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3" grpId="0" animBg="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CC2DFBD2-1E39-E188-0B1C-1FFCB24D43DB}"/>
              </a:ext>
            </a:extLst>
          </p:cNvPr>
          <p:cNvSpPr/>
          <p:nvPr/>
        </p:nvSpPr>
        <p:spPr>
          <a:xfrm>
            <a:off x="12156468" y="11996312"/>
            <a:ext cx="11745894" cy="157432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8" name="Rectangle: Rounded Corners 7">
            <a:extLst>
              <a:ext uri="{FF2B5EF4-FFF2-40B4-BE49-F238E27FC236}">
                <a16:creationId xmlns:a16="http://schemas.microsoft.com/office/drawing/2014/main" id="{C47FC495-BF73-F414-EC15-FD9290B78FB8}"/>
              </a:ext>
            </a:extLst>
          </p:cNvPr>
          <p:cNvSpPr/>
          <p:nvPr/>
        </p:nvSpPr>
        <p:spPr>
          <a:xfrm>
            <a:off x="12192000" y="10736677"/>
            <a:ext cx="11674322" cy="1070010"/>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7" name="Rectangle: Rounded Corners 6">
            <a:extLst>
              <a:ext uri="{FF2B5EF4-FFF2-40B4-BE49-F238E27FC236}">
                <a16:creationId xmlns:a16="http://schemas.microsoft.com/office/drawing/2014/main" id="{BAC64B42-83E5-5DCF-8006-9059C5C038E0}"/>
              </a:ext>
            </a:extLst>
          </p:cNvPr>
          <p:cNvSpPr/>
          <p:nvPr/>
        </p:nvSpPr>
        <p:spPr>
          <a:xfrm>
            <a:off x="12156468" y="9425511"/>
            <a:ext cx="11745894" cy="1070010"/>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 name="Rectangle: Rounded Corners 5">
            <a:extLst>
              <a:ext uri="{FF2B5EF4-FFF2-40B4-BE49-F238E27FC236}">
                <a16:creationId xmlns:a16="http://schemas.microsoft.com/office/drawing/2014/main" id="{D34297A2-F961-2D24-9EDA-F778211A9F0C}"/>
              </a:ext>
            </a:extLst>
          </p:cNvPr>
          <p:cNvSpPr/>
          <p:nvPr/>
        </p:nvSpPr>
        <p:spPr>
          <a:xfrm>
            <a:off x="379791" y="10655866"/>
            <a:ext cx="11028437" cy="1411929"/>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2" name="Rectangle: Rounded Corners 1">
            <a:extLst>
              <a:ext uri="{FF2B5EF4-FFF2-40B4-BE49-F238E27FC236}">
                <a16:creationId xmlns:a16="http://schemas.microsoft.com/office/drawing/2014/main" id="{05EA0A4D-9F94-4CE8-ACC9-31BA08E354DD}"/>
              </a:ext>
            </a:extLst>
          </p:cNvPr>
          <p:cNvSpPr/>
          <p:nvPr/>
        </p:nvSpPr>
        <p:spPr>
          <a:xfrm>
            <a:off x="379791" y="9212524"/>
            <a:ext cx="11028437" cy="1411929"/>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33" name="Question 1…"/>
          <p:cNvSpPr txBox="1"/>
          <p:nvPr/>
        </p:nvSpPr>
        <p:spPr>
          <a:xfrm>
            <a:off x="650235" y="6220890"/>
            <a:ext cx="10336847" cy="681212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1</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What are your thoughts and concerns</a:t>
            </a:r>
            <a:r>
              <a:rPr kumimoji="0" sz="3200" b="0" i="0" u="none" strike="noStrike" kern="0" cap="none" spc="0" normalizeH="0" baseline="0" noProof="0" dirty="0">
                <a:ln>
                  <a:noFill/>
                </a:ln>
                <a:solidFill>
                  <a:srgbClr val="5E5E5E"/>
                </a:solidFill>
                <a:effectLst/>
                <a:uLnTx/>
                <a:uFillTx/>
                <a:latin typeface="Helvetica Neue"/>
                <a:sym typeface="Helvetica Neue"/>
              </a:rPr>
              <a:t>?</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There is nothing to worry about, he just wants some peace and quiet. </a:t>
            </a: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He may be experiencing mental ill health and may want or need some further support.</a:t>
            </a: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He wants to talk confidentially; you understand that if this is a safeguarding concern you will need to share this.</a:t>
            </a: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The Cathedral is a confidential, safe space; he can talk to you about anything, and you can keep it secret. </a:t>
            </a:r>
          </a:p>
        </p:txBody>
      </p:sp>
      <p:grpSp>
        <p:nvGrpSpPr>
          <p:cNvPr id="631" name="Group"/>
          <p:cNvGrpSpPr/>
          <p:nvPr/>
        </p:nvGrpSpPr>
        <p:grpSpPr>
          <a:xfrm>
            <a:off x="332568" y="1648205"/>
            <a:ext cx="23718864" cy="4294583"/>
            <a:chOff x="0" y="0"/>
            <a:chExt cx="23718863" cy="4987809"/>
          </a:xfrm>
        </p:grpSpPr>
        <p:sp>
          <p:nvSpPr>
            <p:cNvPr id="629" name="Rounded Rectangle"/>
            <p:cNvSpPr/>
            <p:nvPr/>
          </p:nvSpPr>
          <p:spPr>
            <a:xfrm>
              <a:off x="0" y="0"/>
              <a:ext cx="23718863" cy="4987809"/>
            </a:xfrm>
            <a:prstGeom prst="roundRect">
              <a:avLst>
                <a:gd name="adj" fmla="val 12577"/>
              </a:avLst>
            </a:prstGeom>
            <a:solidFill>
              <a:srgbClr val="FFFFFF"/>
            </a:solidFill>
            <a:ln w="12700" cap="flat">
              <a:noFill/>
              <a:miter lim="400000"/>
            </a:ln>
            <a:effectLst/>
          </p:spPr>
          <p:txBody>
            <a:bodyPr wrap="square" lIns="50800" tIns="50800" rIns="50800" bIns="50800" numCol="1"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sz="3200">
                  <a:solidFill>
                    <a:srgbClr val="FFFFFF"/>
                  </a:solidFill>
                  <a:latin typeface="Helvetica Neue Medium"/>
                  <a:ea typeface="Helvetica Neue Medium"/>
                  <a:cs typeface="Helvetica Neue Medium"/>
                  <a:sym typeface="Helvetica Neue Medium"/>
                </a:defRPr>
              </a:pPr>
              <a:endParaRPr kumimoji="0" sz="36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630" name="78-year-old Margaret has attended your local parish church for many years. You are on the pastoral visiting team and you come to see her one morning. She explains that her son’s problem with alcohol has worsened, and he comes unannounced to her home and "/>
            <p:cNvSpPr txBox="1"/>
            <p:nvPr/>
          </p:nvSpPr>
          <p:spPr>
            <a:xfrm>
              <a:off x="328917" y="999234"/>
              <a:ext cx="23061029" cy="298934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defTabSz="457200">
                <a:defRPr sz="4030">
                  <a:solidFill>
                    <a:srgbClr val="444444"/>
                  </a:solidFill>
                  <a:latin typeface="Helvetica"/>
                  <a:ea typeface="Helvetica"/>
                  <a:cs typeface="Helvetica"/>
                  <a:sym typeface="Helvetica"/>
                </a:defRPr>
              </a:lvl1pPr>
            </a:lstStyle>
            <a:p>
              <a:pPr marL="0" marR="0" lvl="0" indent="0" algn="l" defTabSz="457200" rtl="0" eaLnBrk="1" fontAlgn="auto" latinLnBrk="0" hangingPunct="0">
                <a:lnSpc>
                  <a:spcPct val="120000"/>
                </a:lnSpc>
                <a:spcBef>
                  <a:spcPts val="800"/>
                </a:spcBef>
                <a:spcAft>
                  <a:spcPts val="0"/>
                </a:spcAft>
                <a:buClrTx/>
                <a:buSzTx/>
                <a:buFontTx/>
                <a:buNone/>
                <a:tabLst/>
                <a:defRPr/>
              </a:pPr>
              <a:r>
                <a:rPr kumimoji="0" lang="en-GB" sz="4000" b="0" i="0" u="none" strike="noStrike" kern="0" cap="none" spc="0" normalizeH="0" baseline="0" noProof="0" dirty="0">
                  <a:ln>
                    <a:noFill/>
                  </a:ln>
                  <a:solidFill>
                    <a:srgbClr val="000000"/>
                  </a:solidFill>
                  <a:effectLst/>
                  <a:uLnTx/>
                  <a:uFillTx/>
                  <a:latin typeface="Helvetica Neue"/>
                  <a:ea typeface="Arial Unicode MS"/>
                  <a:cs typeface="Arial Unicode MS"/>
                  <a:sym typeface="Helvetica"/>
                </a:rPr>
                <a:t>You are part of the welcome team at the cathedral. You notice someone who is visibly upset. When you talk with him, he says he is feeling very anxious and he wanted a place to try and relax a little. He starts to talk about a situation which happened to him in a church which is playing on his mind. He says he wants to talk with you about it, and can you keep it to yourself?</a:t>
              </a:r>
            </a:p>
          </p:txBody>
        </p:sp>
      </p:grpSp>
      <p:sp>
        <p:nvSpPr>
          <p:cNvPr id="3" name="Rectangle: Rounded Corners 2">
            <a:extLst>
              <a:ext uri="{FF2B5EF4-FFF2-40B4-BE49-F238E27FC236}">
                <a16:creationId xmlns:a16="http://schemas.microsoft.com/office/drawing/2014/main" id="{5FC1DE3E-C94F-46FB-BC31-B771F2EE7E14}"/>
              </a:ext>
            </a:extLst>
          </p:cNvPr>
          <p:cNvSpPr/>
          <p:nvPr/>
        </p:nvSpPr>
        <p:spPr>
          <a:xfrm>
            <a:off x="12144620" y="8142515"/>
            <a:ext cx="11745894" cy="1070010"/>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4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marL="0" marR="0" lvl="0" indent="0" algn="ctr" defTabSz="825500" rtl="0" eaLnBrk="1" fontAlgn="auto" latinLnBrk="0" hangingPunct="0">
              <a:lnSpc>
                <a:spcPct val="100000"/>
              </a:lnSpc>
              <a:spcBef>
                <a:spcPts val="0"/>
              </a:spcBef>
              <a:spcAft>
                <a:spcPts val="0"/>
              </a:spcAft>
              <a:buClrTx/>
              <a:buSzTx/>
              <a:buFontTx/>
              <a:buNone/>
              <a:tabLst/>
              <a:defRPr sz="3200">
                <a:solidFill>
                  <a:srgbClr val="FFFFFF"/>
                </a:solidFill>
                <a:latin typeface="Helvetica Neue Medium"/>
                <a:ea typeface="Helvetica Neue Medium"/>
                <a:cs typeface="Helvetica Neue Medium"/>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pic>
        <p:nvPicPr>
          <p:cNvPr id="644" name="logo.jpg" descr="logo.jpg"/>
          <p:cNvPicPr>
            <a:picLocks noChangeAspect="1"/>
          </p:cNvPicPr>
          <p:nvPr/>
        </p:nvPicPr>
        <p:blipFill>
          <a:blip r:embed="rId3"/>
          <a:stretch>
            <a:fillRect/>
          </a:stretch>
        </p:blipFill>
        <p:spPr>
          <a:xfrm>
            <a:off x="20591597" y="-86719"/>
            <a:ext cx="3796966" cy="1456822"/>
          </a:xfrm>
          <a:prstGeom prst="rect">
            <a:avLst/>
          </a:prstGeom>
          <a:ln w="12700">
            <a:miter lim="400000"/>
          </a:ln>
        </p:spPr>
      </p:pic>
      <p:sp>
        <p:nvSpPr>
          <p:cNvPr id="636" name="Question 2…"/>
          <p:cNvSpPr txBox="1"/>
          <p:nvPr/>
        </p:nvSpPr>
        <p:spPr>
          <a:xfrm>
            <a:off x="12259401" y="6339012"/>
            <a:ext cx="11569057" cy="724300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2</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What are your next steps</a:t>
            </a:r>
            <a:r>
              <a:rPr kumimoji="0" sz="3200" b="0" i="0" u="none" strike="noStrike" kern="0" cap="none" spc="0" normalizeH="0" baseline="0" noProof="0" dirty="0">
                <a:ln>
                  <a:noFill/>
                </a:ln>
                <a:solidFill>
                  <a:srgbClr val="5E5E5E"/>
                </a:solidFill>
                <a:effectLst/>
                <a:uLnTx/>
                <a:uFillTx/>
                <a:latin typeface="Helvetica Neue"/>
                <a:sym typeface="Helvetica Neue"/>
              </a:rPr>
              <a:t>?</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457200" lvl="0" indent="-457200" algn="l">
              <a:buFont typeface="+mj-lt"/>
              <a:buAutoNum type="arabicPeriod"/>
            </a:pPr>
            <a:r>
              <a:rPr lang="en-GB" sz="2800" dirty="0"/>
              <a:t>Tell him you would like to invite another team member to join the conversation and ask if that is all right with him.</a:t>
            </a:r>
          </a:p>
          <a:p>
            <a:pPr marL="457200" lvl="0" indent="-457200" algn="l">
              <a:buFont typeface="+mj-lt"/>
              <a:buAutoNum type="arabicPeriod"/>
            </a:pPr>
            <a:endParaRPr lang="en-GB" sz="2800" dirty="0"/>
          </a:p>
          <a:p>
            <a:pPr marL="457200" lvl="0" indent="-457200" algn="l">
              <a:buFont typeface="+mj-lt"/>
              <a:buAutoNum type="arabicPeriod"/>
            </a:pPr>
            <a:r>
              <a:rPr lang="en-GB" sz="2800" dirty="0"/>
              <a:t>Contact someone in the cathedral who can help you with this situation, for example, a verger or the welcome team leader. </a:t>
            </a:r>
          </a:p>
          <a:p>
            <a:pPr marL="457200" lvl="0" indent="-457200" algn="l">
              <a:buFont typeface="+mj-lt"/>
              <a:buAutoNum type="arabicPeriod"/>
            </a:pPr>
            <a:endParaRPr lang="en-GB" sz="2800" dirty="0"/>
          </a:p>
          <a:p>
            <a:pPr marL="457200" lvl="0" indent="-457200" algn="l">
              <a:buFont typeface="+mj-lt"/>
              <a:buAutoNum type="arabicPeriod"/>
            </a:pPr>
            <a:r>
              <a:rPr lang="en-GB" sz="2800" dirty="0"/>
              <a:t>Listen non-judgmentally and explain what support is available locally and nationally depending on what he wants to talk about. </a:t>
            </a:r>
          </a:p>
          <a:p>
            <a:pPr marL="457200" lvl="0" indent="-457200" algn="l">
              <a:buFont typeface="+mj-lt"/>
              <a:buAutoNum type="arabicPeriod"/>
            </a:pPr>
            <a:endParaRPr lang="en-GB" sz="2800" dirty="0"/>
          </a:p>
          <a:p>
            <a:pPr marL="457200" lvl="0" indent="-457200" algn="l">
              <a:buFont typeface="+mj-lt"/>
              <a:buAutoNum type="arabicPeriod"/>
            </a:pPr>
            <a:r>
              <a:rPr lang="en-GB" sz="2800" dirty="0"/>
              <a:t>If no-one else is available, agree to listen to what they want to disclose. Make a written record and pass the information on to the safeguarding officer.</a:t>
            </a:r>
          </a:p>
        </p:txBody>
      </p:sp>
      <p:sp>
        <p:nvSpPr>
          <p:cNvPr id="5" name="Scenario 1 - Pastoral Visiting">
            <a:extLst>
              <a:ext uri="{FF2B5EF4-FFF2-40B4-BE49-F238E27FC236}">
                <a16:creationId xmlns:a16="http://schemas.microsoft.com/office/drawing/2014/main" id="{EA6B87C2-7D52-BFDD-36F7-61FAC7C660EC}"/>
              </a:ext>
            </a:extLst>
          </p:cNvPr>
          <p:cNvSpPr txBox="1"/>
          <p:nvPr/>
        </p:nvSpPr>
        <p:spPr>
          <a:xfrm>
            <a:off x="149197" y="500908"/>
            <a:ext cx="13116859"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lnSpc>
                <a:spcPct val="90000"/>
              </a:lnSpc>
              <a:spcBef>
                <a:spcPts val="4500"/>
              </a:spcBef>
              <a:defRPr sz="3300" b="1">
                <a:solidFill>
                  <a:srgbClr val="FFFFFF"/>
                </a:solidFill>
              </a:defRPr>
            </a:lvl1pPr>
          </a:lstStyle>
          <a:p>
            <a:r>
              <a:rPr lang="en-GB" dirty="0"/>
              <a:t>Part 4: Safeguarding Scenarios – </a:t>
            </a:r>
            <a:r>
              <a:rPr lang="en-GB" dirty="0">
                <a:latin typeface="Helvetica Neue"/>
              </a:rPr>
              <a:t>Cathedral Volunteers</a:t>
            </a:r>
            <a:endParaRPr kumimoji="0" sz="3300" b="1" i="0" u="none" strike="noStrike" kern="0" cap="none" spc="0" normalizeH="0" baseline="0" noProof="0" dirty="0">
              <a:ln>
                <a:noFill/>
              </a:ln>
              <a:solidFill>
                <a:srgbClr val="FFFFFF"/>
              </a:solidFill>
              <a:effectLst/>
              <a:uLnTx/>
              <a:uFillTx/>
              <a:latin typeface="Helvetica Neue"/>
              <a:sym typeface="Helvetica Neue"/>
            </a:endParaRPr>
          </a:p>
        </p:txBody>
      </p:sp>
    </p:spTree>
    <p:extLst>
      <p:ext uri="{BB962C8B-B14F-4D97-AF65-F5344CB8AC3E}">
        <p14:creationId xmlns:p14="http://schemas.microsoft.com/office/powerpoint/2010/main" val="118474381"/>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uzzle with different colored pieces">
            <a:extLst>
              <a:ext uri="{FF2B5EF4-FFF2-40B4-BE49-F238E27FC236}">
                <a16:creationId xmlns:a16="http://schemas.microsoft.com/office/drawing/2014/main" id="{F9CD76E6-074E-533F-B99E-4DACF8E0704D}"/>
              </a:ext>
            </a:extLst>
          </p:cNvPr>
          <p:cNvPicPr>
            <a:picLocks noChangeAspect="1"/>
          </p:cNvPicPr>
          <p:nvPr/>
        </p:nvPicPr>
        <p:blipFill rotWithShape="1">
          <a:blip r:embed="rId3">
            <a:extLst>
              <a:ext uri="{28A0092B-C50C-407E-A947-70E740481C1C}">
                <a14:useLocalDpi xmlns:a14="http://schemas.microsoft.com/office/drawing/2010/main" val="0"/>
              </a:ext>
            </a:extLst>
          </a:blip>
          <a:srcRect b="443"/>
          <a:stretch/>
        </p:blipFill>
        <p:spPr>
          <a:xfrm>
            <a:off x="20" y="10"/>
            <a:ext cx="24383980" cy="13715990"/>
          </a:xfrm>
          <a:prstGeom prst="rect">
            <a:avLst/>
          </a:prstGeom>
          <a:noFill/>
        </p:spPr>
      </p:pic>
    </p:spTree>
    <p:extLst>
      <p:ext uri="{BB962C8B-B14F-4D97-AF65-F5344CB8AC3E}">
        <p14:creationId xmlns:p14="http://schemas.microsoft.com/office/powerpoint/2010/main" val="356646618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7C13FA26-8749-EF01-7B9C-C3B9DEA5168E}"/>
              </a:ext>
            </a:extLst>
          </p:cNvPr>
          <p:cNvSpPr/>
          <p:nvPr/>
        </p:nvSpPr>
        <p:spPr>
          <a:xfrm>
            <a:off x="12047474" y="7464170"/>
            <a:ext cx="12079830" cy="2013659"/>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 name="Rectangle: Rounded Corners 5">
            <a:extLst>
              <a:ext uri="{FF2B5EF4-FFF2-40B4-BE49-F238E27FC236}">
                <a16:creationId xmlns:a16="http://schemas.microsoft.com/office/drawing/2014/main" id="{A1D118BC-B05D-707E-83D3-FF1D72007FC1}"/>
              </a:ext>
            </a:extLst>
          </p:cNvPr>
          <p:cNvSpPr/>
          <p:nvPr/>
        </p:nvSpPr>
        <p:spPr>
          <a:xfrm>
            <a:off x="12191998" y="10832603"/>
            <a:ext cx="11935305" cy="980439"/>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7" name="Rectangle: Rounded Corners 6">
            <a:extLst>
              <a:ext uri="{FF2B5EF4-FFF2-40B4-BE49-F238E27FC236}">
                <a16:creationId xmlns:a16="http://schemas.microsoft.com/office/drawing/2014/main" id="{D5D9F664-4455-879F-E8FF-E8CDD10EF0E5}"/>
              </a:ext>
            </a:extLst>
          </p:cNvPr>
          <p:cNvSpPr/>
          <p:nvPr/>
        </p:nvSpPr>
        <p:spPr>
          <a:xfrm>
            <a:off x="12191998" y="11997885"/>
            <a:ext cx="11935305" cy="1217207"/>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36" name="Question 2…"/>
          <p:cNvSpPr txBox="1"/>
          <p:nvPr/>
        </p:nvSpPr>
        <p:spPr>
          <a:xfrm>
            <a:off x="12191999" y="5494675"/>
            <a:ext cx="11569057" cy="810478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2</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noProof="0" dirty="0">
                <a:ln>
                  <a:noFill/>
                </a:ln>
                <a:solidFill>
                  <a:srgbClr val="5E5E5E"/>
                </a:solidFill>
                <a:effectLst/>
                <a:uLnTx/>
                <a:uFillTx/>
                <a:latin typeface="Helvetica Neue"/>
                <a:sym typeface="Helvetica Neue"/>
              </a:rPr>
              <a:t>What are your next steps</a:t>
            </a:r>
            <a:r>
              <a:rPr kumimoji="0" sz="3200" b="0" i="0" u="none" strike="noStrike" kern="0" cap="none" spc="0" normalizeH="0" baseline="0" noProof="0" dirty="0">
                <a:ln>
                  <a:noFill/>
                </a:ln>
                <a:solidFill>
                  <a:srgbClr val="5E5E5E"/>
                </a:solidFill>
                <a:effectLst/>
                <a:uLnTx/>
                <a:uFillTx/>
                <a:latin typeface="Helvetica Neue"/>
                <a:sym typeface="Helvetica Neue"/>
              </a:rPr>
              <a:t>?</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457200" lvl="0" indent="-457200" algn="l">
              <a:buFont typeface="+mj-lt"/>
              <a:buAutoNum type="arabicPeriod"/>
            </a:pPr>
            <a:r>
              <a:rPr lang="en-GB" sz="2800" dirty="0"/>
              <a:t>Tell the young person that you will report their disclosure to the safeguarding lead, to keep them safe, and explain what might happen next. For example, the safeguarding lead might ask to meet with the young person. </a:t>
            </a:r>
          </a:p>
          <a:p>
            <a:pPr marL="457200" lvl="0" indent="-457200" algn="l">
              <a:buFont typeface="+mj-lt"/>
              <a:buAutoNum type="arabicPeriod"/>
            </a:pPr>
            <a:endParaRPr lang="en-GB" sz="2800" dirty="0"/>
          </a:p>
          <a:p>
            <a:pPr marL="457200" lvl="0" indent="-457200" algn="l">
              <a:buFont typeface="+mj-lt"/>
              <a:buAutoNum type="arabicPeriod"/>
            </a:pPr>
            <a:r>
              <a:rPr lang="en-GB" sz="2800" dirty="0"/>
              <a:t>Promise that you understand that this is hugely sensitive and upsetting, and will therefore keep their disclosure confidential. </a:t>
            </a:r>
          </a:p>
          <a:p>
            <a:pPr marL="457200" lvl="0" indent="-457200" algn="l">
              <a:buFont typeface="+mj-lt"/>
              <a:buAutoNum type="arabicPeriod"/>
            </a:pPr>
            <a:endParaRPr lang="en-GB" sz="2800" dirty="0"/>
          </a:p>
          <a:p>
            <a:pPr marL="457200" lvl="0" indent="-457200" algn="l">
              <a:buFont typeface="+mj-lt"/>
              <a:buAutoNum type="arabicPeriod"/>
            </a:pPr>
            <a:r>
              <a:rPr lang="en-GB" sz="2800" dirty="0"/>
              <a:t>Ask the young person if there is anything more that you can do to support them. </a:t>
            </a:r>
          </a:p>
          <a:p>
            <a:pPr marL="457200" lvl="0" indent="-457200" algn="l">
              <a:buFont typeface="+mj-lt"/>
              <a:buAutoNum type="arabicPeriod"/>
            </a:pPr>
            <a:endParaRPr lang="en-GB" sz="2800" dirty="0"/>
          </a:p>
          <a:p>
            <a:pPr marL="457200" lvl="0" indent="-457200" algn="l">
              <a:buFont typeface="+mj-lt"/>
              <a:buAutoNum type="arabicPeriod"/>
            </a:pPr>
            <a:r>
              <a:rPr lang="en-GB" sz="2800" dirty="0"/>
              <a:t>If appropriate, ask the young person if they would like you to pray for them. </a:t>
            </a:r>
          </a:p>
          <a:p>
            <a:pPr marL="0" marR="0" lvl="0" indent="0" algn="l" defTabSz="2438338" rtl="0" eaLnBrk="1" fontAlgn="auto" latinLnBrk="0" hangingPunct="0">
              <a:lnSpc>
                <a:spcPct val="100000"/>
              </a:lnSpc>
              <a:spcBef>
                <a:spcPts val="0"/>
              </a:spcBef>
              <a:spcAft>
                <a:spcPts val="0"/>
              </a:spcAft>
              <a:buClrTx/>
              <a:buSzTx/>
              <a:buFontTx/>
              <a:buNone/>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p:txBody>
      </p:sp>
      <p:sp>
        <p:nvSpPr>
          <p:cNvPr id="5" name="Rectangle: Rounded Corners 4">
            <a:extLst>
              <a:ext uri="{FF2B5EF4-FFF2-40B4-BE49-F238E27FC236}">
                <a16:creationId xmlns:a16="http://schemas.microsoft.com/office/drawing/2014/main" id="{F4DF2D38-D8A8-FF6D-508D-2BC7BF7E6AC5}"/>
              </a:ext>
            </a:extLst>
          </p:cNvPr>
          <p:cNvSpPr/>
          <p:nvPr/>
        </p:nvSpPr>
        <p:spPr>
          <a:xfrm>
            <a:off x="360244" y="7224729"/>
            <a:ext cx="10722285" cy="1473093"/>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2" name="Rectangle: Rounded Corners 1">
            <a:extLst>
              <a:ext uri="{FF2B5EF4-FFF2-40B4-BE49-F238E27FC236}">
                <a16:creationId xmlns:a16="http://schemas.microsoft.com/office/drawing/2014/main" id="{05EA0A4D-9F94-4CE8-ACC9-31BA08E354DD}"/>
              </a:ext>
            </a:extLst>
          </p:cNvPr>
          <p:cNvSpPr/>
          <p:nvPr/>
        </p:nvSpPr>
        <p:spPr>
          <a:xfrm>
            <a:off x="360245" y="9844557"/>
            <a:ext cx="10722285" cy="1473093"/>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33" name="Question 1…"/>
          <p:cNvSpPr txBox="1"/>
          <p:nvPr/>
        </p:nvSpPr>
        <p:spPr>
          <a:xfrm>
            <a:off x="601158" y="5494675"/>
            <a:ext cx="10336847" cy="551946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1</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What are your thoughts and concerns</a:t>
            </a:r>
            <a:r>
              <a:rPr kumimoji="0" sz="3200" b="0" i="0" u="none" strike="noStrike" kern="0" cap="none" spc="0" normalizeH="0" baseline="0" noProof="0" dirty="0">
                <a:ln>
                  <a:noFill/>
                </a:ln>
                <a:solidFill>
                  <a:srgbClr val="5E5E5E"/>
                </a:solidFill>
                <a:effectLst/>
                <a:uLnTx/>
                <a:uFillTx/>
                <a:latin typeface="Helvetica Neue"/>
                <a:sym typeface="Helvetica Neue"/>
              </a:rPr>
              <a:t>?</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A disclosure has been made by a young person under 18. This means that they may be at risk of harm. </a:t>
            </a: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The young person might be overreacting or exaggerating what happened. </a:t>
            </a: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I don’t know who to report this to - the safeguarding advisers in school or church. </a:t>
            </a:r>
          </a:p>
        </p:txBody>
      </p:sp>
      <p:grpSp>
        <p:nvGrpSpPr>
          <p:cNvPr id="631" name="Group"/>
          <p:cNvGrpSpPr/>
          <p:nvPr/>
        </p:nvGrpSpPr>
        <p:grpSpPr>
          <a:xfrm>
            <a:off x="408440" y="1936266"/>
            <a:ext cx="23718864" cy="3192691"/>
            <a:chOff x="0" y="-17217"/>
            <a:chExt cx="23718863" cy="5005026"/>
          </a:xfrm>
        </p:grpSpPr>
        <p:sp>
          <p:nvSpPr>
            <p:cNvPr id="629" name="Rounded Rectangle"/>
            <p:cNvSpPr/>
            <p:nvPr/>
          </p:nvSpPr>
          <p:spPr>
            <a:xfrm>
              <a:off x="0" y="0"/>
              <a:ext cx="23718863" cy="4987809"/>
            </a:xfrm>
            <a:prstGeom prst="roundRect">
              <a:avLst>
                <a:gd name="adj" fmla="val 12577"/>
              </a:avLst>
            </a:prstGeom>
            <a:solidFill>
              <a:srgbClr val="FFFFFF"/>
            </a:solidFill>
            <a:ln w="12700" cap="flat">
              <a:noFill/>
              <a:miter lim="400000"/>
            </a:ln>
            <a:effectLst/>
          </p:spPr>
          <p:txBody>
            <a:bodyPr wrap="square" lIns="50800" tIns="50800" rIns="50800" bIns="50800" numCol="1"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sz="3200">
                  <a:solidFill>
                    <a:srgbClr val="FFFFFF"/>
                  </a:solidFill>
                  <a:latin typeface="Helvetica Neue Medium"/>
                  <a:ea typeface="Helvetica Neue Medium"/>
                  <a:cs typeface="Helvetica Neue Medium"/>
                  <a:sym typeface="Helvetica Neue Medium"/>
                </a:defRPr>
              </a:pPr>
              <a:endParaRPr kumimoji="0" sz="36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630" name="78-year-old Margaret has attended your local parish church for many years. You are on the pastoral visiting team and you come to see her one morning. She explains that her son’s problem with alcohol has worsened, and he comes unannounced to her home and "/>
            <p:cNvSpPr txBox="1"/>
            <p:nvPr/>
          </p:nvSpPr>
          <p:spPr>
            <a:xfrm>
              <a:off x="0" y="-17217"/>
              <a:ext cx="23061029" cy="225068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defTabSz="457200">
                <a:defRPr sz="4030">
                  <a:solidFill>
                    <a:srgbClr val="444444"/>
                  </a:solidFill>
                  <a:latin typeface="Helvetica"/>
                  <a:ea typeface="Helvetica"/>
                  <a:cs typeface="Helvetica"/>
                  <a:sym typeface="Helvetica"/>
                </a:defRPr>
              </a:lvl1pPr>
            </a:lstStyle>
            <a:p>
              <a:pPr marL="0" marR="0" lvl="0" indent="0" algn="l" defTabSz="457200" rtl="0" eaLnBrk="1" fontAlgn="auto" latinLnBrk="0" hangingPunct="0">
                <a:lnSpc>
                  <a:spcPct val="120000"/>
                </a:lnSpc>
                <a:spcBef>
                  <a:spcPts val="800"/>
                </a:spcBef>
                <a:spcAft>
                  <a:spcPts val="0"/>
                </a:spcAft>
                <a:buClrTx/>
                <a:buSzTx/>
                <a:buFontTx/>
                <a:buNone/>
                <a:tabLst/>
                <a:defRPr/>
              </a:pPr>
              <a:r>
                <a:rPr kumimoji="0" lang="en-GB" sz="4000" b="0" i="0" u="none" strike="noStrike" kern="0" cap="none" spc="0" normalizeH="0" baseline="0" noProof="0" dirty="0">
                  <a:ln>
                    <a:noFill/>
                  </a:ln>
                  <a:solidFill>
                    <a:srgbClr val="000000"/>
                  </a:solidFill>
                  <a:effectLst/>
                  <a:uLnTx/>
                  <a:uFillTx/>
                  <a:latin typeface="Helvetica Neue"/>
                  <a:ea typeface="Arial Unicode MS"/>
                  <a:cs typeface="Arial Unicode MS"/>
                  <a:sym typeface="Helvetica"/>
                </a:rPr>
                <a:t>You are a church-based youth worker and the chaplain at the local secondary school. Some of the members of the church youth group are also students at the school; one of them makes a disclosure to you during a lunch break in school.</a:t>
              </a:r>
            </a:p>
          </p:txBody>
        </p:sp>
      </p:grpSp>
      <p:sp>
        <p:nvSpPr>
          <p:cNvPr id="64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marL="0" marR="0" lvl="0" indent="0" algn="ctr" defTabSz="825500" rtl="0" eaLnBrk="1" fontAlgn="auto" latinLnBrk="0" hangingPunct="0">
              <a:lnSpc>
                <a:spcPct val="100000"/>
              </a:lnSpc>
              <a:spcBef>
                <a:spcPts val="0"/>
              </a:spcBef>
              <a:spcAft>
                <a:spcPts val="0"/>
              </a:spcAft>
              <a:buClrTx/>
              <a:buSzTx/>
              <a:buFontTx/>
              <a:buNone/>
              <a:tabLst/>
              <a:defRPr sz="3200">
                <a:solidFill>
                  <a:srgbClr val="FFFFFF"/>
                </a:solidFill>
                <a:latin typeface="Helvetica Neue Medium"/>
                <a:ea typeface="Helvetica Neue Medium"/>
                <a:cs typeface="Helvetica Neue Medium"/>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pic>
        <p:nvPicPr>
          <p:cNvPr id="644" name="logo.jpg" descr="logo.jpg"/>
          <p:cNvPicPr>
            <a:picLocks noChangeAspect="1"/>
          </p:cNvPicPr>
          <p:nvPr/>
        </p:nvPicPr>
        <p:blipFill>
          <a:blip r:embed="rId3"/>
          <a:stretch>
            <a:fillRect/>
          </a:stretch>
        </p:blipFill>
        <p:spPr>
          <a:xfrm>
            <a:off x="20591592" y="-72203"/>
            <a:ext cx="3796966" cy="1456822"/>
          </a:xfrm>
          <a:prstGeom prst="rect">
            <a:avLst/>
          </a:prstGeom>
          <a:ln w="12700">
            <a:miter lim="400000"/>
          </a:ln>
        </p:spPr>
      </p:pic>
      <p:sp>
        <p:nvSpPr>
          <p:cNvPr id="3" name="Scenario 1 - Pastoral Visiting">
            <a:extLst>
              <a:ext uri="{FF2B5EF4-FFF2-40B4-BE49-F238E27FC236}">
                <a16:creationId xmlns:a16="http://schemas.microsoft.com/office/drawing/2014/main" id="{6CB49EAF-EE9F-0184-C561-36B054D6FD8A}"/>
              </a:ext>
            </a:extLst>
          </p:cNvPr>
          <p:cNvSpPr txBox="1"/>
          <p:nvPr/>
        </p:nvSpPr>
        <p:spPr>
          <a:xfrm>
            <a:off x="149197" y="500908"/>
            <a:ext cx="13116859"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lnSpc>
                <a:spcPct val="90000"/>
              </a:lnSpc>
              <a:spcBef>
                <a:spcPts val="4500"/>
              </a:spcBef>
              <a:defRPr sz="3300" b="1">
                <a:solidFill>
                  <a:srgbClr val="FFFFFF"/>
                </a:solidFill>
              </a:defRPr>
            </a:lvl1pPr>
          </a:lstStyle>
          <a:p>
            <a:r>
              <a:rPr lang="en-GB" dirty="0"/>
              <a:t>Part 4: Safeguarding Scenarios - </a:t>
            </a:r>
            <a:r>
              <a:rPr lang="en-GB" dirty="0">
                <a:latin typeface="Helvetica Neue"/>
              </a:rPr>
              <a:t>Chaplain</a:t>
            </a:r>
            <a:r>
              <a:rPr kumimoji="0" lang="en-GB" sz="3300" b="1" i="0" u="none" strike="noStrike" kern="0" cap="none" spc="0" normalizeH="0" baseline="0" noProof="0" dirty="0">
                <a:ln>
                  <a:noFill/>
                </a:ln>
                <a:solidFill>
                  <a:srgbClr val="FFFFFF"/>
                </a:solidFill>
                <a:effectLst/>
                <a:uLnTx/>
                <a:uFillTx/>
                <a:latin typeface="Helvetica Neue"/>
                <a:sym typeface="Helvetica Neue"/>
              </a:rPr>
              <a:t>s</a:t>
            </a:r>
            <a:endParaRPr kumimoji="0" sz="3300" b="1" i="0" u="none" strike="noStrike" kern="0" cap="none" spc="0" normalizeH="0" baseline="0" noProof="0" dirty="0">
              <a:ln>
                <a:noFill/>
              </a:ln>
              <a:solidFill>
                <a:srgbClr val="FFFFFF"/>
              </a:solidFill>
              <a:effectLst/>
              <a:uLnTx/>
              <a:uFillTx/>
              <a:latin typeface="Helvetica Neue"/>
              <a:sym typeface="Helvetica Neue"/>
            </a:endParaRPr>
          </a:p>
        </p:txBody>
      </p:sp>
    </p:spTree>
    <p:extLst>
      <p:ext uri="{BB962C8B-B14F-4D97-AF65-F5344CB8AC3E}">
        <p14:creationId xmlns:p14="http://schemas.microsoft.com/office/powerpoint/2010/main" val="473913443"/>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5" grpId="0"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7C13FA26-8749-EF01-7B9C-C3B9DEA5168E}"/>
              </a:ext>
            </a:extLst>
          </p:cNvPr>
          <p:cNvSpPr/>
          <p:nvPr/>
        </p:nvSpPr>
        <p:spPr>
          <a:xfrm>
            <a:off x="11329147" y="8423248"/>
            <a:ext cx="12720530" cy="938466"/>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8" name="Rectangle: Rounded Corners 7">
            <a:extLst>
              <a:ext uri="{FF2B5EF4-FFF2-40B4-BE49-F238E27FC236}">
                <a16:creationId xmlns:a16="http://schemas.microsoft.com/office/drawing/2014/main" id="{4D289CEC-4DFB-5AD1-9A75-026CBCF2C14C}"/>
              </a:ext>
            </a:extLst>
          </p:cNvPr>
          <p:cNvSpPr/>
          <p:nvPr/>
        </p:nvSpPr>
        <p:spPr>
          <a:xfrm>
            <a:off x="11329147" y="9492407"/>
            <a:ext cx="12675991" cy="1523935"/>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9" name="Rectangle: Rounded Corners 8">
            <a:extLst>
              <a:ext uri="{FF2B5EF4-FFF2-40B4-BE49-F238E27FC236}">
                <a16:creationId xmlns:a16="http://schemas.microsoft.com/office/drawing/2014/main" id="{806DF991-DFBC-FDDF-5435-162C612F9CFF}"/>
              </a:ext>
            </a:extLst>
          </p:cNvPr>
          <p:cNvSpPr/>
          <p:nvPr/>
        </p:nvSpPr>
        <p:spPr>
          <a:xfrm>
            <a:off x="11329147" y="11181645"/>
            <a:ext cx="12720530" cy="938466"/>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36" name="Question 2…"/>
          <p:cNvSpPr txBox="1"/>
          <p:nvPr/>
        </p:nvSpPr>
        <p:spPr>
          <a:xfrm>
            <a:off x="11329147" y="5817251"/>
            <a:ext cx="12720530" cy="767389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2</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What are your next steps</a:t>
            </a:r>
            <a:r>
              <a:rPr kumimoji="0" sz="3200" b="0" i="0" u="none" strike="noStrike" kern="0" cap="none" spc="0" normalizeH="0" baseline="0" noProof="0" dirty="0">
                <a:ln>
                  <a:noFill/>
                </a:ln>
                <a:solidFill>
                  <a:srgbClr val="5E5E5E"/>
                </a:solidFill>
                <a:effectLst/>
                <a:uLnTx/>
                <a:uFillTx/>
                <a:latin typeface="Helvetica Neue"/>
                <a:sym typeface="Helvetica Neue"/>
              </a:rPr>
              <a:t>?</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Explain to Abi that she is being groomed and should report this to the police.</a:t>
            </a: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Ask her whether she has chatted to her parents about her new app.</a:t>
            </a: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Without mentioning this particular issue, suggest that the church runs some awareness-raising regarding its policies and guidance for safe social media use. </a:t>
            </a: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Make a record of this conversation and speak with the Safeguarding Officer about it</a:t>
            </a: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Warn the parents of other young people in the church about this person with whom Abi is communicating. </a:t>
            </a:r>
          </a:p>
        </p:txBody>
      </p:sp>
      <p:sp>
        <p:nvSpPr>
          <p:cNvPr id="6" name="TextBox 5">
            <a:extLst>
              <a:ext uri="{FF2B5EF4-FFF2-40B4-BE49-F238E27FC236}">
                <a16:creationId xmlns:a16="http://schemas.microsoft.com/office/drawing/2014/main" id="{9447461E-2748-6A9C-4B3E-E29433329CB4}"/>
              </a:ext>
            </a:extLst>
          </p:cNvPr>
          <p:cNvSpPr txBox="1"/>
          <p:nvPr/>
        </p:nvSpPr>
        <p:spPr>
          <a:xfrm>
            <a:off x="75922" y="1500796"/>
            <a:ext cx="23937408" cy="41857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3800" dirty="0"/>
              <a:t>A young person (a 14-year-old female) called Abi tells you that she has been speaking privately to an adult friend of her parents, a member of your congregation, on WhatsApp.</a:t>
            </a:r>
          </a:p>
          <a:p>
            <a:endParaRPr lang="en-GB" sz="3800" dirty="0"/>
          </a:p>
          <a:p>
            <a:r>
              <a:rPr lang="en-GB" sz="3800" dirty="0"/>
              <a:t>These conversations often happen late at night, but she says, “It’s okay because they are best friends and their families are very close.” You ask what sorts of things they chat about. Abi says, “Sometimes we send pictures to each other, which is quite fun. They bought me an app that helps me cut and paste pictures and edit them and all sorts, it’s really amazing.”</a:t>
            </a:r>
          </a:p>
        </p:txBody>
      </p:sp>
      <p:sp>
        <p:nvSpPr>
          <p:cNvPr id="7" name="Rectangle: Rounded Corners 6">
            <a:extLst>
              <a:ext uri="{FF2B5EF4-FFF2-40B4-BE49-F238E27FC236}">
                <a16:creationId xmlns:a16="http://schemas.microsoft.com/office/drawing/2014/main" id="{515D2521-7134-6C0A-B017-850BFA27A5F7}"/>
              </a:ext>
            </a:extLst>
          </p:cNvPr>
          <p:cNvSpPr/>
          <p:nvPr/>
        </p:nvSpPr>
        <p:spPr>
          <a:xfrm>
            <a:off x="378862" y="9492408"/>
            <a:ext cx="10587754" cy="1631153"/>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2" name="Rectangle: Rounded Corners 1">
            <a:extLst>
              <a:ext uri="{FF2B5EF4-FFF2-40B4-BE49-F238E27FC236}">
                <a16:creationId xmlns:a16="http://schemas.microsoft.com/office/drawing/2014/main" id="{05EA0A4D-9F94-4CE8-ACC9-31BA08E354DD}"/>
              </a:ext>
            </a:extLst>
          </p:cNvPr>
          <p:cNvSpPr/>
          <p:nvPr/>
        </p:nvSpPr>
        <p:spPr>
          <a:xfrm>
            <a:off x="378862" y="7730561"/>
            <a:ext cx="10587754" cy="1631153"/>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33" name="Question 1…"/>
          <p:cNvSpPr txBox="1"/>
          <p:nvPr/>
        </p:nvSpPr>
        <p:spPr>
          <a:xfrm>
            <a:off x="504316" y="5817251"/>
            <a:ext cx="10336847" cy="638123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1</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What are your thoughts and concerns</a:t>
            </a:r>
            <a:r>
              <a:rPr kumimoji="0" sz="3200" b="0" i="0" u="none" strike="noStrike" kern="0" cap="none" spc="0" normalizeH="0" baseline="0" noProof="0" dirty="0">
                <a:ln>
                  <a:noFill/>
                </a:ln>
                <a:solidFill>
                  <a:srgbClr val="5E5E5E"/>
                </a:solidFill>
                <a:effectLst/>
                <a:uLnTx/>
                <a:uFillTx/>
                <a:latin typeface="Helvetica Neue"/>
                <a:sym typeface="Helvetica Neue"/>
              </a:rPr>
              <a:t>?</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Abi may be feeling valued and appreciated by the attention and gifts, and not recognise the potential risk in this situation. She could be being groomed. </a:t>
            </a: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I’m concerned about the lack of openness and accountability in the developing relationship between Abi and this adult; its exclusivity does not seem quite right. </a:t>
            </a: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I’m not too concerned about this, because Abi has not disclosed any inappropriate conversations. </a:t>
            </a:r>
          </a:p>
        </p:txBody>
      </p:sp>
      <p:sp>
        <p:nvSpPr>
          <p:cNvPr id="64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marL="0" marR="0" lvl="0" indent="0" algn="ctr" defTabSz="825500" rtl="0" eaLnBrk="1" fontAlgn="auto" latinLnBrk="0" hangingPunct="0">
              <a:lnSpc>
                <a:spcPct val="100000"/>
              </a:lnSpc>
              <a:spcBef>
                <a:spcPts val="0"/>
              </a:spcBef>
              <a:spcAft>
                <a:spcPts val="0"/>
              </a:spcAft>
              <a:buClrTx/>
              <a:buSzTx/>
              <a:buFontTx/>
              <a:buNone/>
              <a:tabLst/>
              <a:defRPr sz="3200">
                <a:solidFill>
                  <a:srgbClr val="FFFFFF"/>
                </a:solidFill>
                <a:latin typeface="Helvetica Neue Medium"/>
                <a:ea typeface="Helvetica Neue Medium"/>
                <a:cs typeface="Helvetica Neue Medium"/>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pic>
        <p:nvPicPr>
          <p:cNvPr id="644" name="logo.jpg" descr="logo.jpg"/>
          <p:cNvPicPr>
            <a:picLocks noChangeAspect="1"/>
          </p:cNvPicPr>
          <p:nvPr/>
        </p:nvPicPr>
        <p:blipFill>
          <a:blip r:embed="rId3"/>
          <a:stretch>
            <a:fillRect/>
          </a:stretch>
        </p:blipFill>
        <p:spPr>
          <a:xfrm>
            <a:off x="20577079" y="-86720"/>
            <a:ext cx="3796966" cy="1456822"/>
          </a:xfrm>
          <a:prstGeom prst="rect">
            <a:avLst/>
          </a:prstGeom>
          <a:ln w="12700">
            <a:miter lim="400000"/>
          </a:ln>
        </p:spPr>
      </p:pic>
      <p:sp>
        <p:nvSpPr>
          <p:cNvPr id="3" name="Scenario 1 - Pastoral Visiting">
            <a:extLst>
              <a:ext uri="{FF2B5EF4-FFF2-40B4-BE49-F238E27FC236}">
                <a16:creationId xmlns:a16="http://schemas.microsoft.com/office/drawing/2014/main" id="{E86D0E4F-4E58-3F92-A145-EEBFBA181943}"/>
              </a:ext>
            </a:extLst>
          </p:cNvPr>
          <p:cNvSpPr txBox="1"/>
          <p:nvPr/>
        </p:nvSpPr>
        <p:spPr>
          <a:xfrm>
            <a:off x="149197" y="500908"/>
            <a:ext cx="13116859"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lnSpc>
                <a:spcPct val="90000"/>
              </a:lnSpc>
              <a:spcBef>
                <a:spcPts val="4500"/>
              </a:spcBef>
              <a:defRPr sz="3300" b="1">
                <a:solidFill>
                  <a:srgbClr val="FFFFFF"/>
                </a:solidFill>
              </a:defRPr>
            </a:lvl1pPr>
          </a:lstStyle>
          <a:p>
            <a:r>
              <a:rPr lang="en-GB" dirty="0"/>
              <a:t>Part 4: Safeguarding Scenarios – </a:t>
            </a:r>
            <a:r>
              <a:rPr lang="en-GB" dirty="0">
                <a:latin typeface="Helvetica Neue"/>
              </a:rPr>
              <a:t>Childrens and Youth Workers</a:t>
            </a:r>
            <a:endParaRPr kumimoji="0" sz="3300" b="1" i="0" u="none" strike="noStrike" kern="0" cap="none" spc="0" normalizeH="0" baseline="0" noProof="0" dirty="0">
              <a:ln>
                <a:noFill/>
              </a:ln>
              <a:solidFill>
                <a:srgbClr val="FFFFFF"/>
              </a:solidFill>
              <a:effectLst/>
              <a:uLnTx/>
              <a:uFillTx/>
              <a:latin typeface="Helvetica Neue"/>
              <a:sym typeface="Helvetica Neue"/>
            </a:endParaRPr>
          </a:p>
        </p:txBody>
      </p:sp>
    </p:spTree>
    <p:extLst>
      <p:ext uri="{BB962C8B-B14F-4D97-AF65-F5344CB8AC3E}">
        <p14:creationId xmlns:p14="http://schemas.microsoft.com/office/powerpoint/2010/main" val="1211255623"/>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7" grpId="0" animBg="1"/>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7A94B-3E99-27D6-E8D0-BE2F6A1FAF5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4EC83665-9077-A2A3-060C-BD967CF54320}"/>
              </a:ext>
            </a:extLst>
          </p:cNvPr>
          <p:cNvSpPr/>
          <p:nvPr/>
        </p:nvSpPr>
        <p:spPr>
          <a:xfrm>
            <a:off x="11329147" y="8423248"/>
            <a:ext cx="12720530" cy="938466"/>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8" name="Rectangle: Rounded Corners 7">
            <a:extLst>
              <a:ext uri="{FF2B5EF4-FFF2-40B4-BE49-F238E27FC236}">
                <a16:creationId xmlns:a16="http://schemas.microsoft.com/office/drawing/2014/main" id="{B2B59A05-38D4-2BC5-8F36-85AE562CE41A}"/>
              </a:ext>
            </a:extLst>
          </p:cNvPr>
          <p:cNvSpPr/>
          <p:nvPr/>
        </p:nvSpPr>
        <p:spPr>
          <a:xfrm>
            <a:off x="11329147" y="9492407"/>
            <a:ext cx="12675991" cy="1523935"/>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9" name="Rectangle: Rounded Corners 8">
            <a:extLst>
              <a:ext uri="{FF2B5EF4-FFF2-40B4-BE49-F238E27FC236}">
                <a16:creationId xmlns:a16="http://schemas.microsoft.com/office/drawing/2014/main" id="{1961DFE6-84AC-1A0C-96E9-059572487853}"/>
              </a:ext>
            </a:extLst>
          </p:cNvPr>
          <p:cNvSpPr/>
          <p:nvPr/>
        </p:nvSpPr>
        <p:spPr>
          <a:xfrm>
            <a:off x="11329147" y="11181645"/>
            <a:ext cx="12720530" cy="938466"/>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36" name="Question 2…">
            <a:extLst>
              <a:ext uri="{FF2B5EF4-FFF2-40B4-BE49-F238E27FC236}">
                <a16:creationId xmlns:a16="http://schemas.microsoft.com/office/drawing/2014/main" id="{5B86BCF5-A4C2-F58B-0F73-B9592346CF1C}"/>
              </a:ext>
            </a:extLst>
          </p:cNvPr>
          <p:cNvSpPr txBox="1"/>
          <p:nvPr/>
        </p:nvSpPr>
        <p:spPr>
          <a:xfrm>
            <a:off x="11329147" y="5817251"/>
            <a:ext cx="12720530" cy="767389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2</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What are your next steps</a:t>
            </a:r>
            <a:r>
              <a:rPr kumimoji="0" sz="3200" b="0" i="0" u="none" strike="noStrike" kern="0" cap="none" spc="0" normalizeH="0" baseline="0" noProof="0" dirty="0">
                <a:ln>
                  <a:noFill/>
                </a:ln>
                <a:solidFill>
                  <a:srgbClr val="5E5E5E"/>
                </a:solidFill>
                <a:effectLst/>
                <a:uLnTx/>
                <a:uFillTx/>
                <a:latin typeface="Helvetica Neue"/>
                <a:sym typeface="Helvetica Neue"/>
              </a:rPr>
              <a:t>?</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Explain to Abi that she is being groomed and should report this to the police.</a:t>
            </a: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Ask her whether she has chatted to her parents about her new app.</a:t>
            </a: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Without mentioning this particular issue, suggest that the church runs some awareness-raising regarding its policies and guidance for safe social media use. </a:t>
            </a: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Make a record of this conversation and speak with the Safeguarding Officer about it</a:t>
            </a: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 typeface="+mj-lt"/>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Warn the parents of other young people in the church about this person with whom Abi is communicating. </a:t>
            </a:r>
          </a:p>
        </p:txBody>
      </p:sp>
      <p:sp>
        <p:nvSpPr>
          <p:cNvPr id="6" name="TextBox 5">
            <a:extLst>
              <a:ext uri="{FF2B5EF4-FFF2-40B4-BE49-F238E27FC236}">
                <a16:creationId xmlns:a16="http://schemas.microsoft.com/office/drawing/2014/main" id="{DCF31CCA-313D-4402-D90E-B445D69DBB1E}"/>
              </a:ext>
            </a:extLst>
          </p:cNvPr>
          <p:cNvSpPr txBox="1"/>
          <p:nvPr/>
        </p:nvSpPr>
        <p:spPr>
          <a:xfrm>
            <a:off x="75922" y="1500796"/>
            <a:ext cx="23937408" cy="41857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3800" dirty="0"/>
              <a:t>A young person (a 14-year-old female) called Abi tells you that she has been speaking privately to an adult friend of her parents, a member of your congregation, on WhatsApp.</a:t>
            </a:r>
          </a:p>
          <a:p>
            <a:endParaRPr lang="en-GB" sz="3800" dirty="0"/>
          </a:p>
          <a:p>
            <a:r>
              <a:rPr lang="en-GB" sz="3800" dirty="0"/>
              <a:t>These conversations often happen late at night, but she says, “It’s okay because they are best friends and their families are very close.” You ask what sorts of things they chat about. Abi says, “Sometimes we send pictures to each other, which is quite fun. They bought me an app that helps me cut and paste pictures and edit them and all sorts, it’s really amazing.”</a:t>
            </a:r>
          </a:p>
        </p:txBody>
      </p:sp>
      <p:sp>
        <p:nvSpPr>
          <p:cNvPr id="7" name="Rectangle: Rounded Corners 6">
            <a:extLst>
              <a:ext uri="{FF2B5EF4-FFF2-40B4-BE49-F238E27FC236}">
                <a16:creationId xmlns:a16="http://schemas.microsoft.com/office/drawing/2014/main" id="{223BE0AC-C983-2954-E11B-CD44846A06AD}"/>
              </a:ext>
            </a:extLst>
          </p:cNvPr>
          <p:cNvSpPr/>
          <p:nvPr/>
        </p:nvSpPr>
        <p:spPr>
          <a:xfrm>
            <a:off x="378862" y="9492408"/>
            <a:ext cx="10587754" cy="1631153"/>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2" name="Rectangle: Rounded Corners 1">
            <a:extLst>
              <a:ext uri="{FF2B5EF4-FFF2-40B4-BE49-F238E27FC236}">
                <a16:creationId xmlns:a16="http://schemas.microsoft.com/office/drawing/2014/main" id="{A7494949-B78F-055C-3161-34C54CEC8955}"/>
              </a:ext>
            </a:extLst>
          </p:cNvPr>
          <p:cNvSpPr/>
          <p:nvPr/>
        </p:nvSpPr>
        <p:spPr>
          <a:xfrm>
            <a:off x="378862" y="7730561"/>
            <a:ext cx="10587754" cy="1631153"/>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633" name="Question 1…">
            <a:extLst>
              <a:ext uri="{FF2B5EF4-FFF2-40B4-BE49-F238E27FC236}">
                <a16:creationId xmlns:a16="http://schemas.microsoft.com/office/drawing/2014/main" id="{FC7AF9FE-56C2-12B5-422B-96EBA30B82ED}"/>
              </a:ext>
            </a:extLst>
          </p:cNvPr>
          <p:cNvSpPr txBox="1"/>
          <p:nvPr/>
        </p:nvSpPr>
        <p:spPr>
          <a:xfrm>
            <a:off x="504316" y="5817251"/>
            <a:ext cx="10336847" cy="638123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sz="2800" b="1"/>
            </a:pPr>
            <a:r>
              <a:rPr kumimoji="0" sz="3200" b="1" i="0" u="none" strike="noStrike" kern="0" cap="none" spc="0" normalizeH="0" baseline="0" noProof="0" dirty="0">
                <a:ln>
                  <a:noFill/>
                </a:ln>
                <a:solidFill>
                  <a:srgbClr val="5E5E5E"/>
                </a:solidFill>
                <a:effectLst/>
                <a:uLnTx/>
                <a:uFillTx/>
                <a:latin typeface="Helvetica Neue"/>
                <a:sym typeface="Helvetica Neue"/>
              </a:rPr>
              <a:t>Question 1</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0" marR="0" lvl="0" indent="0" algn="ctr" defTabSz="2438338" rtl="0" eaLnBrk="1" fontAlgn="auto" latinLnBrk="0" hangingPunct="0">
              <a:lnSpc>
                <a:spcPct val="100000"/>
              </a:lnSpc>
              <a:spcBef>
                <a:spcPts val="0"/>
              </a:spcBef>
              <a:spcAft>
                <a:spcPts val="0"/>
              </a:spcAft>
              <a:buClrTx/>
              <a:buSzTx/>
              <a:buFontTx/>
              <a:buNone/>
              <a:tabLst/>
              <a:defRPr sz="2800"/>
            </a:pPr>
            <a:r>
              <a:rPr kumimoji="0" lang="en-GB" sz="3200" b="0" i="0" u="none" strike="noStrike" kern="0" cap="none" spc="0" normalizeH="0" baseline="0" noProof="0" dirty="0">
                <a:ln>
                  <a:noFill/>
                </a:ln>
                <a:solidFill>
                  <a:srgbClr val="5E5E5E"/>
                </a:solidFill>
                <a:effectLst/>
                <a:uLnTx/>
                <a:uFillTx/>
                <a:latin typeface="Helvetica Neue"/>
                <a:sym typeface="Helvetica Neue"/>
              </a:rPr>
              <a:t>What are your thoughts and concerns</a:t>
            </a:r>
            <a:r>
              <a:rPr kumimoji="0" sz="3200" b="0" i="0" u="none" strike="noStrike" kern="0" cap="none" spc="0" normalizeH="0" baseline="0" noProof="0" dirty="0">
                <a:ln>
                  <a:noFill/>
                </a:ln>
                <a:solidFill>
                  <a:srgbClr val="5E5E5E"/>
                </a:solidFill>
                <a:effectLst/>
                <a:uLnTx/>
                <a:uFillTx/>
                <a:latin typeface="Helvetica Neue"/>
                <a:sym typeface="Helvetica Neue"/>
              </a:rPr>
              <a:t>?</a:t>
            </a:r>
          </a:p>
          <a:p>
            <a:pPr marL="0" marR="0" lvl="0" indent="0" algn="ctr" defTabSz="2438338" rtl="0" eaLnBrk="1" fontAlgn="auto" latinLnBrk="0" hangingPunct="0">
              <a:lnSpc>
                <a:spcPct val="100000"/>
              </a:lnSpc>
              <a:spcBef>
                <a:spcPts val="0"/>
              </a:spcBef>
              <a:spcAft>
                <a:spcPts val="0"/>
              </a:spcAft>
              <a:buClrTx/>
              <a:buSzTx/>
              <a:buFontTx/>
              <a:buNone/>
              <a:tabLst/>
              <a:defRPr sz="2800"/>
            </a:pPr>
            <a:endParaRPr kumimoji="0" sz="32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Abi may be feeling valued and appreciated by the attention and gifts, and not recognise the potential risk in this situation. She could be being groomed. </a:t>
            </a: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I’m concerned about the lack of openness and accountability in the developing relationship between Abi and this adult; its exclusivity does not seem quite right. </a:t>
            </a: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endParaRPr kumimoji="0" lang="en-GB" sz="2800" b="0" i="0" u="none" strike="noStrike" kern="0" cap="none" spc="0" normalizeH="0" baseline="0" noProof="0" dirty="0">
              <a:ln>
                <a:noFill/>
              </a:ln>
              <a:solidFill>
                <a:srgbClr val="5E5E5E"/>
              </a:solidFill>
              <a:effectLst/>
              <a:uLnTx/>
              <a:uFillTx/>
              <a:latin typeface="Helvetica Neue"/>
              <a:sym typeface="Helvetica Neue"/>
            </a:endParaRPr>
          </a:p>
          <a:p>
            <a:pPr marL="457200" marR="0" lvl="0" indent="-457200" algn="l" defTabSz="2438338" rtl="0" eaLnBrk="1" fontAlgn="auto" latinLnBrk="0" hangingPunct="0">
              <a:lnSpc>
                <a:spcPct val="100000"/>
              </a:lnSpc>
              <a:spcBef>
                <a:spcPts val="0"/>
              </a:spcBef>
              <a:spcAft>
                <a:spcPts val="0"/>
              </a:spcAft>
              <a:buClrTx/>
              <a:buSzTx/>
              <a:buFontTx/>
              <a:buAutoNum type="arabicPeriod"/>
              <a:tabLst/>
              <a:defRPr/>
            </a:pPr>
            <a:r>
              <a:rPr kumimoji="0" lang="en-GB" sz="2800" b="0" i="0" u="none" strike="noStrike" kern="0" cap="none" spc="0" normalizeH="0" baseline="0" noProof="0" dirty="0">
                <a:ln>
                  <a:noFill/>
                </a:ln>
                <a:solidFill>
                  <a:srgbClr val="5E5E5E"/>
                </a:solidFill>
                <a:effectLst/>
                <a:uLnTx/>
                <a:uFillTx/>
                <a:latin typeface="Helvetica Neue"/>
                <a:sym typeface="Helvetica Neue"/>
              </a:rPr>
              <a:t>I’m not too concerned about this, because Abi has not disclosed any inappropriate conversations. </a:t>
            </a:r>
          </a:p>
        </p:txBody>
      </p:sp>
      <p:sp>
        <p:nvSpPr>
          <p:cNvPr id="641" name="Rectangle">
            <a:extLst>
              <a:ext uri="{FF2B5EF4-FFF2-40B4-BE49-F238E27FC236}">
                <a16:creationId xmlns:a16="http://schemas.microsoft.com/office/drawing/2014/main" id="{907FD945-CCD8-89AE-7FD4-D8410217869B}"/>
              </a:ext>
            </a:extLst>
          </p:cNvPr>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marL="0" marR="0" lvl="0" indent="0" algn="ctr" defTabSz="825500" rtl="0" eaLnBrk="1" fontAlgn="auto" latinLnBrk="0" hangingPunct="0">
              <a:lnSpc>
                <a:spcPct val="100000"/>
              </a:lnSpc>
              <a:spcBef>
                <a:spcPts val="0"/>
              </a:spcBef>
              <a:spcAft>
                <a:spcPts val="0"/>
              </a:spcAft>
              <a:buClrTx/>
              <a:buSzTx/>
              <a:buFontTx/>
              <a:buNone/>
              <a:tabLst/>
              <a:defRPr sz="3200">
                <a:solidFill>
                  <a:srgbClr val="FFFFFF"/>
                </a:solidFill>
                <a:latin typeface="Helvetica Neue Medium"/>
                <a:ea typeface="Helvetica Neue Medium"/>
                <a:cs typeface="Helvetica Neue Medium"/>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pic>
        <p:nvPicPr>
          <p:cNvPr id="644" name="logo.jpg" descr="logo.jpg">
            <a:extLst>
              <a:ext uri="{FF2B5EF4-FFF2-40B4-BE49-F238E27FC236}">
                <a16:creationId xmlns:a16="http://schemas.microsoft.com/office/drawing/2014/main" id="{BE0F02B2-E4FD-B289-EE43-B6E2349BE9E0}"/>
              </a:ext>
            </a:extLst>
          </p:cNvPr>
          <p:cNvPicPr>
            <a:picLocks noChangeAspect="1"/>
          </p:cNvPicPr>
          <p:nvPr/>
        </p:nvPicPr>
        <p:blipFill>
          <a:blip r:embed="rId3"/>
          <a:stretch>
            <a:fillRect/>
          </a:stretch>
        </p:blipFill>
        <p:spPr>
          <a:xfrm>
            <a:off x="20577079" y="-86720"/>
            <a:ext cx="3796966" cy="1456822"/>
          </a:xfrm>
          <a:prstGeom prst="rect">
            <a:avLst/>
          </a:prstGeom>
          <a:ln w="12700">
            <a:miter lim="400000"/>
          </a:ln>
        </p:spPr>
      </p:pic>
      <p:sp>
        <p:nvSpPr>
          <p:cNvPr id="3" name="Scenario 1 - Pastoral Visiting">
            <a:extLst>
              <a:ext uri="{FF2B5EF4-FFF2-40B4-BE49-F238E27FC236}">
                <a16:creationId xmlns:a16="http://schemas.microsoft.com/office/drawing/2014/main" id="{C7D3EA0D-1378-7D7A-A525-5E432DF35F6C}"/>
              </a:ext>
            </a:extLst>
          </p:cNvPr>
          <p:cNvSpPr txBox="1"/>
          <p:nvPr/>
        </p:nvSpPr>
        <p:spPr>
          <a:xfrm>
            <a:off x="149197" y="500908"/>
            <a:ext cx="13116859"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lnSpc>
                <a:spcPct val="90000"/>
              </a:lnSpc>
              <a:spcBef>
                <a:spcPts val="4500"/>
              </a:spcBef>
              <a:defRPr sz="3300" b="1">
                <a:solidFill>
                  <a:srgbClr val="FFFFFF"/>
                </a:solidFill>
              </a:defRPr>
            </a:lvl1pPr>
          </a:lstStyle>
          <a:p>
            <a:r>
              <a:rPr lang="en-GB" dirty="0"/>
              <a:t>Part 4: Safeguarding Scenarios – </a:t>
            </a:r>
            <a:r>
              <a:rPr lang="en-GB" dirty="0">
                <a:latin typeface="Helvetica Neue"/>
              </a:rPr>
              <a:t>General</a:t>
            </a:r>
            <a:endParaRPr kumimoji="0" sz="3300" b="1" i="0" u="none" strike="noStrike" kern="0" cap="none" spc="0" normalizeH="0" baseline="0" noProof="0" dirty="0">
              <a:ln>
                <a:noFill/>
              </a:ln>
              <a:solidFill>
                <a:srgbClr val="FFFFFF"/>
              </a:solidFill>
              <a:effectLst/>
              <a:uLnTx/>
              <a:uFillTx/>
              <a:latin typeface="Helvetica Neue"/>
              <a:sym typeface="Helvetica Neue"/>
            </a:endParaRPr>
          </a:p>
        </p:txBody>
      </p:sp>
    </p:spTree>
    <p:extLst>
      <p:ext uri="{BB962C8B-B14F-4D97-AF65-F5344CB8AC3E}">
        <p14:creationId xmlns:p14="http://schemas.microsoft.com/office/powerpoint/2010/main" val="3950006089"/>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7" grpId="0"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a:p>
        </p:txBody>
      </p:sp>
      <p:sp>
        <p:nvSpPr>
          <p:cNvPr id="753" name="Final Assessment (1/7) - Scenario One, Q1"/>
          <p:cNvSpPr txBox="1"/>
          <p:nvPr/>
        </p:nvSpPr>
        <p:spPr>
          <a:xfrm>
            <a:off x="149139" y="643835"/>
            <a:ext cx="3747821"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Pause and Reflect</a:t>
            </a:r>
            <a:endParaRPr dirty="0"/>
          </a:p>
        </p:txBody>
      </p:sp>
      <p:pic>
        <p:nvPicPr>
          <p:cNvPr id="754" name="logo.jpg" descr="logo.jpg"/>
          <p:cNvPicPr>
            <a:picLocks noChangeAspect="1"/>
          </p:cNvPicPr>
          <p:nvPr/>
        </p:nvPicPr>
        <p:blipFill>
          <a:blip r:embed="rId3"/>
          <a:stretch>
            <a:fillRect/>
          </a:stretch>
        </p:blipFill>
        <p:spPr>
          <a:xfrm>
            <a:off x="20587034" y="-91424"/>
            <a:ext cx="3796966" cy="1456822"/>
          </a:xfrm>
          <a:prstGeom prst="rect">
            <a:avLst/>
          </a:prstGeom>
          <a:ln w="12700">
            <a:miter lim="400000"/>
          </a:ln>
        </p:spPr>
      </p:pic>
      <p:sp>
        <p:nvSpPr>
          <p:cNvPr id="4" name="Rectangle: Rounded Corners 3">
            <a:extLst>
              <a:ext uri="{FF2B5EF4-FFF2-40B4-BE49-F238E27FC236}">
                <a16:creationId xmlns:a16="http://schemas.microsoft.com/office/drawing/2014/main" id="{B562180B-67DA-FB5E-FC65-AD7736B3AA6C}"/>
              </a:ext>
            </a:extLst>
          </p:cNvPr>
          <p:cNvSpPr/>
          <p:nvPr/>
        </p:nvSpPr>
        <p:spPr>
          <a:xfrm>
            <a:off x="5378245" y="2648437"/>
            <a:ext cx="13627510" cy="8419125"/>
          </a:xfrm>
          <a:prstGeom prst="round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720000" rIns="720000" bIns="720000" numCol="1" spcCol="38100" rtlCol="0" anchor="ctr">
            <a:spAutoFit/>
          </a:bodyPr>
          <a:lstStyle/>
          <a:p>
            <a:pPr algn="l"/>
            <a:r>
              <a:rPr lang="en-US" sz="4000" dirty="0">
                <a:solidFill>
                  <a:srgbClr val="000000"/>
                </a:solidFill>
                <a:latin typeface="Lato" panose="020F0502020204030203" pitchFamily="34" charset="0"/>
              </a:rPr>
              <a:t>What has been the most significant aspect of the course so far?</a:t>
            </a:r>
          </a:p>
          <a:p>
            <a:pPr algn="l"/>
            <a:endParaRPr lang="en-US" sz="4000" dirty="0">
              <a:solidFill>
                <a:srgbClr val="000000"/>
              </a:solidFill>
              <a:latin typeface="Lato" panose="020F0502020204030203" pitchFamily="34" charset="0"/>
            </a:endParaRPr>
          </a:p>
          <a:p>
            <a:pPr algn="l"/>
            <a:r>
              <a:rPr lang="en-US" sz="4000" dirty="0">
                <a:solidFill>
                  <a:srgbClr val="000000"/>
                </a:solidFill>
                <a:latin typeface="Lato" panose="020F0502020204030203" pitchFamily="34" charset="0"/>
              </a:rPr>
              <a:t>How have the issues raised challenged your faith or role?</a:t>
            </a:r>
          </a:p>
          <a:p>
            <a:pPr algn="l"/>
            <a:endParaRPr lang="en-US" sz="4000" dirty="0">
              <a:solidFill>
                <a:srgbClr val="000000"/>
              </a:solidFill>
              <a:latin typeface="Lato" panose="020F0502020204030203" pitchFamily="34" charset="0"/>
            </a:endParaRPr>
          </a:p>
          <a:p>
            <a:pPr algn="l"/>
            <a:r>
              <a:rPr lang="en-US" sz="4000" dirty="0">
                <a:solidFill>
                  <a:srgbClr val="000000"/>
                </a:solidFill>
                <a:latin typeface="Lato" panose="020F0502020204030203" pitchFamily="34" charset="0"/>
              </a:rPr>
              <a:t>Have they highlighted anything in particular in your own setting?</a:t>
            </a:r>
          </a:p>
          <a:p>
            <a:pPr algn="l"/>
            <a:endParaRPr lang="en-US" sz="4000" dirty="0">
              <a:solidFill>
                <a:srgbClr val="000000"/>
              </a:solidFill>
              <a:latin typeface="Lato" panose="020F0502020204030203" pitchFamily="34" charset="0"/>
            </a:endParaRPr>
          </a:p>
          <a:p>
            <a:pPr algn="l"/>
            <a:r>
              <a:rPr lang="en-US" sz="4000" dirty="0">
                <a:solidFill>
                  <a:srgbClr val="000000"/>
                </a:solidFill>
                <a:latin typeface="Lato" panose="020F0502020204030203" pitchFamily="34" charset="0"/>
              </a:rPr>
              <a:t>Is there any action you need to take?</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5" name="Graphic 4" descr="Group brainstorm with solid fill">
            <a:extLst>
              <a:ext uri="{FF2B5EF4-FFF2-40B4-BE49-F238E27FC236}">
                <a16:creationId xmlns:a16="http://schemas.microsoft.com/office/drawing/2014/main" id="{098E3E18-5F71-E746-1CFC-B19FFB2BF30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2629" y="3410857"/>
            <a:ext cx="5232400" cy="5232400"/>
          </a:xfrm>
          <a:prstGeom prst="rect">
            <a:avLst/>
          </a:prstGeom>
        </p:spPr>
      </p:pic>
    </p:spTree>
    <p:extLst>
      <p:ext uri="{BB962C8B-B14F-4D97-AF65-F5344CB8AC3E}">
        <p14:creationId xmlns:p14="http://schemas.microsoft.com/office/powerpoint/2010/main" val="29997843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10" presetClass="entr" presetSubtype="0" fill="hold" nodeType="withEffect">
                                  <p:stCondLst>
                                    <p:cond delay="50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fade">
                                      <p:cBhvr>
                                        <p:cTn id="20" dur="1000"/>
                                        <p:tgtEl>
                                          <p:spTgt spid="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fade">
                                      <p:cBhvr>
                                        <p:cTn id="25" dur="1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13" name="Final Assessment (1/7) - Scenario One, Q1">
            <a:extLst>
              <a:ext uri="{FF2B5EF4-FFF2-40B4-BE49-F238E27FC236}">
                <a16:creationId xmlns:a16="http://schemas.microsoft.com/office/drawing/2014/main" id="{C4AF3B43-1A19-4496-A1D4-7D400EED68AB}"/>
              </a:ext>
            </a:extLst>
          </p:cNvPr>
          <p:cNvSpPr txBox="1"/>
          <p:nvPr/>
        </p:nvSpPr>
        <p:spPr>
          <a:xfrm>
            <a:off x="149553" y="653037"/>
            <a:ext cx="7343357"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Why governance and management?</a:t>
            </a:r>
            <a:endParaRPr dirty="0"/>
          </a:p>
        </p:txBody>
      </p:sp>
      <p:sp>
        <p:nvSpPr>
          <p:cNvPr id="2" name="TextBox 1">
            <a:extLst>
              <a:ext uri="{FF2B5EF4-FFF2-40B4-BE49-F238E27FC236}">
                <a16:creationId xmlns:a16="http://schemas.microsoft.com/office/drawing/2014/main" id="{DFC29186-5F39-0043-B7DA-EB31CDF1B993}"/>
              </a:ext>
            </a:extLst>
          </p:cNvPr>
          <p:cNvSpPr txBox="1"/>
          <p:nvPr/>
        </p:nvSpPr>
        <p:spPr>
          <a:xfrm>
            <a:off x="5544865" y="1756931"/>
            <a:ext cx="16661991"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algn="l"/>
            <a:r>
              <a:rPr lang="en-US" sz="4000" dirty="0">
                <a:solidFill>
                  <a:srgbClr val="008000"/>
                </a:solidFill>
                <a:latin typeface="Lato" panose="020F0502020204030203" pitchFamily="34" charset="0"/>
              </a:rPr>
              <a:t>Good governance and effective management are critical to safeguarding because they establish a foundational framework.</a:t>
            </a:r>
            <a:endParaRPr kumimoji="0" lang="en-GB" sz="4000" b="0" u="none" strike="noStrike" cap="none" spc="0" normalizeH="0" baseline="0" dirty="0">
              <a:ln>
                <a:noFill/>
              </a:ln>
              <a:solidFill>
                <a:srgbClr val="008000"/>
              </a:solidFill>
              <a:effectLst/>
              <a:uFillTx/>
              <a:sym typeface="Helvetica Neue"/>
            </a:endParaRPr>
          </a:p>
        </p:txBody>
      </p:sp>
      <p:sp>
        <p:nvSpPr>
          <p:cNvPr id="3" name="TextBox 2">
            <a:extLst>
              <a:ext uri="{FF2B5EF4-FFF2-40B4-BE49-F238E27FC236}">
                <a16:creationId xmlns:a16="http://schemas.microsoft.com/office/drawing/2014/main" id="{F3D9F0B0-0945-C997-7E2D-BDD42E703F0E}"/>
              </a:ext>
            </a:extLst>
          </p:cNvPr>
          <p:cNvSpPr txBox="1"/>
          <p:nvPr/>
        </p:nvSpPr>
        <p:spPr>
          <a:xfrm>
            <a:off x="10102353" y="11005048"/>
            <a:ext cx="13644228" cy="2456955"/>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Maintaining ethical standards.</a:t>
            </a:r>
          </a:p>
        </p:txBody>
      </p:sp>
      <p:sp>
        <p:nvSpPr>
          <p:cNvPr id="4" name="TextBox 3">
            <a:extLst>
              <a:ext uri="{FF2B5EF4-FFF2-40B4-BE49-F238E27FC236}">
                <a16:creationId xmlns:a16="http://schemas.microsoft.com/office/drawing/2014/main" id="{7AFCECC1-51B3-66F0-E91B-67C1854D1F65}"/>
              </a:ext>
            </a:extLst>
          </p:cNvPr>
          <p:cNvSpPr txBox="1"/>
          <p:nvPr/>
        </p:nvSpPr>
        <p:spPr>
          <a:xfrm>
            <a:off x="10102353" y="3805016"/>
            <a:ext cx="13644228"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 Ensuring accountability and transparency.</a:t>
            </a:r>
            <a:endParaRPr kumimoji="0" lang="en-GB" sz="4800" b="0" u="none" strike="noStrike" cap="none" spc="0" normalizeH="0" baseline="0" dirty="0">
              <a:ln>
                <a:noFill/>
              </a:ln>
              <a:solidFill>
                <a:schemeClr val="bg2">
                  <a:lumMod val="10000"/>
                </a:schemeClr>
              </a:solidFill>
              <a:effectLst/>
              <a:uFillTx/>
              <a:sym typeface="Helvetica Neue"/>
            </a:endParaRPr>
          </a:p>
        </p:txBody>
      </p:sp>
      <p:sp>
        <p:nvSpPr>
          <p:cNvPr id="5" name="TextBox 4">
            <a:extLst>
              <a:ext uri="{FF2B5EF4-FFF2-40B4-BE49-F238E27FC236}">
                <a16:creationId xmlns:a16="http://schemas.microsoft.com/office/drawing/2014/main" id="{BF9E6D94-D5B4-B0CE-B09E-645776C0B704}"/>
              </a:ext>
            </a:extLst>
          </p:cNvPr>
          <p:cNvSpPr txBox="1"/>
          <p:nvPr/>
        </p:nvSpPr>
        <p:spPr>
          <a:xfrm>
            <a:off x="10102353" y="6210660"/>
            <a:ext cx="13644228"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 Ensuring policy implementation.</a:t>
            </a:r>
            <a:endParaRPr kumimoji="0" lang="en-GB" sz="6000" b="0" u="none" strike="noStrike" cap="none" spc="0" normalizeH="0" baseline="0" dirty="0">
              <a:ln>
                <a:noFill/>
              </a:ln>
              <a:solidFill>
                <a:schemeClr val="bg2">
                  <a:lumMod val="10000"/>
                </a:schemeClr>
              </a:solidFill>
              <a:effectLst/>
              <a:uFillTx/>
              <a:sym typeface="Helvetica Neue"/>
            </a:endParaRPr>
          </a:p>
        </p:txBody>
      </p:sp>
      <p:sp>
        <p:nvSpPr>
          <p:cNvPr id="6" name="TextBox 5">
            <a:extLst>
              <a:ext uri="{FF2B5EF4-FFF2-40B4-BE49-F238E27FC236}">
                <a16:creationId xmlns:a16="http://schemas.microsoft.com/office/drawing/2014/main" id="{2449664B-7ACD-7116-8D95-1B41830345F3}"/>
              </a:ext>
            </a:extLst>
          </p:cNvPr>
          <p:cNvSpPr txBox="1"/>
          <p:nvPr/>
        </p:nvSpPr>
        <p:spPr>
          <a:xfrm>
            <a:off x="10102353" y="8599027"/>
            <a:ext cx="13644228"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Undertaking risk management.</a:t>
            </a:r>
            <a:endParaRPr lang="en-GB" sz="4000" dirty="0">
              <a:solidFill>
                <a:schemeClr val="bg2">
                  <a:lumMod val="10000"/>
                </a:schemeClr>
              </a:solidFill>
              <a:latin typeface="Lato" panose="020F0502020204030203" pitchFamily="34" charset="0"/>
            </a:endParaRPr>
          </a:p>
        </p:txBody>
      </p:sp>
      <p:pic>
        <p:nvPicPr>
          <p:cNvPr id="8" name="Graphic 7" descr="Hierarchy with solid fill">
            <a:extLst>
              <a:ext uri="{FF2B5EF4-FFF2-40B4-BE49-F238E27FC236}">
                <a16:creationId xmlns:a16="http://schemas.microsoft.com/office/drawing/2014/main" id="{3FB87D60-51AA-9197-4854-A68D45755E5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6800" y="2449853"/>
            <a:ext cx="5116286" cy="5116286"/>
          </a:xfrm>
          <a:prstGeom prst="rect">
            <a:avLst/>
          </a:prstGeom>
        </p:spPr>
      </p:pic>
      <p:pic>
        <p:nvPicPr>
          <p:cNvPr id="10" name="Graphic 9" descr="Clipboard with solid fill">
            <a:extLst>
              <a:ext uri="{FF2B5EF4-FFF2-40B4-BE49-F238E27FC236}">
                <a16:creationId xmlns:a16="http://schemas.microsoft.com/office/drawing/2014/main" id="{5A80FF26-3715-CD11-339F-C6F74FE59D5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463142" y="7934533"/>
            <a:ext cx="5116285" cy="5116285"/>
          </a:xfrm>
          <a:prstGeom prst="rect">
            <a:avLst/>
          </a:prstGeom>
        </p:spPr>
      </p:pic>
    </p:spTree>
    <p:extLst>
      <p:ext uri="{BB962C8B-B14F-4D97-AF65-F5344CB8AC3E}">
        <p14:creationId xmlns:p14="http://schemas.microsoft.com/office/powerpoint/2010/main" val="20701696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1+#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1000" fill="hold"/>
                                        <p:tgtEl>
                                          <p:spTgt spid="3"/>
                                        </p:tgtEl>
                                        <p:attrNameLst>
                                          <p:attrName>ppt_x</p:attrName>
                                        </p:attrNameLst>
                                      </p:cBhvr>
                                      <p:tavLst>
                                        <p:tav tm="0">
                                          <p:val>
                                            <p:strVal val="1+#ppt_w/2"/>
                                          </p:val>
                                        </p:tav>
                                        <p:tav tm="100000">
                                          <p:val>
                                            <p:strVal val="#ppt_x"/>
                                          </p:val>
                                        </p:tav>
                                      </p:tavLst>
                                    </p:anim>
                                    <p:anim calcmode="lin" valueType="num">
                                      <p:cBhvr additive="base">
                                        <p:cTn id="3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8398133"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US" dirty="0">
                <a:latin typeface="Roboto" panose="02000000000000000000" pitchFamily="2" charset="0"/>
              </a:rPr>
              <a:t>What should I put in place my </a:t>
            </a:r>
            <a:r>
              <a:rPr lang="en-US" dirty="0" err="1">
                <a:latin typeface="Roboto" panose="02000000000000000000" pitchFamily="2" charset="0"/>
              </a:rPr>
              <a:t>organisation</a:t>
            </a:r>
            <a:r>
              <a:rPr lang="en-US" dirty="0">
                <a:latin typeface="Roboto" panose="02000000000000000000" pitchFamily="2" charset="0"/>
              </a:rPr>
              <a:t>?</a:t>
            </a: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2" name="TextBox 1">
            <a:extLst>
              <a:ext uri="{FF2B5EF4-FFF2-40B4-BE49-F238E27FC236}">
                <a16:creationId xmlns:a16="http://schemas.microsoft.com/office/drawing/2014/main" id="{58D006BE-CF0B-5104-3216-7B2AC04FE5C9}"/>
              </a:ext>
            </a:extLst>
          </p:cNvPr>
          <p:cNvSpPr txBox="1"/>
          <p:nvPr/>
        </p:nvSpPr>
        <p:spPr>
          <a:xfrm>
            <a:off x="10702344" y="1416176"/>
            <a:ext cx="13644000"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Policies and procedures should be in place and be communicated to all staff, volunteers, beneficiaries, and partners.</a:t>
            </a:r>
            <a:endParaRPr kumimoji="0" lang="en-GB" sz="4000" b="0" u="none" strike="noStrike" cap="none" spc="0" normalizeH="0" baseline="0" dirty="0">
              <a:ln>
                <a:noFill/>
              </a:ln>
              <a:solidFill>
                <a:schemeClr val="bg2">
                  <a:lumMod val="10000"/>
                </a:schemeClr>
              </a:solidFill>
              <a:effectLst/>
              <a:uFillTx/>
              <a:sym typeface="Helvetica Neue"/>
            </a:endParaRPr>
          </a:p>
        </p:txBody>
      </p:sp>
      <p:sp>
        <p:nvSpPr>
          <p:cNvPr id="4" name="TextBox 3">
            <a:extLst>
              <a:ext uri="{FF2B5EF4-FFF2-40B4-BE49-F238E27FC236}">
                <a16:creationId xmlns:a16="http://schemas.microsoft.com/office/drawing/2014/main" id="{F9B9745E-C96C-723E-EABF-3429B4FFDECA}"/>
              </a:ext>
            </a:extLst>
          </p:cNvPr>
          <p:cNvSpPr txBox="1"/>
          <p:nvPr/>
        </p:nvSpPr>
        <p:spPr>
          <a:xfrm>
            <a:off x="10702344" y="11005048"/>
            <a:ext cx="13644000" cy="2456955"/>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 A code of conduct outlining the charity's values and expected </a:t>
            </a:r>
            <a:r>
              <a:rPr lang="en-US" sz="4000" dirty="0" err="1">
                <a:solidFill>
                  <a:schemeClr val="bg2">
                    <a:lumMod val="10000"/>
                  </a:schemeClr>
                </a:solidFill>
                <a:latin typeface="Lato" panose="020F0502020204030203" pitchFamily="34" charset="0"/>
              </a:rPr>
              <a:t>behaviour</a:t>
            </a:r>
            <a:r>
              <a:rPr lang="en-US" sz="4000" dirty="0">
                <a:solidFill>
                  <a:schemeClr val="bg2">
                    <a:lumMod val="10000"/>
                  </a:schemeClr>
                </a:solidFill>
                <a:latin typeface="Lato" panose="020F0502020204030203" pitchFamily="34" charset="0"/>
              </a:rPr>
              <a:t> is essential, along with welfare, discipline, and whistleblowing policies.</a:t>
            </a:r>
          </a:p>
        </p:txBody>
      </p:sp>
      <p:sp>
        <p:nvSpPr>
          <p:cNvPr id="5" name="TextBox 4">
            <a:extLst>
              <a:ext uri="{FF2B5EF4-FFF2-40B4-BE49-F238E27FC236}">
                <a16:creationId xmlns:a16="http://schemas.microsoft.com/office/drawing/2014/main" id="{73C63318-4143-47BA-C748-C718481CC99A}"/>
              </a:ext>
            </a:extLst>
          </p:cNvPr>
          <p:cNvSpPr txBox="1"/>
          <p:nvPr/>
        </p:nvSpPr>
        <p:spPr>
          <a:xfrm>
            <a:off x="10702344" y="3805016"/>
            <a:ext cx="13644000"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You should expect training on how to apply them to your activities.</a:t>
            </a:r>
          </a:p>
        </p:txBody>
      </p:sp>
      <p:sp>
        <p:nvSpPr>
          <p:cNvPr id="6" name="TextBox 5">
            <a:extLst>
              <a:ext uri="{FF2B5EF4-FFF2-40B4-BE49-F238E27FC236}">
                <a16:creationId xmlns:a16="http://schemas.microsoft.com/office/drawing/2014/main" id="{94724651-F9FA-CD1D-4313-DF54914290F1}"/>
              </a:ext>
            </a:extLst>
          </p:cNvPr>
          <p:cNvSpPr txBox="1"/>
          <p:nvPr/>
        </p:nvSpPr>
        <p:spPr>
          <a:xfrm>
            <a:off x="10702344" y="6210660"/>
            <a:ext cx="13644000"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 A designated safeguarding officer or lead appointed in your setting, to whom you can refer concerns or seek advice.</a:t>
            </a:r>
          </a:p>
        </p:txBody>
      </p:sp>
      <p:sp>
        <p:nvSpPr>
          <p:cNvPr id="7" name="TextBox 6">
            <a:extLst>
              <a:ext uri="{FF2B5EF4-FFF2-40B4-BE49-F238E27FC236}">
                <a16:creationId xmlns:a16="http://schemas.microsoft.com/office/drawing/2014/main" id="{900A3936-D25B-1884-C10B-0747CF81DDAE}"/>
              </a:ext>
            </a:extLst>
          </p:cNvPr>
          <p:cNvSpPr txBox="1"/>
          <p:nvPr/>
        </p:nvSpPr>
        <p:spPr>
          <a:xfrm>
            <a:off x="10701136" y="8602587"/>
            <a:ext cx="13644000" cy="2405171"/>
          </a:xfrm>
          <a:prstGeom prst="rect">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indent="-571500" algn="l">
              <a:buBlip>
                <a:blip r:embed="rId4"/>
              </a:buBlip>
            </a:pPr>
            <a:r>
              <a:rPr lang="en-US" sz="4000" dirty="0">
                <a:solidFill>
                  <a:schemeClr val="bg2">
                    <a:lumMod val="10000"/>
                  </a:schemeClr>
                </a:solidFill>
                <a:latin typeface="Lato" panose="020F0502020204030203" pitchFamily="34" charset="0"/>
              </a:rPr>
              <a:t> Policies should outline protections against harm, procedures for raising concerns, and managing allegations or incidents.</a:t>
            </a:r>
          </a:p>
        </p:txBody>
      </p:sp>
      <p:pic>
        <p:nvPicPr>
          <p:cNvPr id="8" name="Graphic 7" descr="List with solid fill">
            <a:extLst>
              <a:ext uri="{FF2B5EF4-FFF2-40B4-BE49-F238E27FC236}">
                <a16:creationId xmlns:a16="http://schemas.microsoft.com/office/drawing/2014/main" id="{CFCB9140-5753-E0E2-073D-9E4B1FE585B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2343" y="2449853"/>
            <a:ext cx="4927600" cy="4203958"/>
          </a:xfrm>
          <a:prstGeom prst="rect">
            <a:avLst/>
          </a:prstGeom>
        </p:spPr>
      </p:pic>
      <p:pic>
        <p:nvPicPr>
          <p:cNvPr id="10" name="Graphic 9" descr="Classroom with solid fill">
            <a:extLst>
              <a:ext uri="{FF2B5EF4-FFF2-40B4-BE49-F238E27FC236}">
                <a16:creationId xmlns:a16="http://schemas.microsoft.com/office/drawing/2014/main" id="{AD3FE285-53A0-0648-9756-ABA80EEE744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914527" y="2449853"/>
            <a:ext cx="4679416" cy="4203958"/>
          </a:xfrm>
          <a:prstGeom prst="rect">
            <a:avLst/>
          </a:prstGeom>
        </p:spPr>
      </p:pic>
      <p:pic>
        <p:nvPicPr>
          <p:cNvPr id="12" name="Graphic 11" descr="Confused person with solid fill">
            <a:extLst>
              <a:ext uri="{FF2B5EF4-FFF2-40B4-BE49-F238E27FC236}">
                <a16:creationId xmlns:a16="http://schemas.microsoft.com/office/drawing/2014/main" id="{15C92D53-F76E-DB53-DF5B-10D6B025FA5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4224" y="7082970"/>
            <a:ext cx="3922077" cy="3922077"/>
          </a:xfrm>
          <a:prstGeom prst="rect">
            <a:avLst/>
          </a:prstGeom>
        </p:spPr>
      </p:pic>
      <p:pic>
        <p:nvPicPr>
          <p:cNvPr id="15" name="Graphic 14" descr="Whistle with solid fill">
            <a:extLst>
              <a:ext uri="{FF2B5EF4-FFF2-40B4-BE49-F238E27FC236}">
                <a16:creationId xmlns:a16="http://schemas.microsoft.com/office/drawing/2014/main" id="{31AB1052-DB90-4666-B7A7-51C26329186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293197" y="7062190"/>
            <a:ext cx="3922076" cy="3922076"/>
          </a:xfrm>
          <a:prstGeom prst="rect">
            <a:avLst/>
          </a:prstGeom>
        </p:spPr>
      </p:pic>
    </p:spTree>
    <p:extLst>
      <p:ext uri="{BB962C8B-B14F-4D97-AF65-F5344CB8AC3E}">
        <p14:creationId xmlns:p14="http://schemas.microsoft.com/office/powerpoint/2010/main" val="3620735745"/>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1+#ppt_w/2"/>
                                          </p:val>
                                        </p:tav>
                                        <p:tav tm="100000">
                                          <p:val>
                                            <p:strVal val="#ppt_x"/>
                                          </p:val>
                                        </p:tav>
                                      </p:tavLst>
                                    </p:anim>
                                    <p:anim calcmode="lin" valueType="num">
                                      <p:cBhvr additive="base">
                                        <p:cTn id="26"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1+#ppt_w/2"/>
                                          </p:val>
                                        </p:tav>
                                        <p:tav tm="100000">
                                          <p:val>
                                            <p:strVal val="#ppt_x"/>
                                          </p:val>
                                        </p:tav>
                                      </p:tavLst>
                                    </p:anim>
                                    <p:anim calcmode="lin" valueType="num">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8550418"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GB" b="1" i="0" dirty="0">
                <a:solidFill>
                  <a:srgbClr val="FFFFFF"/>
                </a:solidFill>
                <a:effectLst/>
                <a:latin typeface="Roboto" panose="02000000000000000000" pitchFamily="2" charset="0"/>
              </a:rPr>
              <a:t>Governance and management – your setting</a:t>
            </a:r>
          </a:p>
        </p:txBody>
      </p:sp>
      <p:pic>
        <p:nvPicPr>
          <p:cNvPr id="158" name="logo.jpg" descr="logo.jpg"/>
          <p:cNvPicPr>
            <a:picLocks noChangeAspect="1"/>
          </p:cNvPicPr>
          <p:nvPr/>
        </p:nvPicPr>
        <p:blipFill>
          <a:blip r:embed="rId3"/>
          <a:stretch>
            <a:fillRect/>
          </a:stretch>
        </p:blipFill>
        <p:spPr>
          <a:xfrm>
            <a:off x="20587034" y="-24576"/>
            <a:ext cx="3796966" cy="1456822"/>
          </a:xfrm>
          <a:prstGeom prst="rect">
            <a:avLst/>
          </a:prstGeom>
          <a:ln w="12700">
            <a:miter lim="400000"/>
          </a:ln>
        </p:spPr>
      </p:pic>
      <p:sp>
        <p:nvSpPr>
          <p:cNvPr id="8" name="Parallelogram 7">
            <a:extLst>
              <a:ext uri="{FF2B5EF4-FFF2-40B4-BE49-F238E27FC236}">
                <a16:creationId xmlns:a16="http://schemas.microsoft.com/office/drawing/2014/main" id="{853B21B7-FDF5-3D39-E211-C0032269BDC2}"/>
              </a:ext>
            </a:extLst>
          </p:cNvPr>
          <p:cNvSpPr/>
          <p:nvPr/>
        </p:nvSpPr>
        <p:spPr>
          <a:xfrm rot="10800000" flipV="1">
            <a:off x="0" y="6858000"/>
            <a:ext cx="7548344" cy="2405171"/>
          </a:xfrm>
          <a:prstGeom prst="parallelogram">
            <a:avLst>
              <a:gd name="adj" fmla="val 5312"/>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a:r>
              <a:rPr lang="en-US" sz="4000" b="0" i="0" spc="0" baseline="0" dirty="0">
                <a:ln>
                  <a:noFill/>
                </a:ln>
                <a:solidFill>
                  <a:srgbClr val="151515"/>
                </a:solidFill>
                <a:effectLst/>
                <a:latin typeface="Lato" panose="020F0502020204030203" pitchFamily="34" charset="0"/>
                <a:ea typeface="Lato" panose="020F0502020204030203" pitchFamily="34" charset="0"/>
                <a:cs typeface="Lato" panose="020F0502020204030203" pitchFamily="34" charset="0"/>
              </a:rPr>
              <a:t>Outlines of governance and safeguarding roles and responsibilities in a variety of settings.</a:t>
            </a:r>
            <a:endParaRPr lang="en-GB" sz="4000" dirty="0">
              <a:effectLst/>
              <a:latin typeface="Lato" panose="020F0502020204030203" pitchFamily="34" charset="0"/>
              <a:ea typeface="Lato" panose="020F0502020204030203" pitchFamily="34" charset="0"/>
              <a:cs typeface="Lato" panose="020F0502020204030203" pitchFamily="34" charset="0"/>
            </a:endParaRPr>
          </a:p>
        </p:txBody>
      </p:sp>
      <p:sp>
        <p:nvSpPr>
          <p:cNvPr id="11" name="Parallelogram 10">
            <a:extLst>
              <a:ext uri="{FF2B5EF4-FFF2-40B4-BE49-F238E27FC236}">
                <a16:creationId xmlns:a16="http://schemas.microsoft.com/office/drawing/2014/main" id="{B6C9239B-466E-0805-0633-5463F18DF9C7}"/>
              </a:ext>
            </a:extLst>
          </p:cNvPr>
          <p:cNvSpPr/>
          <p:nvPr/>
        </p:nvSpPr>
        <p:spPr>
          <a:xfrm rot="10800000" flipV="1">
            <a:off x="7893573" y="6854224"/>
            <a:ext cx="7548345" cy="2405171"/>
          </a:xfrm>
          <a:prstGeom prst="parallelogram">
            <a:avLst>
              <a:gd name="adj" fmla="val 5312"/>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a:r>
              <a:rPr lang="en-US" sz="4000" dirty="0">
                <a:solidFill>
                  <a:schemeClr val="bg2">
                    <a:lumMod val="10000"/>
                  </a:schemeClr>
                </a:solidFill>
                <a:latin typeface="Lato" panose="020F0502020204030203" pitchFamily="34" charset="0"/>
              </a:rPr>
              <a:t>A reminder of the 4Rs tool for responding to a disclosure.</a:t>
            </a:r>
          </a:p>
        </p:txBody>
      </p:sp>
      <p:sp>
        <p:nvSpPr>
          <p:cNvPr id="13" name="Parallelogram 12">
            <a:extLst>
              <a:ext uri="{FF2B5EF4-FFF2-40B4-BE49-F238E27FC236}">
                <a16:creationId xmlns:a16="http://schemas.microsoft.com/office/drawing/2014/main" id="{E18304C0-8567-4C71-EDFA-5DA6C5C4E3E9}"/>
              </a:ext>
            </a:extLst>
          </p:cNvPr>
          <p:cNvSpPr/>
          <p:nvPr/>
        </p:nvSpPr>
        <p:spPr>
          <a:xfrm rot="10800000" flipV="1">
            <a:off x="15787147" y="6854225"/>
            <a:ext cx="8035714" cy="2405171"/>
          </a:xfrm>
          <a:prstGeom prst="parallelogram">
            <a:avLst>
              <a:gd name="adj" fmla="val 5312"/>
            </a:avLst>
          </a:prstGeom>
          <a:solidFill>
            <a:schemeClr val="bg1">
              <a:alpha val="7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sz="4000" dirty="0">
                <a:solidFill>
                  <a:schemeClr val="bg2">
                    <a:lumMod val="10000"/>
                  </a:schemeClr>
                </a:solidFill>
                <a:latin typeface="Lato" panose="020F0502020204030203" pitchFamily="34" charset="0"/>
              </a:rPr>
              <a:t>Web addresses of online </a:t>
            </a:r>
          </a:p>
          <a:p>
            <a:r>
              <a:rPr lang="en-US" sz="4000" dirty="0">
                <a:solidFill>
                  <a:schemeClr val="bg2">
                    <a:lumMod val="10000"/>
                  </a:schemeClr>
                </a:solidFill>
                <a:latin typeface="Lato" panose="020F0502020204030203" pitchFamily="34" charset="0"/>
              </a:rPr>
              <a:t>resources mentioned during the course.</a:t>
            </a:r>
          </a:p>
        </p:txBody>
      </p:sp>
      <p:pic>
        <p:nvPicPr>
          <p:cNvPr id="2" name="Graphic 1" descr="Document with solid fill">
            <a:extLst>
              <a:ext uri="{FF2B5EF4-FFF2-40B4-BE49-F238E27FC236}">
                <a16:creationId xmlns:a16="http://schemas.microsoft.com/office/drawing/2014/main" id="{5D84BCC6-7D7E-A561-443F-115843C72BE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892172" y="4425021"/>
            <a:ext cx="1764000" cy="1764000"/>
          </a:xfrm>
          <a:prstGeom prst="rect">
            <a:avLst/>
          </a:prstGeom>
        </p:spPr>
      </p:pic>
      <p:pic>
        <p:nvPicPr>
          <p:cNvPr id="3" name="Graphic 2" descr="Document with solid fill">
            <a:extLst>
              <a:ext uri="{FF2B5EF4-FFF2-40B4-BE49-F238E27FC236}">
                <a16:creationId xmlns:a16="http://schemas.microsoft.com/office/drawing/2014/main" id="{FADF1399-C5BE-6649-E4E8-B4390A14B5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923004" y="4425021"/>
            <a:ext cx="1764000" cy="1764000"/>
          </a:xfrm>
          <a:prstGeom prst="rect">
            <a:avLst/>
          </a:prstGeom>
        </p:spPr>
      </p:pic>
      <p:pic>
        <p:nvPicPr>
          <p:cNvPr id="4" name="Graphic 3" descr="Document with solid fill">
            <a:extLst>
              <a:ext uri="{FF2B5EF4-FFF2-40B4-BE49-F238E27FC236}">
                <a16:creationId xmlns:a16="http://schemas.microsoft.com/office/drawing/2014/main" id="{1A6DD60D-C3ED-6949-69A5-E732CDB3B2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85745" y="4425021"/>
            <a:ext cx="1764000" cy="1764000"/>
          </a:xfrm>
          <a:prstGeom prst="rect">
            <a:avLst/>
          </a:prstGeom>
        </p:spPr>
      </p:pic>
    </p:spTree>
    <p:extLst>
      <p:ext uri="{BB962C8B-B14F-4D97-AF65-F5344CB8AC3E}">
        <p14:creationId xmlns:p14="http://schemas.microsoft.com/office/powerpoint/2010/main" val="415833951"/>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250" fill="hold"/>
                                        <p:tgtEl>
                                          <p:spTgt spid="8"/>
                                        </p:tgtEl>
                                        <p:attrNameLst>
                                          <p:attrName>ppt_x</p:attrName>
                                        </p:attrNameLst>
                                      </p:cBhvr>
                                      <p:tavLst>
                                        <p:tav tm="0">
                                          <p:val>
                                            <p:strVal val="1+#ppt_w/2"/>
                                          </p:val>
                                        </p:tav>
                                        <p:tav tm="100000">
                                          <p:val>
                                            <p:strVal val="#ppt_x"/>
                                          </p:val>
                                        </p:tav>
                                      </p:tavLst>
                                    </p:anim>
                                    <p:anim calcmode="lin" valueType="num">
                                      <p:cBhvr additive="base">
                                        <p:cTn id="8" dur="125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250" fill="hold"/>
                                        <p:tgtEl>
                                          <p:spTgt spid="11"/>
                                        </p:tgtEl>
                                        <p:attrNameLst>
                                          <p:attrName>ppt_x</p:attrName>
                                        </p:attrNameLst>
                                      </p:cBhvr>
                                      <p:tavLst>
                                        <p:tav tm="0">
                                          <p:val>
                                            <p:strVal val="1+#ppt_w/2"/>
                                          </p:val>
                                        </p:tav>
                                        <p:tav tm="100000">
                                          <p:val>
                                            <p:strVal val="#ppt_x"/>
                                          </p:val>
                                        </p:tav>
                                      </p:tavLst>
                                    </p:anim>
                                    <p:anim calcmode="lin" valueType="num">
                                      <p:cBhvr additive="base">
                                        <p:cTn id="14" dur="125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250" fill="hold"/>
                                        <p:tgtEl>
                                          <p:spTgt spid="13"/>
                                        </p:tgtEl>
                                        <p:attrNameLst>
                                          <p:attrName>ppt_x</p:attrName>
                                        </p:attrNameLst>
                                      </p:cBhvr>
                                      <p:tavLst>
                                        <p:tav tm="0">
                                          <p:val>
                                            <p:strVal val="1+#ppt_w/2"/>
                                          </p:val>
                                        </p:tav>
                                        <p:tav tm="100000">
                                          <p:val>
                                            <p:strVal val="#ppt_x"/>
                                          </p:val>
                                        </p:tav>
                                      </p:tavLst>
                                    </p:anim>
                                    <p:anim calcmode="lin" valueType="num">
                                      <p:cBhvr additive="base">
                                        <p:cTn id="20" dur="12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3CE2D8A1-4FD6-12D1-A9AA-4391FD0C9C43}"/>
              </a:ext>
            </a:extLst>
          </p:cNvPr>
          <p:cNvSpPr/>
          <p:nvPr/>
        </p:nvSpPr>
        <p:spPr>
          <a:xfrm>
            <a:off x="838800" y="10077513"/>
            <a:ext cx="21596371" cy="1385617"/>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Rounded Corners 4">
            <a:extLst>
              <a:ext uri="{FF2B5EF4-FFF2-40B4-BE49-F238E27FC236}">
                <a16:creationId xmlns:a16="http://schemas.microsoft.com/office/drawing/2014/main" id="{69780E17-DEDD-B4E9-5577-E03AEABFACB9}"/>
              </a:ext>
            </a:extLst>
          </p:cNvPr>
          <p:cNvSpPr/>
          <p:nvPr/>
        </p:nvSpPr>
        <p:spPr>
          <a:xfrm>
            <a:off x="838802" y="8867907"/>
            <a:ext cx="16998624"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Rounded Corners 3">
            <a:extLst>
              <a:ext uri="{FF2B5EF4-FFF2-40B4-BE49-F238E27FC236}">
                <a16:creationId xmlns:a16="http://schemas.microsoft.com/office/drawing/2014/main" id="{5D472D9D-4A07-F18F-F0CD-19E3D47E9202}"/>
              </a:ext>
            </a:extLst>
          </p:cNvPr>
          <p:cNvSpPr/>
          <p:nvPr/>
        </p:nvSpPr>
        <p:spPr>
          <a:xfrm>
            <a:off x="838801" y="5236821"/>
            <a:ext cx="16998624"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Rectangle: Rounded Corners 2">
            <a:extLst>
              <a:ext uri="{FF2B5EF4-FFF2-40B4-BE49-F238E27FC236}">
                <a16:creationId xmlns:a16="http://schemas.microsoft.com/office/drawing/2014/main" id="{6E2A534E-32F2-604C-089F-76334F85F875}"/>
              </a:ext>
            </a:extLst>
          </p:cNvPr>
          <p:cNvSpPr/>
          <p:nvPr/>
        </p:nvSpPr>
        <p:spPr>
          <a:xfrm>
            <a:off x="842715" y="6446427"/>
            <a:ext cx="21596371"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869" name="Your friend asks you what you think about Jasmine and her husband. Which is the most appropriate response?…"/>
          <p:cNvSpPr txBox="1"/>
          <p:nvPr/>
        </p:nvSpPr>
        <p:spPr>
          <a:xfrm>
            <a:off x="948732" y="2718296"/>
            <a:ext cx="21856657" cy="99514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defTabSz="457200">
              <a:defRPr sz="4000" b="1">
                <a:solidFill>
                  <a:srgbClr val="444444"/>
                </a:solidFill>
                <a:latin typeface="Helvetica"/>
                <a:ea typeface="Helvetica"/>
                <a:cs typeface="Helvetica"/>
                <a:sym typeface="Helvetica"/>
              </a:defRPr>
            </a:pPr>
            <a:r>
              <a:rPr lang="en-GB" sz="4000" dirty="0">
                <a:sym typeface="Helvetica"/>
              </a:rPr>
              <a:t>What could go wrong in our setting that would compromise a safe healthy culture?</a:t>
            </a:r>
          </a:p>
          <a:p>
            <a:pPr algn="l" defTabSz="457200">
              <a:defRPr sz="4000" b="1">
                <a:solidFill>
                  <a:srgbClr val="444444"/>
                </a:solidFill>
                <a:latin typeface="Helvetica"/>
                <a:ea typeface="Helvetica"/>
                <a:cs typeface="Helvetica"/>
                <a:sym typeface="Helvetica"/>
              </a:defRPr>
            </a:pPr>
            <a:endParaRPr lang="en-GB" sz="4000" dirty="0">
              <a:sym typeface="Helvetica"/>
            </a:endParaRPr>
          </a:p>
          <a:p>
            <a:pPr algn="l" defTabSz="457200">
              <a:defRPr sz="4000" b="1">
                <a:solidFill>
                  <a:srgbClr val="444444"/>
                </a:solidFill>
                <a:latin typeface="Helvetica"/>
                <a:ea typeface="Helvetica"/>
                <a:cs typeface="Helvetica"/>
                <a:sym typeface="Helvetica"/>
              </a:defRPr>
            </a:pPr>
            <a:r>
              <a:rPr lang="en-GB" dirty="0">
                <a:solidFill>
                  <a:srgbClr val="FF0000"/>
                </a:solidFill>
              </a:rPr>
              <a:t>Choose all that apply:</a:t>
            </a:r>
          </a:p>
          <a:p>
            <a:pPr algn="l" defTabSz="457200">
              <a:defRPr sz="4000" b="1">
                <a:solidFill>
                  <a:srgbClr val="444444"/>
                </a:solidFill>
                <a:latin typeface="Helvetica"/>
                <a:ea typeface="Helvetica"/>
                <a:cs typeface="Helvetica"/>
                <a:sym typeface="Helvetica"/>
              </a:defRPr>
            </a:pPr>
            <a:endParaRPr lang="en-GB" dirty="0"/>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Insufficient guidance and support in safeguarding matters.</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Assuming that those in leadership always get things right and failing to hold them to account.</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Cancelling an activity at short notice because of a lack of staff/volunteers.</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Turning a blind eye to situations that make us feel uncomfortable.</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err="1">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Prioritising</a:t>
            </a: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 the reputation of our group rather than taking an allegation against an individual seriously.</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algn="l"/>
            <a:endParaRPr lang="en-GB" sz="4000" dirty="0"/>
          </a:p>
          <a:p>
            <a:pPr algn="l"/>
            <a:endParaRPr lang="en-GB" sz="4000" dirty="0"/>
          </a:p>
        </p:txBody>
      </p:sp>
      <p:sp>
        <p:nvSpPr>
          <p:cNvPr id="872"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874" name="Final assessment - question 1 of 10"/>
          <p:cNvSpPr txBox="1"/>
          <p:nvPr/>
        </p:nvSpPr>
        <p:spPr>
          <a:xfrm>
            <a:off x="149198" y="500908"/>
            <a:ext cx="6772688"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dirty="0"/>
              <a:t>Final</a:t>
            </a:r>
            <a:r>
              <a:rPr lang="en-GB" dirty="0"/>
              <a:t> discussion</a:t>
            </a:r>
            <a:r>
              <a:rPr dirty="0"/>
              <a:t> - question 1 of </a:t>
            </a:r>
            <a:r>
              <a:rPr lang="en-GB" dirty="0"/>
              <a:t>6</a:t>
            </a:r>
            <a:endParaRPr dirty="0"/>
          </a:p>
        </p:txBody>
      </p:sp>
      <p:pic>
        <p:nvPicPr>
          <p:cNvPr id="875" name="logo.jpg" descr="logo.jpg"/>
          <p:cNvPicPr>
            <a:picLocks noChangeAspect="1"/>
          </p:cNvPicPr>
          <p:nvPr/>
        </p:nvPicPr>
        <p:blipFill>
          <a:blip r:embed="rId3"/>
          <a:stretch>
            <a:fillRect/>
          </a:stretch>
        </p:blipFill>
        <p:spPr>
          <a:xfrm>
            <a:off x="20591593" y="-86721"/>
            <a:ext cx="3796966" cy="1456822"/>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BD89B09-32E5-2962-6939-9FB14116ED38}"/>
              </a:ext>
            </a:extLst>
          </p:cNvPr>
          <p:cNvSpPr/>
          <p:nvPr/>
        </p:nvSpPr>
        <p:spPr>
          <a:xfrm>
            <a:off x="685806" y="9585746"/>
            <a:ext cx="10853049"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Rounded Corners 4">
            <a:extLst>
              <a:ext uri="{FF2B5EF4-FFF2-40B4-BE49-F238E27FC236}">
                <a16:creationId xmlns:a16="http://schemas.microsoft.com/office/drawing/2014/main" id="{8655A4FB-DA26-3B0E-EA23-52F156F8BD5E}"/>
              </a:ext>
            </a:extLst>
          </p:cNvPr>
          <p:cNvSpPr/>
          <p:nvPr/>
        </p:nvSpPr>
        <p:spPr>
          <a:xfrm>
            <a:off x="685805" y="10818643"/>
            <a:ext cx="10853049"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Rounded Corners 3">
            <a:extLst>
              <a:ext uri="{FF2B5EF4-FFF2-40B4-BE49-F238E27FC236}">
                <a16:creationId xmlns:a16="http://schemas.microsoft.com/office/drawing/2014/main" id="{571C1A60-DE89-99EA-9038-5CFF62E6F8C3}"/>
              </a:ext>
            </a:extLst>
          </p:cNvPr>
          <p:cNvSpPr/>
          <p:nvPr/>
        </p:nvSpPr>
        <p:spPr>
          <a:xfrm>
            <a:off x="584208" y="8359288"/>
            <a:ext cx="10853049"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 name="Rectangle: Rounded Corners 1">
            <a:extLst>
              <a:ext uri="{FF2B5EF4-FFF2-40B4-BE49-F238E27FC236}">
                <a16:creationId xmlns:a16="http://schemas.microsoft.com/office/drawing/2014/main" id="{2A44C017-8C4C-6D69-F114-D75E4BDA54D3}"/>
              </a:ext>
            </a:extLst>
          </p:cNvPr>
          <p:cNvSpPr/>
          <p:nvPr/>
        </p:nvSpPr>
        <p:spPr>
          <a:xfrm>
            <a:off x="584208" y="5973753"/>
            <a:ext cx="10853049"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877" name="What are the main risks in this situation and for whom are they a risk?…"/>
          <p:cNvSpPr txBox="1"/>
          <p:nvPr/>
        </p:nvSpPr>
        <p:spPr>
          <a:xfrm>
            <a:off x="685806" y="2819591"/>
            <a:ext cx="18854444" cy="87357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defTabSz="457200">
              <a:defRPr sz="4100" b="1">
                <a:solidFill>
                  <a:srgbClr val="444444"/>
                </a:solidFill>
                <a:latin typeface="Helvetica"/>
                <a:ea typeface="Helvetica"/>
                <a:cs typeface="Helvetica"/>
                <a:sym typeface="Helvetica"/>
              </a:defRPr>
            </a:pPr>
            <a:r>
              <a:rPr lang="en-GB" sz="4000" dirty="0">
                <a:solidFill>
                  <a:schemeClr val="tx1">
                    <a:lumMod val="50000"/>
                  </a:schemeClr>
                </a:solidFill>
                <a:sym typeface="Helvetica"/>
              </a:rPr>
              <a:t>Which of the following factors contribute to individuals' vulnerability?</a:t>
            </a:r>
          </a:p>
          <a:p>
            <a:pPr algn="l" defTabSz="457200">
              <a:defRPr sz="4100" b="1">
                <a:solidFill>
                  <a:srgbClr val="444444"/>
                </a:solidFill>
                <a:latin typeface="Helvetica"/>
                <a:ea typeface="Helvetica"/>
                <a:cs typeface="Helvetica"/>
                <a:sym typeface="Helvetica"/>
              </a:defRPr>
            </a:pPr>
            <a:endParaRPr lang="en-GB" sz="4000" dirty="0">
              <a:solidFill>
                <a:schemeClr val="tx1">
                  <a:lumMod val="50000"/>
                </a:schemeClr>
              </a:solidFill>
              <a:sym typeface="Helvetica"/>
            </a:endParaRPr>
          </a:p>
          <a:p>
            <a:pPr algn="l" defTabSz="457200">
              <a:defRPr sz="4100" b="1">
                <a:solidFill>
                  <a:srgbClr val="444444"/>
                </a:solidFill>
                <a:latin typeface="Helvetica"/>
                <a:ea typeface="Helvetica"/>
                <a:cs typeface="Helvetica"/>
                <a:sym typeface="Helvetica"/>
              </a:defRPr>
            </a:pPr>
            <a:endParaRPr lang="en-GB" sz="4000" dirty="0">
              <a:solidFill>
                <a:schemeClr val="tx1">
                  <a:lumMod val="50000"/>
                </a:schemeClr>
              </a:solidFill>
              <a:sym typeface="Helvetica"/>
            </a:endParaRPr>
          </a:p>
          <a:p>
            <a:pPr algn="l" defTabSz="457200">
              <a:defRPr sz="4100" b="1">
                <a:solidFill>
                  <a:srgbClr val="444444"/>
                </a:solidFill>
                <a:latin typeface="Helvetica"/>
                <a:ea typeface="Helvetica"/>
                <a:cs typeface="Helvetica"/>
                <a:sym typeface="Helvetica"/>
              </a:defRPr>
            </a:pPr>
            <a:r>
              <a:rPr lang="en-GB" sz="4000" dirty="0">
                <a:solidFill>
                  <a:srgbClr val="FF0000"/>
                </a:solidFill>
              </a:rPr>
              <a:t>Choose all that apply:</a:t>
            </a:r>
          </a:p>
          <a:p>
            <a:endParaRPr lang="en-GB" sz="4000" dirty="0">
              <a:solidFill>
                <a:schemeClr val="tx1">
                  <a:lumMod val="50000"/>
                </a:schemeClr>
              </a:solidFill>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Having a physical or mental disability.</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Not owning a driving license. </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Being an asylum seeker.</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Being a child.</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Living in an unstable home environment.</a:t>
            </a:r>
            <a:endParaRPr dirty="0">
              <a:solidFill>
                <a:schemeClr val="tx1">
                  <a:lumMod val="50000"/>
                </a:schemeClr>
              </a:solidFill>
            </a:endParaRPr>
          </a:p>
        </p:txBody>
      </p:sp>
      <p:sp>
        <p:nvSpPr>
          <p:cNvPr id="88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883" name="Final assessment - question 2 of 10"/>
          <p:cNvSpPr txBox="1"/>
          <p:nvPr/>
        </p:nvSpPr>
        <p:spPr>
          <a:xfrm>
            <a:off x="149198" y="500908"/>
            <a:ext cx="6889707"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dirty="0"/>
              <a:t>Final</a:t>
            </a:r>
            <a:r>
              <a:rPr lang="en-GB" dirty="0"/>
              <a:t> discussion </a:t>
            </a:r>
            <a:r>
              <a:rPr dirty="0"/>
              <a:t> - question 2 of </a:t>
            </a:r>
            <a:r>
              <a:rPr lang="en-GB" dirty="0"/>
              <a:t>6</a:t>
            </a:r>
            <a:endParaRPr dirty="0"/>
          </a:p>
        </p:txBody>
      </p:sp>
      <p:pic>
        <p:nvPicPr>
          <p:cNvPr id="884" name="logo.jpg" descr="logo.jpg"/>
          <p:cNvPicPr>
            <a:picLocks noChangeAspect="1"/>
          </p:cNvPicPr>
          <p:nvPr/>
        </p:nvPicPr>
        <p:blipFill>
          <a:blip r:embed="rId3"/>
          <a:stretch>
            <a:fillRect/>
          </a:stretch>
        </p:blipFill>
        <p:spPr>
          <a:xfrm>
            <a:off x="20591594" y="-86720"/>
            <a:ext cx="3796966" cy="1456822"/>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4" grpId="0" animBg="1"/>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4E7907EA-9D33-BC95-2DDD-75EF4475CD45}"/>
              </a:ext>
            </a:extLst>
          </p:cNvPr>
          <p:cNvSpPr/>
          <p:nvPr/>
        </p:nvSpPr>
        <p:spPr>
          <a:xfrm>
            <a:off x="584208" y="7739537"/>
            <a:ext cx="20095360" cy="1244264"/>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Rounded Corners 5">
            <a:extLst>
              <a:ext uri="{FF2B5EF4-FFF2-40B4-BE49-F238E27FC236}">
                <a16:creationId xmlns:a16="http://schemas.microsoft.com/office/drawing/2014/main" id="{5C66D977-21E1-6604-6ADD-F998C61ADDE2}"/>
              </a:ext>
            </a:extLst>
          </p:cNvPr>
          <p:cNvSpPr/>
          <p:nvPr/>
        </p:nvSpPr>
        <p:spPr>
          <a:xfrm>
            <a:off x="584208" y="9148633"/>
            <a:ext cx="20095360" cy="1244264"/>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 name="Rectangle: Rounded Corners 1">
            <a:extLst>
              <a:ext uri="{FF2B5EF4-FFF2-40B4-BE49-F238E27FC236}">
                <a16:creationId xmlns:a16="http://schemas.microsoft.com/office/drawing/2014/main" id="{2A44C017-8C4C-6D69-F114-D75E4BDA54D3}"/>
              </a:ext>
            </a:extLst>
          </p:cNvPr>
          <p:cNvSpPr/>
          <p:nvPr/>
        </p:nvSpPr>
        <p:spPr>
          <a:xfrm>
            <a:off x="584208" y="6351121"/>
            <a:ext cx="20095360" cy="1244264"/>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877" name="What are the main risks in this situation and for whom are they a risk?…"/>
          <p:cNvSpPr txBox="1"/>
          <p:nvPr/>
        </p:nvSpPr>
        <p:spPr>
          <a:xfrm>
            <a:off x="769182" y="3323103"/>
            <a:ext cx="18854444" cy="90127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defTabSz="457200">
              <a:defRPr sz="4100" b="1">
                <a:solidFill>
                  <a:srgbClr val="444444"/>
                </a:solidFill>
                <a:latin typeface="Helvetica"/>
                <a:ea typeface="Helvetica"/>
                <a:cs typeface="Helvetica"/>
                <a:sym typeface="Helvetica"/>
              </a:defRPr>
            </a:pPr>
            <a:r>
              <a:rPr lang="en-GB" sz="4000" b="1" i="0" u="none" strike="noStrike" baseline="0" dirty="0">
                <a:solidFill>
                  <a:srgbClr val="000000"/>
                </a:solidFill>
              </a:rPr>
              <a:t>Which of the following should always be recognised as a safeguarding issue?</a:t>
            </a:r>
          </a:p>
          <a:p>
            <a:pPr algn="l" defTabSz="457200">
              <a:defRPr sz="4100" b="1">
                <a:solidFill>
                  <a:srgbClr val="444444"/>
                </a:solidFill>
                <a:latin typeface="Helvetica"/>
                <a:ea typeface="Helvetica"/>
                <a:cs typeface="Helvetica"/>
                <a:sym typeface="Helvetica"/>
              </a:defRPr>
            </a:pPr>
            <a:endParaRPr lang="en-GB" sz="4000" b="1" dirty="0">
              <a:sym typeface="Helvetica"/>
            </a:endParaRPr>
          </a:p>
          <a:p>
            <a:pPr algn="l" defTabSz="457200">
              <a:defRPr sz="4100" b="1">
                <a:solidFill>
                  <a:srgbClr val="444444"/>
                </a:solidFill>
                <a:latin typeface="Helvetica"/>
                <a:ea typeface="Helvetica"/>
                <a:cs typeface="Helvetica"/>
                <a:sym typeface="Helvetica"/>
              </a:defRPr>
            </a:pPr>
            <a:r>
              <a:rPr lang="en-GB" sz="4000" dirty="0">
                <a:solidFill>
                  <a:srgbClr val="FF0000"/>
                </a:solidFill>
              </a:rPr>
              <a:t>Choose all that apply:</a:t>
            </a:r>
          </a:p>
          <a:p>
            <a:endParaRPr lang="en-GB" sz="4000" dirty="0"/>
          </a:p>
          <a:p>
            <a:pPr algn="l"/>
            <a:endParaRPr lang="en-GB" sz="1800" b="0" i="0" u="none" strike="noStrike" baseline="0" dirty="0">
              <a:solidFill>
                <a:srgbClr val="000000"/>
              </a:solidFill>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An elderly person with mobility issues living alone.</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Children living with adults who are suffering from drug or alcohol addiction.</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A homeless person sleeping in a tent in the church graveyard.</a:t>
            </a:r>
          </a:p>
          <a:p>
            <a:pPr marL="457200" lvl="8" indent="-457200" algn="l">
              <a:buSzPct val="140000"/>
              <a:buFont typeface="Courier New" panose="02070309020205020404" pitchFamily="49" charset="0"/>
              <a:buChar char="o"/>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A group leader speaking authoritatively and requiring others to follow their instructions. </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algn="l" defTabSz="457200">
              <a:defRPr sz="4100" b="1">
                <a:solidFill>
                  <a:srgbClr val="444444"/>
                </a:solidFill>
                <a:latin typeface="Helvetica"/>
                <a:ea typeface="Helvetica"/>
                <a:cs typeface="Helvetica"/>
                <a:sym typeface="Helvetica"/>
              </a:defRPr>
            </a:pPr>
            <a:endParaRPr dirty="0"/>
          </a:p>
        </p:txBody>
      </p:sp>
      <p:sp>
        <p:nvSpPr>
          <p:cNvPr id="88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883" name="Final assessment - question 2 of 10"/>
          <p:cNvSpPr txBox="1"/>
          <p:nvPr/>
        </p:nvSpPr>
        <p:spPr>
          <a:xfrm>
            <a:off x="149198" y="500908"/>
            <a:ext cx="6772688"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dirty="0"/>
              <a:t>Final </a:t>
            </a:r>
            <a:r>
              <a:rPr lang="en-GB" dirty="0"/>
              <a:t>discussion</a:t>
            </a:r>
            <a:r>
              <a:rPr dirty="0"/>
              <a:t> - question </a:t>
            </a:r>
            <a:r>
              <a:rPr lang="en-GB" dirty="0"/>
              <a:t>3</a:t>
            </a:r>
            <a:r>
              <a:rPr dirty="0"/>
              <a:t> of </a:t>
            </a:r>
            <a:r>
              <a:rPr lang="en-GB" dirty="0"/>
              <a:t>6</a:t>
            </a:r>
            <a:endParaRPr dirty="0"/>
          </a:p>
        </p:txBody>
      </p:sp>
      <p:pic>
        <p:nvPicPr>
          <p:cNvPr id="884" name="logo.jpg" descr="logo.jpg"/>
          <p:cNvPicPr>
            <a:picLocks noChangeAspect="1"/>
          </p:cNvPicPr>
          <p:nvPr/>
        </p:nvPicPr>
        <p:blipFill>
          <a:blip r:embed="rId3"/>
          <a:stretch>
            <a:fillRect/>
          </a:stretch>
        </p:blipFill>
        <p:spPr>
          <a:xfrm>
            <a:off x="20591593" y="-86721"/>
            <a:ext cx="3796966" cy="1456822"/>
          </a:xfrm>
          <a:prstGeom prst="rect">
            <a:avLst/>
          </a:prstGeom>
          <a:ln w="12700">
            <a:miter lim="400000"/>
          </a:ln>
        </p:spPr>
      </p:pic>
    </p:spTree>
    <p:extLst>
      <p:ext uri="{BB962C8B-B14F-4D97-AF65-F5344CB8AC3E}">
        <p14:creationId xmlns:p14="http://schemas.microsoft.com/office/powerpoint/2010/main" val="3495419406"/>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p:cNvGrpSpPr/>
          <p:nvPr/>
        </p:nvGrpSpPr>
        <p:grpSpPr>
          <a:xfrm>
            <a:off x="3267857" y="1365398"/>
            <a:ext cx="17733364" cy="12125750"/>
            <a:chOff x="0" y="0"/>
            <a:chExt cx="14363821" cy="10017989"/>
          </a:xfrm>
        </p:grpSpPr>
        <p:sp>
          <p:nvSpPr>
            <p:cNvPr id="152" name="Rounded Rectangle"/>
            <p:cNvSpPr/>
            <p:nvPr/>
          </p:nvSpPr>
          <p:spPr>
            <a:xfrm>
              <a:off x="0" y="0"/>
              <a:ext cx="14363821" cy="10017989"/>
            </a:xfrm>
            <a:prstGeom prst="roundRect">
              <a:avLst>
                <a:gd name="adj" fmla="val 7236"/>
              </a:avLst>
            </a:prstGeom>
            <a:solidFill>
              <a:srgbClr val="FFFFFF"/>
            </a:solidFill>
            <a:ln w="12700" cap="flat">
              <a:noFill/>
              <a:miter lim="400000"/>
            </a:ln>
            <a:effectLst>
              <a:outerShdw blurRad="431800" dist="216308" dir="5400000" rotWithShape="0">
                <a:srgbClr val="000000">
                  <a:alpha val="50000"/>
                </a:srgbClr>
              </a:outerShdw>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sz="4000" dirty="0"/>
            </a:p>
          </p:txBody>
        </p:sp>
        <p:sp>
          <p:nvSpPr>
            <p:cNvPr id="153" name="Aims:…"/>
            <p:cNvSpPr txBox="1"/>
            <p:nvPr/>
          </p:nvSpPr>
          <p:spPr>
            <a:xfrm>
              <a:off x="564681" y="461496"/>
              <a:ext cx="13234459" cy="867933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algn="l" defTabSz="457200">
                <a:defRPr sz="3300" b="1" spc="66">
                  <a:solidFill>
                    <a:srgbClr val="444444"/>
                  </a:solidFill>
                  <a:latin typeface="Helvetica"/>
                  <a:ea typeface="Helvetica"/>
                  <a:cs typeface="Helvetica"/>
                  <a:sym typeface="Helvetica"/>
                </a:defRPr>
              </a:pPr>
              <a:r>
                <a:rPr sz="4000" dirty="0"/>
                <a:t>Aims:</a:t>
              </a:r>
            </a:p>
            <a:p>
              <a:pPr algn="l" defTabSz="457200">
                <a:defRPr sz="3300" spc="66">
                  <a:solidFill>
                    <a:srgbClr val="444444"/>
                  </a:solidFill>
                  <a:latin typeface="Helvetica"/>
                  <a:ea typeface="Helvetica"/>
                  <a:cs typeface="Helvetica"/>
                  <a:sym typeface="Helvetica"/>
                </a:defRPr>
              </a:pPr>
              <a:endParaRPr sz="4000" dirty="0"/>
            </a:p>
            <a:p>
              <a:pPr algn="l" defTabSz="457200">
                <a:defRPr sz="3300" i="1" spc="66">
                  <a:solidFill>
                    <a:srgbClr val="444444"/>
                  </a:solidFill>
                  <a:latin typeface="Helvetica"/>
                  <a:ea typeface="Helvetica"/>
                  <a:cs typeface="Helvetica"/>
                  <a:sym typeface="Helvetica"/>
                </a:defRPr>
              </a:pPr>
              <a:r>
                <a:rPr lang="en-US" sz="4000" b="0" i="0" dirty="0">
                  <a:solidFill>
                    <a:srgbClr val="000000"/>
                  </a:solidFill>
                  <a:effectLst/>
                  <a:latin typeface="Lato" panose="020F0502020204030203" pitchFamily="34" charset="0"/>
                </a:rPr>
                <a:t>To enable learners to contribute to, and implement, good safeguarding practice within church and community contexts.</a:t>
              </a:r>
            </a:p>
            <a:p>
              <a:pPr algn="l" defTabSz="457200">
                <a:defRPr sz="3300" i="1" spc="66">
                  <a:solidFill>
                    <a:srgbClr val="444444"/>
                  </a:solidFill>
                  <a:latin typeface="Helvetica"/>
                  <a:ea typeface="Helvetica"/>
                  <a:cs typeface="Helvetica"/>
                  <a:sym typeface="Helvetica"/>
                </a:defRPr>
              </a:pPr>
              <a:endParaRPr sz="4000" dirty="0"/>
            </a:p>
            <a:p>
              <a:pPr algn="l" defTabSz="457200">
                <a:defRPr sz="3300" b="1" spc="66">
                  <a:solidFill>
                    <a:srgbClr val="444444"/>
                  </a:solidFill>
                  <a:latin typeface="Helvetica"/>
                  <a:ea typeface="Helvetica"/>
                  <a:cs typeface="Helvetica"/>
                  <a:sym typeface="Helvetica"/>
                </a:defRPr>
              </a:pPr>
              <a:r>
                <a:rPr sz="4000" dirty="0"/>
                <a:t>On completion, participants will be able to: </a:t>
              </a:r>
            </a:p>
            <a:p>
              <a:pPr algn="l" defTabSz="457200">
                <a:defRPr sz="3300" spc="66">
                  <a:solidFill>
                    <a:srgbClr val="444444"/>
                  </a:solidFill>
                  <a:latin typeface="Helvetica"/>
                  <a:ea typeface="Helvetica"/>
                  <a:cs typeface="Helvetica"/>
                  <a:sym typeface="Helvetica"/>
                </a:defRPr>
              </a:pPr>
              <a:endParaRPr sz="4000" dirty="0"/>
            </a:p>
            <a:p>
              <a:pPr lvl="3" indent="0" algn="l"/>
              <a:r>
                <a:rPr kumimoji="0" lang="en-US" sz="3600" b="1"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Explore</a:t>
              </a:r>
              <a:r>
                <a:rPr kumimoji="0" lang="en-US" sz="36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 safeguarding within Christian communities with particular attention to the voice of victims and survivors.</a:t>
              </a:r>
            </a:p>
            <a:p>
              <a:pPr marL="514350" lvl="3" indent="-514350" algn="l">
                <a:buFont typeface="+mj-lt"/>
                <a:buAutoNum type="arabicPeriod"/>
              </a:pPr>
              <a:endParaRPr kumimoji="0" lang="en-US" sz="36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lvl="3" indent="0" algn="l"/>
              <a:r>
                <a:rPr kumimoji="0" lang="en-US" sz="3600" b="1" i="0" u="none" strike="noStrike" cap="none" spc="0" normalizeH="0" baseline="0" dirty="0" err="1">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Recognise</a:t>
              </a:r>
              <a:r>
                <a:rPr kumimoji="0" lang="en-US" sz="36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 issues of power and vulnerability arising from the age or circumstances of those affected, and how these issues inform appropriate action.</a:t>
              </a:r>
            </a:p>
            <a:p>
              <a:pPr marL="514350" lvl="3" indent="-514350" algn="l">
                <a:buFont typeface="+mj-lt"/>
                <a:buAutoNum type="arabicPeriod"/>
              </a:pPr>
              <a:endParaRPr kumimoji="0" lang="en-US" sz="36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lvl="3" indent="0" algn="l"/>
              <a:r>
                <a:rPr kumimoji="0" lang="en-US" sz="3600" b="1"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Apply</a:t>
              </a:r>
              <a:r>
                <a:rPr kumimoji="0" lang="en-US" sz="36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 some principles for safer ministry to a variety of case study scenarios.</a:t>
              </a:r>
            </a:p>
            <a:p>
              <a:pPr marL="514350" lvl="3" indent="-514350" algn="l">
                <a:buFont typeface="+mj-lt"/>
                <a:buAutoNum type="arabicPeriod"/>
              </a:pPr>
              <a:endParaRPr kumimoji="0" lang="en-US" sz="36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lvl="3" indent="0" algn="l"/>
              <a:r>
                <a:rPr kumimoji="0" lang="en-US" sz="3600" b="1"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Identify</a:t>
              </a:r>
              <a:r>
                <a:rPr kumimoji="0" lang="en-US" sz="36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 wider support, accountability and governance arrangements relevant for safeguarding in your context.</a:t>
              </a:r>
              <a:endParaRPr kumimoji="0" lang="en-GB" sz="36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grpSp>
      <p:sp>
        <p:nvSpPr>
          <p:cNvPr id="155"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57" name="Aims and Outcomes"/>
          <p:cNvSpPr txBox="1"/>
          <p:nvPr/>
        </p:nvSpPr>
        <p:spPr>
          <a:xfrm>
            <a:off x="149198" y="482006"/>
            <a:ext cx="4156521" cy="597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t>Aims and Outcomes</a:t>
            </a:r>
          </a:p>
        </p:txBody>
      </p:sp>
      <p:pic>
        <p:nvPicPr>
          <p:cNvPr id="158" name="logo.jpg" descr="logo.jpg"/>
          <p:cNvPicPr>
            <a:picLocks noChangeAspect="1"/>
          </p:cNvPicPr>
          <p:nvPr/>
        </p:nvPicPr>
        <p:blipFill>
          <a:blip r:embed="rId3"/>
          <a:stretch>
            <a:fillRect/>
          </a:stretch>
        </p:blipFill>
        <p:spPr>
          <a:xfrm>
            <a:off x="20585208" y="-91424"/>
            <a:ext cx="3796966" cy="1456822"/>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71C1A60-DE89-99EA-9038-5CFF62E6F8C3}"/>
              </a:ext>
            </a:extLst>
          </p:cNvPr>
          <p:cNvSpPr/>
          <p:nvPr/>
        </p:nvSpPr>
        <p:spPr>
          <a:xfrm>
            <a:off x="584207" y="7395151"/>
            <a:ext cx="19224393"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 name="Rectangle: Rounded Corners 1">
            <a:extLst>
              <a:ext uri="{FF2B5EF4-FFF2-40B4-BE49-F238E27FC236}">
                <a16:creationId xmlns:a16="http://schemas.microsoft.com/office/drawing/2014/main" id="{D4763CD8-8FFB-BAA3-2249-82025D250D5F}"/>
              </a:ext>
            </a:extLst>
          </p:cNvPr>
          <p:cNvSpPr/>
          <p:nvPr/>
        </p:nvSpPr>
        <p:spPr>
          <a:xfrm>
            <a:off x="584205" y="8640386"/>
            <a:ext cx="19224393"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Rectangle: Rounded Corners 2">
            <a:extLst>
              <a:ext uri="{FF2B5EF4-FFF2-40B4-BE49-F238E27FC236}">
                <a16:creationId xmlns:a16="http://schemas.microsoft.com/office/drawing/2014/main" id="{F7E8DD0A-B657-5140-7F6F-B13C5637A301}"/>
              </a:ext>
            </a:extLst>
          </p:cNvPr>
          <p:cNvSpPr/>
          <p:nvPr/>
        </p:nvSpPr>
        <p:spPr>
          <a:xfrm>
            <a:off x="584206" y="9856589"/>
            <a:ext cx="19224393"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877" name="What are the main risks in this situation and for whom are they a risk?…"/>
          <p:cNvSpPr txBox="1"/>
          <p:nvPr/>
        </p:nvSpPr>
        <p:spPr>
          <a:xfrm>
            <a:off x="769182" y="3219546"/>
            <a:ext cx="18854444" cy="80586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defTabSz="457200">
              <a:defRPr sz="4100" b="1">
                <a:solidFill>
                  <a:srgbClr val="444444"/>
                </a:solidFill>
                <a:latin typeface="Helvetica"/>
                <a:ea typeface="Helvetica"/>
                <a:cs typeface="Helvetica"/>
                <a:sym typeface="Helvetica"/>
              </a:defRPr>
            </a:pPr>
            <a:r>
              <a:rPr lang="en-GB" sz="4000" b="1" i="0" u="none" strike="noStrike" baseline="0" dirty="0">
                <a:solidFill>
                  <a:srgbClr val="000000"/>
                </a:solidFill>
              </a:rPr>
              <a:t>Choose some good ways to respond to an adult with safeguarding needs.</a:t>
            </a:r>
          </a:p>
          <a:p>
            <a:pPr algn="l" defTabSz="457200">
              <a:defRPr sz="4100" b="1">
                <a:solidFill>
                  <a:srgbClr val="444444"/>
                </a:solidFill>
                <a:latin typeface="Helvetica"/>
                <a:ea typeface="Helvetica"/>
                <a:cs typeface="Helvetica"/>
                <a:sym typeface="Helvetica"/>
              </a:defRPr>
            </a:pPr>
            <a:endParaRPr lang="en-GB" sz="4000" b="1" i="0" u="none" strike="noStrike" baseline="0" dirty="0">
              <a:solidFill>
                <a:srgbClr val="000000"/>
              </a:solidFill>
            </a:endParaRPr>
          </a:p>
          <a:p>
            <a:pPr algn="l" defTabSz="457200">
              <a:defRPr sz="4100" b="1">
                <a:solidFill>
                  <a:srgbClr val="444444"/>
                </a:solidFill>
                <a:latin typeface="Helvetica"/>
                <a:ea typeface="Helvetica"/>
                <a:cs typeface="Helvetica"/>
                <a:sym typeface="Helvetica"/>
              </a:defRPr>
            </a:pPr>
            <a:endParaRPr lang="en-GB" sz="4000" b="1" dirty="0">
              <a:sym typeface="Helvetica"/>
            </a:endParaRPr>
          </a:p>
          <a:p>
            <a:pPr algn="l" defTabSz="457200">
              <a:defRPr sz="4100" b="1">
                <a:solidFill>
                  <a:srgbClr val="444444"/>
                </a:solidFill>
                <a:latin typeface="Helvetica"/>
                <a:ea typeface="Helvetica"/>
                <a:cs typeface="Helvetica"/>
                <a:sym typeface="Helvetica"/>
              </a:defRPr>
            </a:pPr>
            <a:r>
              <a:rPr lang="en-GB" sz="4000" dirty="0">
                <a:solidFill>
                  <a:srgbClr val="FF0000"/>
                </a:solidFill>
              </a:rPr>
              <a:t>Choose all that apply:</a:t>
            </a:r>
          </a:p>
          <a:p>
            <a:pPr algn="l"/>
            <a:endParaRPr lang="en-GB" sz="1800" b="0" i="0" u="none" strike="noStrike" baseline="0" dirty="0">
              <a:solidFill>
                <a:srgbClr val="000000"/>
              </a:solidFill>
              <a:latin typeface="Calibri" panose="020F0502020204030204" pitchFamily="34" charset="0"/>
            </a:endParaRPr>
          </a:p>
          <a:p>
            <a:pPr algn="l"/>
            <a:endParaRPr lang="en-GB" sz="1800" b="0" i="0" u="none" strike="noStrike" baseline="0" dirty="0">
              <a:solidFill>
                <a:srgbClr val="000000"/>
              </a:solidFill>
              <a:latin typeface="Calibri" panose="020F0502020204030204" pitchFamily="34" charset="0"/>
            </a:endParaRPr>
          </a:p>
          <a:p>
            <a:pPr marL="457200" lvl="8" indent="-457200" algn="l">
              <a:buSzPct val="140000"/>
              <a:buFont typeface="Courier New" panose="02070309020205020404" pitchFamily="49" charset="0"/>
              <a:buChar char="o"/>
            </a:pPr>
            <a:r>
              <a:rPr lang="en-US" sz="4000" dirty="0">
                <a:latin typeface="Lato" panose="020F0502020204030203" pitchFamily="34" charset="0"/>
                <a:ea typeface="Lato" panose="020F0502020204030203" pitchFamily="34" charset="0"/>
                <a:cs typeface="Lato" panose="020F0502020204030203" pitchFamily="34" charset="0"/>
              </a:rPr>
              <a:t>Ensure they receive enough financial support, so they don't need to work. </a:t>
            </a:r>
          </a:p>
          <a:p>
            <a:pPr lvl="8" indent="0" algn="l">
              <a:buSzPct val="140000"/>
            </a:pPr>
            <a:endParaRPr lang="en-GB" sz="4000" dirty="0">
              <a:latin typeface="Lato" panose="020F0502020204030203" pitchFamily="34" charset="0"/>
              <a:ea typeface="Lato" panose="020F0502020204030203" pitchFamily="34" charset="0"/>
              <a:cs typeface="Lato" panose="020F0502020204030203" pitchFamily="34" charset="0"/>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Involve them in any decisions that will affect them.</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Enable them to participate and contribute to the community/group.</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Assume that they have capacity to make their own choices.</a:t>
            </a:r>
          </a:p>
          <a:p>
            <a:pPr algn="l" defTabSz="457200">
              <a:defRPr sz="4100" b="1">
                <a:solidFill>
                  <a:srgbClr val="444444"/>
                </a:solidFill>
                <a:latin typeface="Helvetica"/>
                <a:ea typeface="Helvetica"/>
                <a:cs typeface="Helvetica"/>
                <a:sym typeface="Helvetica"/>
              </a:defRPr>
            </a:pPr>
            <a:endParaRPr dirty="0"/>
          </a:p>
        </p:txBody>
      </p:sp>
      <p:sp>
        <p:nvSpPr>
          <p:cNvPr id="88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883" name="Final assessment - question 2 of 10"/>
          <p:cNvSpPr txBox="1"/>
          <p:nvPr/>
        </p:nvSpPr>
        <p:spPr>
          <a:xfrm>
            <a:off x="149198" y="500908"/>
            <a:ext cx="6772688"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dirty="0"/>
              <a:t>Final </a:t>
            </a:r>
            <a:r>
              <a:rPr lang="en-GB" dirty="0"/>
              <a:t>discussion</a:t>
            </a:r>
            <a:r>
              <a:rPr dirty="0"/>
              <a:t> - question </a:t>
            </a:r>
            <a:r>
              <a:rPr lang="en-GB" dirty="0"/>
              <a:t>4</a:t>
            </a:r>
            <a:r>
              <a:rPr dirty="0"/>
              <a:t> of </a:t>
            </a:r>
            <a:r>
              <a:rPr lang="en-GB" dirty="0"/>
              <a:t>6</a:t>
            </a:r>
            <a:endParaRPr dirty="0"/>
          </a:p>
        </p:txBody>
      </p:sp>
      <p:pic>
        <p:nvPicPr>
          <p:cNvPr id="884" name="logo.jpg" descr="logo.jpg"/>
          <p:cNvPicPr>
            <a:picLocks noChangeAspect="1"/>
          </p:cNvPicPr>
          <p:nvPr/>
        </p:nvPicPr>
        <p:blipFill>
          <a:blip r:embed="rId3"/>
          <a:stretch>
            <a:fillRect/>
          </a:stretch>
        </p:blipFill>
        <p:spPr>
          <a:xfrm>
            <a:off x="20591594" y="-72204"/>
            <a:ext cx="3796966" cy="1456822"/>
          </a:xfrm>
          <a:prstGeom prst="rect">
            <a:avLst/>
          </a:prstGeom>
          <a:ln w="12700">
            <a:miter lim="400000"/>
          </a:ln>
        </p:spPr>
      </p:pic>
    </p:spTree>
    <p:extLst>
      <p:ext uri="{BB962C8B-B14F-4D97-AF65-F5344CB8AC3E}">
        <p14:creationId xmlns:p14="http://schemas.microsoft.com/office/powerpoint/2010/main" val="2555762374"/>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F4B08E17-A844-58B2-3F4E-5A474293FAEB}"/>
              </a:ext>
            </a:extLst>
          </p:cNvPr>
          <p:cNvSpPr/>
          <p:nvPr/>
        </p:nvSpPr>
        <p:spPr>
          <a:xfrm>
            <a:off x="769180" y="9037769"/>
            <a:ext cx="19224393" cy="1456822"/>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Rounded Corners 5">
            <a:extLst>
              <a:ext uri="{FF2B5EF4-FFF2-40B4-BE49-F238E27FC236}">
                <a16:creationId xmlns:a16="http://schemas.microsoft.com/office/drawing/2014/main" id="{28925A56-9941-DEB8-4F58-6049DF32B7F1}"/>
              </a:ext>
            </a:extLst>
          </p:cNvPr>
          <p:cNvSpPr/>
          <p:nvPr/>
        </p:nvSpPr>
        <p:spPr>
          <a:xfrm>
            <a:off x="769324" y="4678231"/>
            <a:ext cx="19224393" cy="1456822"/>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Rectangle: Rounded Corners 2">
            <a:extLst>
              <a:ext uri="{FF2B5EF4-FFF2-40B4-BE49-F238E27FC236}">
                <a16:creationId xmlns:a16="http://schemas.microsoft.com/office/drawing/2014/main" id="{3D349D2B-27CD-F304-C215-842BD78922D2}"/>
              </a:ext>
            </a:extLst>
          </p:cNvPr>
          <p:cNvSpPr/>
          <p:nvPr/>
        </p:nvSpPr>
        <p:spPr>
          <a:xfrm>
            <a:off x="769180" y="10861157"/>
            <a:ext cx="19224393"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Rounded Corners 3">
            <a:extLst>
              <a:ext uri="{FF2B5EF4-FFF2-40B4-BE49-F238E27FC236}">
                <a16:creationId xmlns:a16="http://schemas.microsoft.com/office/drawing/2014/main" id="{571C1A60-DE89-99EA-9038-5CFF62E6F8C3}"/>
              </a:ext>
            </a:extLst>
          </p:cNvPr>
          <p:cNvSpPr/>
          <p:nvPr/>
        </p:nvSpPr>
        <p:spPr>
          <a:xfrm>
            <a:off x="769181" y="7819641"/>
            <a:ext cx="19224393" cy="810491"/>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877" name="What are the main risks in this situation and for whom are they a risk?…"/>
          <p:cNvSpPr txBox="1"/>
          <p:nvPr/>
        </p:nvSpPr>
        <p:spPr>
          <a:xfrm>
            <a:off x="769182" y="2296215"/>
            <a:ext cx="18854444" cy="9905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defTabSz="457200">
              <a:defRPr sz="4100" b="1">
                <a:solidFill>
                  <a:srgbClr val="444444"/>
                </a:solidFill>
                <a:latin typeface="Helvetica"/>
                <a:ea typeface="Helvetica"/>
                <a:cs typeface="Helvetica"/>
                <a:sym typeface="Helvetica"/>
              </a:defRPr>
            </a:pPr>
            <a:r>
              <a:rPr lang="en-GB" sz="4000" b="1" i="0" u="none" strike="noStrike" baseline="0" dirty="0">
                <a:solidFill>
                  <a:srgbClr val="000000"/>
                </a:solidFill>
              </a:rPr>
              <a:t>Choose </a:t>
            </a:r>
            <a:r>
              <a:rPr lang="en-GB" sz="4000" b="1" i="0" u="none" strike="noStrike" baseline="0" dirty="0">
                <a:solidFill>
                  <a:srgbClr val="FF0000"/>
                </a:solidFill>
              </a:rPr>
              <a:t>the four </a:t>
            </a:r>
            <a:r>
              <a:rPr lang="en-GB" sz="4000" b="1" i="0" u="none" strike="noStrike" baseline="0" dirty="0">
                <a:solidFill>
                  <a:srgbClr val="000000"/>
                </a:solidFill>
              </a:rPr>
              <a:t>critical aspects of developing and maintaining a safer culture within your role.</a:t>
            </a:r>
          </a:p>
          <a:p>
            <a:endParaRPr lang="en-GB" sz="4000" dirty="0"/>
          </a:p>
          <a:p>
            <a:pPr algn="l"/>
            <a:endParaRPr lang="en-GB" sz="1800" b="0" i="0" u="none" strike="noStrike" baseline="0" dirty="0">
              <a:solidFill>
                <a:srgbClr val="000000"/>
              </a:solidFill>
              <a:latin typeface="Calibri" panose="020F0502020204030204" pitchFamily="34" charset="0"/>
            </a:endParaRPr>
          </a:p>
          <a:p>
            <a:pPr algn="l"/>
            <a:endParaRPr lang="en-GB" sz="1800" b="0" i="0" u="none" strike="noStrike" baseline="0" dirty="0">
              <a:solidFill>
                <a:srgbClr val="000000"/>
              </a:solidFill>
              <a:latin typeface="Calibri" panose="020F0502020204030204" pitchFamily="34" charset="0"/>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Working positively and transparently within governance and management arrangements.</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Handling safeguarding concerns independently.</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Keeping up to date with changes in safeguarding policy and procedure.</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Working to include, support and protect the vulnerable, according to their circumstances.</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Taking allegations and risks of harm seriously.</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algn="l" defTabSz="457200">
              <a:defRPr sz="4100" b="1">
                <a:solidFill>
                  <a:srgbClr val="444444"/>
                </a:solidFill>
                <a:latin typeface="Helvetica"/>
                <a:ea typeface="Helvetica"/>
                <a:cs typeface="Helvetica"/>
                <a:sym typeface="Helvetica"/>
              </a:defRPr>
            </a:pPr>
            <a:endParaRPr dirty="0"/>
          </a:p>
        </p:txBody>
      </p:sp>
      <p:sp>
        <p:nvSpPr>
          <p:cNvPr id="88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883" name="Final assessment - question 2 of 10"/>
          <p:cNvSpPr txBox="1"/>
          <p:nvPr/>
        </p:nvSpPr>
        <p:spPr>
          <a:xfrm>
            <a:off x="149198" y="500908"/>
            <a:ext cx="6772688"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dirty="0"/>
              <a:t>Final </a:t>
            </a:r>
            <a:r>
              <a:rPr lang="en-GB" dirty="0"/>
              <a:t>discussion</a:t>
            </a:r>
            <a:r>
              <a:rPr dirty="0"/>
              <a:t> - question </a:t>
            </a:r>
            <a:r>
              <a:rPr lang="en-GB" dirty="0"/>
              <a:t>5</a:t>
            </a:r>
            <a:r>
              <a:rPr dirty="0"/>
              <a:t> of </a:t>
            </a:r>
            <a:r>
              <a:rPr lang="en-GB" dirty="0"/>
              <a:t>6</a:t>
            </a:r>
            <a:endParaRPr dirty="0"/>
          </a:p>
        </p:txBody>
      </p:sp>
      <p:pic>
        <p:nvPicPr>
          <p:cNvPr id="884" name="logo.jpg" descr="logo.jpg"/>
          <p:cNvPicPr>
            <a:picLocks noChangeAspect="1"/>
          </p:cNvPicPr>
          <p:nvPr/>
        </p:nvPicPr>
        <p:blipFill>
          <a:blip r:embed="rId3"/>
          <a:stretch>
            <a:fillRect/>
          </a:stretch>
        </p:blipFill>
        <p:spPr>
          <a:xfrm>
            <a:off x="20586620" y="-91424"/>
            <a:ext cx="3796966" cy="1456822"/>
          </a:xfrm>
          <a:prstGeom prst="rect">
            <a:avLst/>
          </a:prstGeom>
          <a:ln w="12700">
            <a:miter lim="400000"/>
          </a:ln>
        </p:spPr>
      </p:pic>
    </p:spTree>
    <p:extLst>
      <p:ext uri="{BB962C8B-B14F-4D97-AF65-F5344CB8AC3E}">
        <p14:creationId xmlns:p14="http://schemas.microsoft.com/office/powerpoint/2010/main" val="1460412030"/>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 grpId="0" animBg="1"/>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9A49868-8ED8-7F6C-EC0D-39012B24C1AB}"/>
              </a:ext>
            </a:extLst>
          </p:cNvPr>
          <p:cNvSpPr/>
          <p:nvPr/>
        </p:nvSpPr>
        <p:spPr>
          <a:xfrm>
            <a:off x="777698" y="8343510"/>
            <a:ext cx="17576877" cy="1006842"/>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4" name="Rectangle: Rounded Corners 3">
            <a:extLst>
              <a:ext uri="{FF2B5EF4-FFF2-40B4-BE49-F238E27FC236}">
                <a16:creationId xmlns:a16="http://schemas.microsoft.com/office/drawing/2014/main" id="{DD7179B7-C457-3A42-135D-08811103F258}"/>
              </a:ext>
            </a:extLst>
          </p:cNvPr>
          <p:cNvSpPr/>
          <p:nvPr/>
        </p:nvSpPr>
        <p:spPr>
          <a:xfrm>
            <a:off x="777699" y="7128274"/>
            <a:ext cx="17576876" cy="939414"/>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5" name="Rectangle: Rounded Corners 4">
            <a:extLst>
              <a:ext uri="{FF2B5EF4-FFF2-40B4-BE49-F238E27FC236}">
                <a16:creationId xmlns:a16="http://schemas.microsoft.com/office/drawing/2014/main" id="{413B7FDB-5808-AB81-72CE-97CE249D7A58}"/>
              </a:ext>
            </a:extLst>
          </p:cNvPr>
          <p:cNvSpPr/>
          <p:nvPr/>
        </p:nvSpPr>
        <p:spPr>
          <a:xfrm>
            <a:off x="769182" y="5815010"/>
            <a:ext cx="17576875" cy="1066470"/>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endParaRPr>
          </a:p>
        </p:txBody>
      </p:sp>
      <p:sp>
        <p:nvSpPr>
          <p:cNvPr id="2" name="Rectangle: Rounded Corners 1">
            <a:extLst>
              <a:ext uri="{FF2B5EF4-FFF2-40B4-BE49-F238E27FC236}">
                <a16:creationId xmlns:a16="http://schemas.microsoft.com/office/drawing/2014/main" id="{2A44C017-8C4C-6D69-F114-D75E4BDA54D3}"/>
              </a:ext>
            </a:extLst>
          </p:cNvPr>
          <p:cNvSpPr/>
          <p:nvPr/>
        </p:nvSpPr>
        <p:spPr>
          <a:xfrm>
            <a:off x="769182" y="10582953"/>
            <a:ext cx="17585393" cy="1066470"/>
          </a:xfrm>
          <a:prstGeom prst="roundRect">
            <a:avLst/>
          </a:prstGeom>
          <a:solidFill>
            <a:schemeClr val="accent3">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877" name="What are the main risks in this situation and for whom are they a risk?…"/>
          <p:cNvSpPr txBox="1"/>
          <p:nvPr/>
        </p:nvSpPr>
        <p:spPr>
          <a:xfrm>
            <a:off x="992894" y="2510915"/>
            <a:ext cx="19225505" cy="96282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marL="0" marR="0" lvl="0" indent="0" algn="l" defTabSz="457200" rtl="0" eaLnBrk="1" fontAlgn="auto" latinLnBrk="0" hangingPunct="0">
              <a:lnSpc>
                <a:spcPct val="100000"/>
              </a:lnSpc>
              <a:spcBef>
                <a:spcPts val="0"/>
              </a:spcBef>
              <a:spcAft>
                <a:spcPts val="0"/>
              </a:spcAft>
              <a:buClrTx/>
              <a:buSzTx/>
              <a:buFontTx/>
              <a:buNone/>
              <a:tabLst/>
              <a:defRPr sz="4100" b="1">
                <a:solidFill>
                  <a:srgbClr val="444444"/>
                </a:solidFill>
                <a:latin typeface="Helvetica"/>
                <a:ea typeface="Helvetica"/>
                <a:cs typeface="Helvetica"/>
                <a:sym typeface="Helvetica"/>
              </a:defRPr>
            </a:pPr>
            <a:r>
              <a:rPr kumimoji="0" lang="en-GB" sz="4000" b="1" i="0" u="none" strike="noStrike" kern="0" cap="none" spc="0" normalizeH="0" baseline="0" noProof="0" dirty="0">
                <a:ln>
                  <a:noFill/>
                </a:ln>
                <a:solidFill>
                  <a:srgbClr val="000000"/>
                </a:solidFill>
                <a:effectLst/>
                <a:uLnTx/>
                <a:uFillTx/>
                <a:cs typeface="Helvetica"/>
                <a:sym typeface="Helvetica"/>
              </a:rPr>
              <a:t>What difference can good management and governance arrangements make to safeguarding?</a:t>
            </a:r>
          </a:p>
          <a:p>
            <a:pPr marL="0" marR="0" lvl="0" indent="0" algn="l" defTabSz="457200" rtl="0" eaLnBrk="1" fontAlgn="auto" latinLnBrk="0" hangingPunct="0">
              <a:lnSpc>
                <a:spcPct val="100000"/>
              </a:lnSpc>
              <a:spcBef>
                <a:spcPts val="0"/>
              </a:spcBef>
              <a:spcAft>
                <a:spcPts val="0"/>
              </a:spcAft>
              <a:buClrTx/>
              <a:buSzTx/>
              <a:buFontTx/>
              <a:buNone/>
              <a:tabLst/>
              <a:defRPr sz="4100" b="1">
                <a:solidFill>
                  <a:srgbClr val="444444"/>
                </a:solidFill>
                <a:latin typeface="Helvetica"/>
                <a:ea typeface="Helvetica"/>
                <a:cs typeface="Helvetica"/>
                <a:sym typeface="Helvetica"/>
              </a:defRPr>
            </a:pPr>
            <a:endParaRPr kumimoji="0" lang="en-GB" sz="4000" b="1" i="0" u="none" strike="noStrike" kern="0" cap="none" spc="0" normalizeH="0" baseline="0" noProof="0" dirty="0">
              <a:ln>
                <a:noFill/>
              </a:ln>
              <a:solidFill>
                <a:srgbClr val="000000"/>
              </a:solidFill>
              <a:effectLst/>
              <a:uLnTx/>
              <a:uFillTx/>
              <a:cs typeface="Helvetica"/>
              <a:sym typeface="Helvetica"/>
            </a:endParaRPr>
          </a:p>
          <a:p>
            <a:pPr marL="0" marR="0" lvl="0" indent="0" algn="l" defTabSz="457200" rtl="0" eaLnBrk="1" fontAlgn="auto" latinLnBrk="0" hangingPunct="0">
              <a:lnSpc>
                <a:spcPct val="100000"/>
              </a:lnSpc>
              <a:spcBef>
                <a:spcPts val="0"/>
              </a:spcBef>
              <a:spcAft>
                <a:spcPts val="0"/>
              </a:spcAft>
              <a:buClrTx/>
              <a:buSzTx/>
              <a:buFontTx/>
              <a:buNone/>
              <a:tabLst/>
              <a:defRPr sz="4100" b="1">
                <a:solidFill>
                  <a:srgbClr val="444444"/>
                </a:solidFill>
                <a:latin typeface="Helvetica"/>
                <a:ea typeface="Helvetica"/>
                <a:cs typeface="Helvetica"/>
                <a:sym typeface="Helvetica"/>
              </a:defRPr>
            </a:pPr>
            <a:r>
              <a:rPr lang="en-GB" sz="4000" b="1" dirty="0">
                <a:solidFill>
                  <a:srgbClr val="FF0000"/>
                </a:solidFill>
                <a:cs typeface="Helvetica"/>
                <a:sym typeface="Helvetica"/>
              </a:rPr>
              <a:t>Choose</a:t>
            </a:r>
            <a:r>
              <a:rPr kumimoji="0" lang="en-GB" sz="4000" b="1" i="0" u="none" strike="noStrike" kern="0" cap="none" spc="0" normalizeH="0" baseline="0" noProof="0" dirty="0">
                <a:ln>
                  <a:noFill/>
                </a:ln>
                <a:solidFill>
                  <a:srgbClr val="FF0000"/>
                </a:solidFill>
                <a:effectLst/>
                <a:uLnTx/>
                <a:uFillTx/>
                <a:cs typeface="Helvetica"/>
                <a:sym typeface="Helvetica"/>
              </a:rPr>
              <a:t> all that apply:</a:t>
            </a:r>
          </a:p>
          <a:p>
            <a:pPr marL="0" marR="0" lvl="0" indent="0" algn="ctr" defTabSz="2438338" rtl="0" eaLnBrk="1" fontAlgn="auto" latinLnBrk="0" hangingPunct="0">
              <a:lnSpc>
                <a:spcPct val="100000"/>
              </a:lnSpc>
              <a:spcBef>
                <a:spcPts val="0"/>
              </a:spcBef>
              <a:spcAft>
                <a:spcPts val="0"/>
              </a:spcAft>
              <a:buClrTx/>
              <a:buSzTx/>
              <a:buFontTx/>
              <a:buNone/>
              <a:tabLst/>
              <a:defRPr/>
            </a:pPr>
            <a:endParaRPr kumimoji="0" lang="en-GB" sz="4000" b="0" i="0" u="none" strike="noStrike" kern="0" cap="none" spc="0" normalizeH="0" baseline="0" noProof="0" dirty="0">
              <a:ln>
                <a:noFill/>
              </a:ln>
              <a:solidFill>
                <a:srgbClr val="5E5E5E"/>
              </a:solidFill>
              <a:effectLst/>
              <a:uLnTx/>
              <a:uFillTx/>
              <a:sym typeface="Helvetica Neue"/>
            </a:endParaRPr>
          </a:p>
          <a:p>
            <a:pPr marL="0" marR="0" lvl="0" indent="0" algn="l" defTabSz="2438338" rtl="0" eaLnBrk="1" fontAlgn="auto" latinLnBrk="0" hangingPunct="0">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sym typeface="Helvetica Neue"/>
            </a:endParaRPr>
          </a:p>
          <a:p>
            <a:pPr marL="457200" lvl="8" indent="-457200" algn="l">
              <a:buSzPct val="140000"/>
              <a:buFont typeface="Courier New" panose="02070309020205020404" pitchFamily="49" charset="0"/>
              <a:buChar char="o"/>
            </a:pPr>
            <a:r>
              <a:rPr lang="en-US" sz="4000" dirty="0">
                <a:latin typeface="Lato" panose="020F0502020204030203" pitchFamily="34" charset="0"/>
                <a:ea typeface="Lato" panose="020F0502020204030203" pitchFamily="34" charset="0"/>
                <a:cs typeface="Lato" panose="020F0502020204030203" pitchFamily="34" charset="0"/>
              </a:rPr>
              <a:t>A shared understanding about what safeguarding means.</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Permission to challenge one another in our conduct or </a:t>
            </a:r>
            <a:r>
              <a:rPr kumimoji="0" lang="en-US" sz="4000" b="0" i="0" u="none" strike="noStrike" cap="none" spc="0" normalizeH="0" baseline="0" dirty="0" err="1">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behaviour</a:t>
            </a: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It instils confidence in those leading activities that they are doing so safely.</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lang="en-US" sz="4000" dirty="0">
                <a:latin typeface="Lato" panose="020F0502020204030203" pitchFamily="34" charset="0"/>
                <a:ea typeface="Lato" panose="020F0502020204030203" pitchFamily="34" charset="0"/>
                <a:cs typeface="Lato" panose="020F0502020204030203" pitchFamily="34" charset="0"/>
              </a:rPr>
              <a:t>Prevent any instance of abuse ever occurring. </a:t>
            </a:r>
          </a:p>
          <a:p>
            <a:pPr lvl="8" indent="0" algn="l">
              <a:buSzPct val="140000"/>
            </a:pPr>
            <a:endPar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L="457200" lvl="8" indent="-457200" algn="l">
              <a:buSzPct val="140000"/>
              <a:buFont typeface="Courier New" panose="02070309020205020404" pitchFamily="49" charset="0"/>
              <a:buChar char="o"/>
            </a:pPr>
            <a:r>
              <a:rPr kumimoji="0" lang="en-US"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rPr>
              <a:t>Clarity about who to talk to should a safeguarding concern arise.</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a:p>
            <a:pPr marR="0" lvl="0" algn="l" defTabSz="2438338" rtl="0" eaLnBrk="1" fontAlgn="auto" latinLnBrk="0" hangingPunct="0">
              <a:lnSpc>
                <a:spcPct val="100000"/>
              </a:lnSpc>
              <a:spcBef>
                <a:spcPts val="0"/>
              </a:spcBef>
              <a:spcAft>
                <a:spcPts val="0"/>
              </a:spcAft>
              <a:buClrTx/>
              <a:buSzTx/>
              <a:tabLst/>
              <a:defRPr/>
            </a:pPr>
            <a:endParaRPr kumimoji="0" sz="4100" b="1" i="0" u="none" strike="noStrike" kern="0" cap="none" spc="0" normalizeH="0" baseline="0" noProof="0" dirty="0">
              <a:ln>
                <a:noFill/>
              </a:ln>
              <a:solidFill>
                <a:srgbClr val="444444"/>
              </a:solidFill>
              <a:effectLst/>
              <a:uLnTx/>
              <a:uFillTx/>
              <a:cs typeface="Helvetica"/>
              <a:sym typeface="Helvetica"/>
            </a:endParaRPr>
          </a:p>
        </p:txBody>
      </p:sp>
      <p:sp>
        <p:nvSpPr>
          <p:cNvPr id="881"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marL="0" marR="0" lvl="0" indent="0" algn="ctr" defTabSz="825500" rtl="0" eaLnBrk="1" fontAlgn="auto" latinLnBrk="0" hangingPunct="0">
              <a:lnSpc>
                <a:spcPct val="100000"/>
              </a:lnSpc>
              <a:spcBef>
                <a:spcPts val="0"/>
              </a:spcBef>
              <a:spcAft>
                <a:spcPts val="0"/>
              </a:spcAft>
              <a:buClrTx/>
              <a:buSzTx/>
              <a:buFontTx/>
              <a:buNone/>
              <a:tabLst/>
              <a:defRPr sz="3200">
                <a:solidFill>
                  <a:srgbClr val="FFFFFF"/>
                </a:solidFill>
                <a:latin typeface="Helvetica Neue Medium"/>
                <a:ea typeface="Helvetica Neue Medium"/>
                <a:cs typeface="Helvetica Neue Medium"/>
                <a:sym typeface="Helvetica Neue Medium"/>
              </a:defRPr>
            </a:pPr>
            <a:endParaRPr kumimoji="0" sz="3200" b="0" i="0" u="none" strike="noStrike" kern="0" cap="none" spc="0" normalizeH="0" baseline="0" noProof="0" dirty="0">
              <a:ln>
                <a:noFill/>
              </a:ln>
              <a:solidFill>
                <a:srgbClr val="FFFFFF"/>
              </a:solidFill>
              <a:effectLst/>
              <a:uLnTx/>
              <a:uFillTx/>
              <a:latin typeface="Helvetica Neue Medium"/>
              <a:sym typeface="Helvetica Neue Medium"/>
            </a:endParaRPr>
          </a:p>
        </p:txBody>
      </p:sp>
      <p:sp>
        <p:nvSpPr>
          <p:cNvPr id="883" name="Final assessment - question 2 of 10"/>
          <p:cNvSpPr txBox="1"/>
          <p:nvPr/>
        </p:nvSpPr>
        <p:spPr>
          <a:xfrm>
            <a:off x="149198" y="500908"/>
            <a:ext cx="6889707"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marL="0" marR="0" lvl="0" indent="0" algn="l" defTabSz="2438338" rtl="0" eaLnBrk="1" fontAlgn="auto" latinLnBrk="0" hangingPunct="0">
              <a:lnSpc>
                <a:spcPct val="90000"/>
              </a:lnSpc>
              <a:spcBef>
                <a:spcPts val="4500"/>
              </a:spcBef>
              <a:spcAft>
                <a:spcPts val="0"/>
              </a:spcAft>
              <a:buClrTx/>
              <a:buSzTx/>
              <a:buFontTx/>
              <a:buNone/>
              <a:tabLst/>
              <a:defRPr/>
            </a:pPr>
            <a:r>
              <a:rPr kumimoji="0" sz="3300" b="1" i="0" u="none" strike="noStrike" kern="0" cap="none" spc="0" normalizeH="0" baseline="0" noProof="0" dirty="0">
                <a:ln>
                  <a:noFill/>
                </a:ln>
                <a:solidFill>
                  <a:srgbClr val="FFFFFF"/>
                </a:solidFill>
                <a:effectLst/>
                <a:uLnTx/>
                <a:uFillTx/>
                <a:latin typeface="Helvetica Neue"/>
                <a:sym typeface="Helvetica Neue"/>
              </a:rPr>
              <a:t>Final </a:t>
            </a:r>
            <a:r>
              <a:rPr lang="en-GB" dirty="0">
                <a:latin typeface="Helvetica Neue"/>
              </a:rPr>
              <a:t>discussion</a:t>
            </a:r>
            <a:r>
              <a:rPr kumimoji="0" sz="3300" b="1" i="0" u="none" strike="noStrike" kern="0" cap="none" spc="0" normalizeH="0" baseline="0" noProof="0" dirty="0">
                <a:ln>
                  <a:noFill/>
                </a:ln>
                <a:solidFill>
                  <a:srgbClr val="FFFFFF"/>
                </a:solidFill>
                <a:effectLst/>
                <a:uLnTx/>
                <a:uFillTx/>
                <a:latin typeface="Helvetica Neue"/>
                <a:sym typeface="Helvetica Neue"/>
              </a:rPr>
              <a:t> - question </a:t>
            </a:r>
            <a:r>
              <a:rPr lang="en-GB" dirty="0">
                <a:latin typeface="Helvetica Neue"/>
              </a:rPr>
              <a:t>6</a:t>
            </a:r>
            <a:r>
              <a:rPr kumimoji="0" sz="3300" b="1" i="0" u="none" strike="noStrike" kern="0" cap="none" spc="0" normalizeH="0" baseline="0" noProof="0" dirty="0">
                <a:ln>
                  <a:noFill/>
                </a:ln>
                <a:solidFill>
                  <a:srgbClr val="FFFFFF"/>
                </a:solidFill>
                <a:effectLst/>
                <a:uLnTx/>
                <a:uFillTx/>
                <a:latin typeface="Helvetica Neue"/>
                <a:sym typeface="Helvetica Neue"/>
              </a:rPr>
              <a:t> of</a:t>
            </a:r>
            <a:r>
              <a:rPr kumimoji="0" lang="en-GB" sz="3300" b="1" i="0" u="none" strike="noStrike" kern="0" cap="none" spc="0" normalizeH="0" baseline="0" noProof="0" dirty="0">
                <a:ln>
                  <a:noFill/>
                </a:ln>
                <a:solidFill>
                  <a:srgbClr val="FFFFFF"/>
                </a:solidFill>
                <a:effectLst/>
                <a:uLnTx/>
                <a:uFillTx/>
                <a:latin typeface="Helvetica Neue"/>
                <a:sym typeface="Helvetica Neue"/>
              </a:rPr>
              <a:t> 6</a:t>
            </a:r>
            <a:r>
              <a:rPr kumimoji="0" sz="3300" b="1" i="0" u="none" strike="noStrike" kern="0" cap="none" spc="0" normalizeH="0" baseline="0" noProof="0" dirty="0">
                <a:ln>
                  <a:noFill/>
                </a:ln>
                <a:solidFill>
                  <a:srgbClr val="FFFFFF"/>
                </a:solidFill>
                <a:effectLst/>
                <a:uLnTx/>
                <a:uFillTx/>
                <a:latin typeface="Helvetica Neue"/>
                <a:sym typeface="Helvetica Neue"/>
              </a:rPr>
              <a:t> </a:t>
            </a:r>
          </a:p>
        </p:txBody>
      </p:sp>
      <p:pic>
        <p:nvPicPr>
          <p:cNvPr id="884" name="logo.jpg" descr="logo.jpg"/>
          <p:cNvPicPr>
            <a:picLocks noChangeAspect="1"/>
          </p:cNvPicPr>
          <p:nvPr/>
        </p:nvPicPr>
        <p:blipFill>
          <a:blip r:embed="rId3"/>
          <a:stretch>
            <a:fillRect/>
          </a:stretch>
        </p:blipFill>
        <p:spPr>
          <a:xfrm>
            <a:off x="20330338" y="624478"/>
            <a:ext cx="3796966" cy="1456822"/>
          </a:xfrm>
          <a:prstGeom prst="rect">
            <a:avLst/>
          </a:prstGeom>
          <a:ln w="12700">
            <a:miter lim="400000"/>
          </a:ln>
        </p:spPr>
      </p:pic>
    </p:spTree>
    <p:extLst>
      <p:ext uri="{BB962C8B-B14F-4D97-AF65-F5344CB8AC3E}">
        <p14:creationId xmlns:p14="http://schemas.microsoft.com/office/powerpoint/2010/main" val="2097097065"/>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2" name="Group"/>
          <p:cNvGrpSpPr/>
          <p:nvPr/>
        </p:nvGrpSpPr>
        <p:grpSpPr>
          <a:xfrm>
            <a:off x="13267487" y="7536512"/>
            <a:ext cx="10541822" cy="2918518"/>
            <a:chOff x="0" y="0"/>
            <a:chExt cx="10541821" cy="2918517"/>
          </a:xfrm>
        </p:grpSpPr>
        <p:sp>
          <p:nvSpPr>
            <p:cNvPr id="980" name="Rounded Rectangle"/>
            <p:cNvSpPr/>
            <p:nvPr/>
          </p:nvSpPr>
          <p:spPr>
            <a:xfrm>
              <a:off x="0" y="0"/>
              <a:ext cx="10541821" cy="2918517"/>
            </a:xfrm>
            <a:prstGeom prst="roundRect">
              <a:avLst>
                <a:gd name="adj" fmla="val 7255"/>
              </a:avLst>
            </a:prstGeom>
            <a:solidFill>
              <a:srgbClr val="FFFFFF"/>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981" name="REMEMBER: SAFEGUARDING IS EVERYONES RESPONSIBILITY - We all have a role to play in the this “Gospel work”."/>
            <p:cNvSpPr txBox="1"/>
            <p:nvPr/>
          </p:nvSpPr>
          <p:spPr>
            <a:xfrm>
              <a:off x="1028679" y="376168"/>
              <a:ext cx="8484461" cy="231858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3600">
                  <a:solidFill>
                    <a:srgbClr val="75147D"/>
                  </a:solidFill>
                  <a:latin typeface="Helvetica"/>
                  <a:ea typeface="Helvetica"/>
                  <a:cs typeface="Helvetica"/>
                  <a:sym typeface="Helvetica"/>
                </a:defRPr>
              </a:lvl1pPr>
            </a:lstStyle>
            <a:p>
              <a:r>
                <a:rPr dirty="0"/>
                <a:t>REMEMBER: SAFEGUARDING IS EVERYONE</a:t>
              </a:r>
              <a:r>
                <a:rPr lang="en-GB" dirty="0"/>
                <a:t>'</a:t>
              </a:r>
              <a:r>
                <a:rPr dirty="0"/>
                <a:t>S RESPONSIBILITY - We all have a role to play in this “Gospel work”.</a:t>
              </a:r>
            </a:p>
          </p:txBody>
        </p:sp>
      </p:grpSp>
      <p:grpSp>
        <p:nvGrpSpPr>
          <p:cNvPr id="986" name="Group"/>
          <p:cNvGrpSpPr/>
          <p:nvPr/>
        </p:nvGrpSpPr>
        <p:grpSpPr>
          <a:xfrm>
            <a:off x="5283833" y="2377763"/>
            <a:ext cx="6638182" cy="3246634"/>
            <a:chOff x="0" y="0"/>
            <a:chExt cx="6638181" cy="3246633"/>
          </a:xfrm>
        </p:grpSpPr>
        <p:sp>
          <p:nvSpPr>
            <p:cNvPr id="983" name="Rounded Rectangle"/>
            <p:cNvSpPr/>
            <p:nvPr/>
          </p:nvSpPr>
          <p:spPr>
            <a:xfrm>
              <a:off x="0" y="0"/>
              <a:ext cx="6638181" cy="3246633"/>
            </a:xfrm>
            <a:prstGeom prst="roundRect">
              <a:avLst>
                <a:gd name="adj" fmla="val 6521"/>
              </a:avLst>
            </a:prstGeom>
            <a:solidFill>
              <a:srgbClr val="FFFFFF"/>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984" name="Awareness of and commitment to safeguarding"/>
            <p:cNvSpPr txBox="1"/>
            <p:nvPr/>
          </p:nvSpPr>
          <p:spPr>
            <a:xfrm>
              <a:off x="508926" y="811099"/>
              <a:ext cx="5620329" cy="176458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3600">
                  <a:solidFill>
                    <a:srgbClr val="444444"/>
                  </a:solidFill>
                  <a:latin typeface="Helvetica"/>
                  <a:ea typeface="Helvetica"/>
                  <a:cs typeface="Helvetica"/>
                  <a:sym typeface="Helvetica"/>
                </a:defRPr>
              </a:lvl1pPr>
            </a:lstStyle>
            <a:p>
              <a:r>
                <a:rPr lang="en-GB" dirty="0"/>
                <a:t>Explored </a:t>
              </a:r>
              <a:r>
                <a:rPr dirty="0"/>
                <a:t>safeguarding</a:t>
              </a:r>
              <a:r>
                <a:rPr lang="en-GB" dirty="0"/>
                <a:t> within Christian Community</a:t>
              </a:r>
              <a:endParaRPr dirty="0"/>
            </a:p>
          </p:txBody>
        </p:sp>
        <p:pic>
          <p:nvPicPr>
            <p:cNvPr id="985" name="check-double-solid.jpg" descr="check-double-solid.jpg"/>
            <p:cNvPicPr>
              <a:picLocks noChangeAspect="1"/>
            </p:cNvPicPr>
            <p:nvPr/>
          </p:nvPicPr>
          <p:blipFill>
            <a:blip r:embed="rId3"/>
            <a:stretch>
              <a:fillRect/>
            </a:stretch>
          </p:blipFill>
          <p:spPr>
            <a:xfrm>
              <a:off x="2993206" y="196318"/>
              <a:ext cx="651769" cy="651769"/>
            </a:xfrm>
            <a:prstGeom prst="rect">
              <a:avLst/>
            </a:prstGeom>
            <a:ln w="12700" cap="flat">
              <a:noFill/>
              <a:miter lim="400000"/>
            </a:ln>
            <a:effectLst/>
          </p:spPr>
        </p:pic>
      </p:grpSp>
      <p:grpSp>
        <p:nvGrpSpPr>
          <p:cNvPr id="990" name="Group"/>
          <p:cNvGrpSpPr/>
          <p:nvPr/>
        </p:nvGrpSpPr>
        <p:grpSpPr>
          <a:xfrm>
            <a:off x="12409143" y="2377763"/>
            <a:ext cx="6638182" cy="3246634"/>
            <a:chOff x="0" y="0"/>
            <a:chExt cx="6638181" cy="3246633"/>
          </a:xfrm>
        </p:grpSpPr>
        <p:sp>
          <p:nvSpPr>
            <p:cNvPr id="987" name="Rounded Rectangle"/>
            <p:cNvSpPr/>
            <p:nvPr/>
          </p:nvSpPr>
          <p:spPr>
            <a:xfrm>
              <a:off x="0" y="0"/>
              <a:ext cx="6638181" cy="3246633"/>
            </a:xfrm>
            <a:prstGeom prst="roundRect">
              <a:avLst>
                <a:gd name="adj" fmla="val 6521"/>
              </a:avLst>
            </a:prstGeom>
            <a:solidFill>
              <a:srgbClr val="FFFFFF"/>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988" name="Connect the Christian faith and safeguarding"/>
            <p:cNvSpPr txBox="1"/>
            <p:nvPr/>
          </p:nvSpPr>
          <p:spPr>
            <a:xfrm>
              <a:off x="508925" y="811099"/>
              <a:ext cx="5620329" cy="176458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3600">
                  <a:solidFill>
                    <a:srgbClr val="444444"/>
                  </a:solidFill>
                  <a:latin typeface="Helvetica"/>
                  <a:ea typeface="Helvetica"/>
                  <a:cs typeface="Helvetica"/>
                  <a:sym typeface="Helvetica"/>
                </a:defRPr>
              </a:lvl1pPr>
            </a:lstStyle>
            <a:p>
              <a:r>
                <a:rPr lang="en-GB" sz="3600" dirty="0">
                  <a:effectLst/>
                  <a:latin typeface="Arial" panose="020B0604020202020204" pitchFamily="34" charset="0"/>
                  <a:ea typeface="Arial" panose="020B0604020202020204" pitchFamily="34" charset="0"/>
                </a:rPr>
                <a:t>Identified wider support, accountability and governance arrangements </a:t>
              </a:r>
              <a:endParaRPr dirty="0"/>
            </a:p>
          </p:txBody>
        </p:sp>
        <p:pic>
          <p:nvPicPr>
            <p:cNvPr id="989" name="check-double-solid.jpg" descr="check-double-solid.jpg"/>
            <p:cNvPicPr>
              <a:picLocks noChangeAspect="1"/>
            </p:cNvPicPr>
            <p:nvPr/>
          </p:nvPicPr>
          <p:blipFill>
            <a:blip r:embed="rId3"/>
            <a:stretch>
              <a:fillRect/>
            </a:stretch>
          </p:blipFill>
          <p:spPr>
            <a:xfrm>
              <a:off x="2993206" y="196318"/>
              <a:ext cx="651769" cy="651769"/>
            </a:xfrm>
            <a:prstGeom prst="rect">
              <a:avLst/>
            </a:prstGeom>
            <a:ln w="12700" cap="flat">
              <a:noFill/>
              <a:miter lim="400000"/>
            </a:ln>
            <a:effectLst/>
          </p:spPr>
        </p:pic>
      </p:grpSp>
      <p:grpSp>
        <p:nvGrpSpPr>
          <p:cNvPr id="994" name="Group"/>
          <p:cNvGrpSpPr/>
          <p:nvPr/>
        </p:nvGrpSpPr>
        <p:grpSpPr>
          <a:xfrm>
            <a:off x="5283833" y="6118364"/>
            <a:ext cx="6638182" cy="3246635"/>
            <a:chOff x="0" y="0"/>
            <a:chExt cx="6638181" cy="3246633"/>
          </a:xfrm>
        </p:grpSpPr>
        <p:sp>
          <p:nvSpPr>
            <p:cNvPr id="991" name="Rounded Rectangle"/>
            <p:cNvSpPr/>
            <p:nvPr/>
          </p:nvSpPr>
          <p:spPr>
            <a:xfrm>
              <a:off x="0" y="0"/>
              <a:ext cx="6638181" cy="3246633"/>
            </a:xfrm>
            <a:prstGeom prst="roundRect">
              <a:avLst>
                <a:gd name="adj" fmla="val 6521"/>
              </a:avLst>
            </a:prstGeom>
            <a:solidFill>
              <a:srgbClr val="FFFFFF"/>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992" name="Recognise patterns of power and abuse"/>
            <p:cNvSpPr txBox="1"/>
            <p:nvPr/>
          </p:nvSpPr>
          <p:spPr>
            <a:xfrm>
              <a:off x="508926" y="1197107"/>
              <a:ext cx="5620329" cy="121058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3600">
                  <a:solidFill>
                    <a:srgbClr val="444444"/>
                  </a:solidFill>
                  <a:latin typeface="Helvetica"/>
                  <a:ea typeface="Helvetica"/>
                  <a:cs typeface="Helvetica"/>
                  <a:sym typeface="Helvetica"/>
                </a:defRPr>
              </a:lvl1pPr>
            </a:lstStyle>
            <a:p>
              <a:r>
                <a:rPr lang="en-GB" sz="3600" dirty="0">
                  <a:effectLst/>
                  <a:latin typeface="Arial" panose="020B0604020202020204" pitchFamily="34" charset="0"/>
                  <a:ea typeface="Arial" panose="020B0604020202020204" pitchFamily="34" charset="0"/>
                </a:rPr>
                <a:t>Recognised issues of power and vulnerability </a:t>
              </a:r>
              <a:endParaRPr dirty="0"/>
            </a:p>
          </p:txBody>
        </p:sp>
        <p:pic>
          <p:nvPicPr>
            <p:cNvPr id="993" name="check-double-solid.jpg" descr="check-double-solid.jpg"/>
            <p:cNvPicPr>
              <a:picLocks noChangeAspect="1"/>
            </p:cNvPicPr>
            <p:nvPr/>
          </p:nvPicPr>
          <p:blipFill>
            <a:blip r:embed="rId3"/>
            <a:stretch>
              <a:fillRect/>
            </a:stretch>
          </p:blipFill>
          <p:spPr>
            <a:xfrm>
              <a:off x="2993206" y="413751"/>
              <a:ext cx="651769" cy="651769"/>
            </a:xfrm>
            <a:prstGeom prst="rect">
              <a:avLst/>
            </a:prstGeom>
            <a:ln w="12700" cap="flat">
              <a:noFill/>
              <a:miter lim="400000"/>
            </a:ln>
            <a:effectLst/>
          </p:spPr>
        </p:pic>
      </p:grpSp>
      <p:grpSp>
        <p:nvGrpSpPr>
          <p:cNvPr id="1002" name="Group"/>
          <p:cNvGrpSpPr/>
          <p:nvPr/>
        </p:nvGrpSpPr>
        <p:grpSpPr>
          <a:xfrm>
            <a:off x="1508563" y="9628224"/>
            <a:ext cx="10541822" cy="2918518"/>
            <a:chOff x="0" y="0"/>
            <a:chExt cx="10541821" cy="2918517"/>
          </a:xfrm>
        </p:grpSpPr>
        <p:sp>
          <p:nvSpPr>
            <p:cNvPr id="999" name="Rounded Rectangle"/>
            <p:cNvSpPr/>
            <p:nvPr/>
          </p:nvSpPr>
          <p:spPr>
            <a:xfrm>
              <a:off x="0" y="0"/>
              <a:ext cx="10541821" cy="2918517"/>
            </a:xfrm>
            <a:prstGeom prst="roundRect">
              <a:avLst>
                <a:gd name="adj" fmla="val 7255"/>
              </a:avLst>
            </a:prstGeom>
            <a:solidFill>
              <a:srgbClr val="FFFFFF"/>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000" name="Apply a clear process to handling concerns"/>
            <p:cNvSpPr txBox="1"/>
            <p:nvPr/>
          </p:nvSpPr>
          <p:spPr>
            <a:xfrm>
              <a:off x="3279583" y="1255158"/>
              <a:ext cx="6977784" cy="12105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3600">
                  <a:solidFill>
                    <a:srgbClr val="444444"/>
                  </a:solidFill>
                  <a:latin typeface="Helvetica"/>
                  <a:ea typeface="Helvetica"/>
                  <a:cs typeface="Helvetica"/>
                  <a:sym typeface="Helvetica"/>
                </a:defRPr>
              </a:lvl1pPr>
            </a:lstStyle>
            <a:p>
              <a:r>
                <a:rPr lang="en-GB" sz="3600" dirty="0">
                  <a:effectLst/>
                  <a:latin typeface="Arial" panose="020B0604020202020204" pitchFamily="34" charset="0"/>
                  <a:ea typeface="Arial" panose="020B0604020202020204" pitchFamily="34" charset="0"/>
                </a:rPr>
                <a:t>Applied some principles for safer ministry </a:t>
              </a:r>
              <a:endParaRPr dirty="0"/>
            </a:p>
          </p:txBody>
        </p:sp>
        <p:pic>
          <p:nvPicPr>
            <p:cNvPr id="1001" name="check-double-solid.jpg" descr="check-double-solid.jpg"/>
            <p:cNvPicPr>
              <a:picLocks noChangeAspect="1"/>
            </p:cNvPicPr>
            <p:nvPr/>
          </p:nvPicPr>
          <p:blipFill>
            <a:blip r:embed="rId3"/>
            <a:stretch>
              <a:fillRect/>
            </a:stretch>
          </p:blipFill>
          <p:spPr>
            <a:xfrm>
              <a:off x="6768475" y="175036"/>
              <a:ext cx="651769" cy="651769"/>
            </a:xfrm>
            <a:prstGeom prst="rect">
              <a:avLst/>
            </a:prstGeom>
            <a:ln w="12700" cap="flat">
              <a:noFill/>
              <a:miter lim="400000"/>
            </a:ln>
            <a:effectLst/>
          </p:spPr>
        </p:pic>
      </p:grpSp>
      <p:sp>
        <p:nvSpPr>
          <p:cNvPr id="1006" name="Rectangle"/>
          <p:cNvSpPr/>
          <p:nvPr/>
        </p:nvSpPr>
        <p:spPr>
          <a:xfrm>
            <a:off x="413" y="-91424"/>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008" name="Summary and Conclusions"/>
          <p:cNvSpPr txBox="1"/>
          <p:nvPr/>
        </p:nvSpPr>
        <p:spPr>
          <a:xfrm>
            <a:off x="149198" y="482006"/>
            <a:ext cx="5468723" cy="597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dirty="0"/>
              <a:t>Summary and Conclusions</a:t>
            </a:r>
          </a:p>
        </p:txBody>
      </p:sp>
      <p:pic>
        <p:nvPicPr>
          <p:cNvPr id="1009" name="logo.jpg" descr="logo.jpg"/>
          <p:cNvPicPr>
            <a:picLocks noChangeAspect="1"/>
          </p:cNvPicPr>
          <p:nvPr/>
        </p:nvPicPr>
        <p:blipFill>
          <a:blip r:embed="rId4"/>
          <a:stretch>
            <a:fillRect/>
          </a:stretch>
        </p:blipFill>
        <p:spPr>
          <a:xfrm>
            <a:off x="20591596" y="-86718"/>
            <a:ext cx="3796966" cy="1456822"/>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8" name="Group"/>
          <p:cNvGrpSpPr/>
          <p:nvPr/>
        </p:nvGrpSpPr>
        <p:grpSpPr>
          <a:xfrm>
            <a:off x="877283" y="3303204"/>
            <a:ext cx="4446284" cy="8350177"/>
            <a:chOff x="0" y="0"/>
            <a:chExt cx="4446283" cy="8350175"/>
          </a:xfrm>
        </p:grpSpPr>
        <p:sp>
          <p:nvSpPr>
            <p:cNvPr id="164" name="Rectangle"/>
            <p:cNvSpPr/>
            <p:nvPr/>
          </p:nvSpPr>
          <p:spPr>
            <a:xfrm>
              <a:off x="0" y="0"/>
              <a:ext cx="4446283" cy="8350175"/>
            </a:xfrm>
            <a:prstGeom prst="rect">
              <a:avLst/>
            </a:prstGeom>
            <a:solidFill>
              <a:schemeClr val="accent5">
                <a:hueOff val="-82419"/>
                <a:satOff val="-9513"/>
                <a:lumOff val="-16343"/>
              </a:schemeClr>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65" name="1"/>
            <p:cNvSpPr txBox="1"/>
            <p:nvPr/>
          </p:nvSpPr>
          <p:spPr>
            <a:xfrm>
              <a:off x="1950624" y="1086422"/>
              <a:ext cx="545034" cy="101893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lvl1pPr>
                <a:defRPr sz="6100" b="1">
                  <a:solidFill>
                    <a:srgbClr val="FFFFFF"/>
                  </a:solidFill>
                </a:defRPr>
              </a:lvl1pPr>
            </a:lstStyle>
            <a:p>
              <a:r>
                <a:t>1</a:t>
              </a:r>
            </a:p>
          </p:txBody>
        </p:sp>
        <p:sp>
          <p:nvSpPr>
            <p:cNvPr id="166" name="Circle"/>
            <p:cNvSpPr/>
            <p:nvPr/>
          </p:nvSpPr>
          <p:spPr>
            <a:xfrm>
              <a:off x="1289446" y="659313"/>
              <a:ext cx="1867390" cy="1873148"/>
            </a:xfrm>
            <a:prstGeom prst="ellipse">
              <a:avLst/>
            </a:prstGeom>
            <a:noFill/>
            <a:ln w="127000" cap="flat">
              <a:solidFill>
                <a:srgbClr val="FFFFFF"/>
              </a:solidFill>
              <a:prstDash val="solid"/>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67" name="Safeguarding…"/>
            <p:cNvSpPr txBox="1"/>
            <p:nvPr/>
          </p:nvSpPr>
          <p:spPr>
            <a:xfrm>
              <a:off x="78323" y="4040813"/>
              <a:ext cx="4289636" cy="161069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p>
              <a:pPr>
                <a:defRPr sz="4900" b="1">
                  <a:solidFill>
                    <a:srgbClr val="FFFFFF"/>
                  </a:solidFill>
                </a:defRPr>
              </a:pPr>
              <a:r>
                <a:rPr dirty="0"/>
                <a:t>Safeguarding </a:t>
              </a:r>
            </a:p>
            <a:p>
              <a:pPr>
                <a:defRPr sz="4900" b="1">
                  <a:solidFill>
                    <a:srgbClr val="FFFFFF"/>
                  </a:solidFill>
                </a:defRPr>
              </a:pPr>
              <a:r>
                <a:rPr lang="en-GB" dirty="0"/>
                <a:t>lessons</a:t>
              </a:r>
              <a:endParaRPr dirty="0"/>
            </a:p>
          </p:txBody>
        </p:sp>
      </p:grpSp>
      <p:grpSp>
        <p:nvGrpSpPr>
          <p:cNvPr id="173" name="Group"/>
          <p:cNvGrpSpPr/>
          <p:nvPr/>
        </p:nvGrpSpPr>
        <p:grpSpPr>
          <a:xfrm>
            <a:off x="5406145" y="3303204"/>
            <a:ext cx="4446284" cy="8350177"/>
            <a:chOff x="0" y="0"/>
            <a:chExt cx="4446283" cy="8350175"/>
          </a:xfrm>
        </p:grpSpPr>
        <p:sp>
          <p:nvSpPr>
            <p:cNvPr id="169" name="Rectangle"/>
            <p:cNvSpPr/>
            <p:nvPr/>
          </p:nvSpPr>
          <p:spPr>
            <a:xfrm>
              <a:off x="0" y="0"/>
              <a:ext cx="4446283" cy="8350175"/>
            </a:xfrm>
            <a:prstGeom prst="rect">
              <a:avLst/>
            </a:prstGeom>
            <a:solidFill>
              <a:srgbClr val="F9C843"/>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70" name="2"/>
            <p:cNvSpPr txBox="1"/>
            <p:nvPr/>
          </p:nvSpPr>
          <p:spPr>
            <a:xfrm>
              <a:off x="2014124" y="1086422"/>
              <a:ext cx="545035" cy="101893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lvl1pPr>
                <a:defRPr sz="6100" b="1">
                  <a:solidFill>
                    <a:srgbClr val="FFFFFF"/>
                  </a:solidFill>
                </a:defRPr>
              </a:lvl1pPr>
            </a:lstStyle>
            <a:p>
              <a:r>
                <a:t>2</a:t>
              </a:r>
            </a:p>
          </p:txBody>
        </p:sp>
        <p:sp>
          <p:nvSpPr>
            <p:cNvPr id="171" name="Circle"/>
            <p:cNvSpPr/>
            <p:nvPr/>
          </p:nvSpPr>
          <p:spPr>
            <a:xfrm>
              <a:off x="1352946" y="659313"/>
              <a:ext cx="1867390" cy="1873148"/>
            </a:xfrm>
            <a:prstGeom prst="ellipse">
              <a:avLst/>
            </a:prstGeom>
            <a:noFill/>
            <a:ln w="127000" cap="flat">
              <a:solidFill>
                <a:srgbClr val="FFFFFF"/>
              </a:solidFill>
              <a:prstDash val="solid"/>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72" name="Safeguarding…"/>
            <p:cNvSpPr txBox="1"/>
            <p:nvPr/>
          </p:nvSpPr>
          <p:spPr>
            <a:xfrm>
              <a:off x="286718" y="3663787"/>
              <a:ext cx="3872854" cy="236474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p>
              <a:pPr>
                <a:defRPr sz="4900" b="1">
                  <a:solidFill>
                    <a:srgbClr val="FFFFFF"/>
                  </a:solidFill>
                </a:defRPr>
              </a:pPr>
              <a:r>
                <a:rPr lang="en-GB" dirty="0"/>
                <a:t>Power </a:t>
              </a:r>
            </a:p>
            <a:p>
              <a:pPr>
                <a:defRPr sz="4900" b="1">
                  <a:solidFill>
                    <a:srgbClr val="FFFFFF"/>
                  </a:solidFill>
                </a:defRPr>
              </a:pPr>
              <a:r>
                <a:rPr lang="en-GB" dirty="0"/>
                <a:t>and </a:t>
              </a:r>
            </a:p>
            <a:p>
              <a:pPr>
                <a:defRPr sz="4900" b="1">
                  <a:solidFill>
                    <a:srgbClr val="FFFFFF"/>
                  </a:solidFill>
                </a:defRPr>
              </a:pPr>
              <a:r>
                <a:rPr lang="en-GB" dirty="0"/>
                <a:t>Vulnerability</a:t>
              </a:r>
              <a:endParaRPr dirty="0"/>
            </a:p>
          </p:txBody>
        </p:sp>
      </p:grpSp>
      <p:grpSp>
        <p:nvGrpSpPr>
          <p:cNvPr id="178" name="Group"/>
          <p:cNvGrpSpPr/>
          <p:nvPr/>
        </p:nvGrpSpPr>
        <p:grpSpPr>
          <a:xfrm>
            <a:off x="9927569" y="3303204"/>
            <a:ext cx="4446284" cy="8350177"/>
            <a:chOff x="0" y="0"/>
            <a:chExt cx="4446283" cy="8350175"/>
          </a:xfrm>
        </p:grpSpPr>
        <p:sp>
          <p:nvSpPr>
            <p:cNvPr id="174" name="Rectangle"/>
            <p:cNvSpPr/>
            <p:nvPr/>
          </p:nvSpPr>
          <p:spPr>
            <a:xfrm>
              <a:off x="0" y="0"/>
              <a:ext cx="4446283" cy="8350175"/>
            </a:xfrm>
            <a:prstGeom prst="rect">
              <a:avLst/>
            </a:prstGeom>
            <a:solidFill>
              <a:srgbClr val="64A63F"/>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75" name="3"/>
            <p:cNvSpPr txBox="1"/>
            <p:nvPr/>
          </p:nvSpPr>
          <p:spPr>
            <a:xfrm>
              <a:off x="2085063" y="1086422"/>
              <a:ext cx="545034" cy="101893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lvl1pPr>
                <a:defRPr sz="6100" b="1">
                  <a:solidFill>
                    <a:srgbClr val="FFFFFF"/>
                  </a:solidFill>
                </a:defRPr>
              </a:lvl1pPr>
            </a:lstStyle>
            <a:p>
              <a:r>
                <a:t>3</a:t>
              </a:r>
            </a:p>
          </p:txBody>
        </p:sp>
        <p:sp>
          <p:nvSpPr>
            <p:cNvPr id="176" name="Circle"/>
            <p:cNvSpPr/>
            <p:nvPr/>
          </p:nvSpPr>
          <p:spPr>
            <a:xfrm>
              <a:off x="1423885" y="659313"/>
              <a:ext cx="1867389" cy="1873148"/>
            </a:xfrm>
            <a:prstGeom prst="ellipse">
              <a:avLst/>
            </a:prstGeom>
            <a:noFill/>
            <a:ln w="127000" cap="flat">
              <a:solidFill>
                <a:srgbClr val="FFFFFF"/>
              </a:solidFill>
              <a:prstDash val="solid"/>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77" name="Safeguarding…"/>
            <p:cNvSpPr txBox="1"/>
            <p:nvPr/>
          </p:nvSpPr>
          <p:spPr>
            <a:xfrm>
              <a:off x="80008" y="3663787"/>
              <a:ext cx="4289635" cy="236474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p>
              <a:pPr>
                <a:defRPr sz="4900" b="1">
                  <a:solidFill>
                    <a:srgbClr val="FFFFFF"/>
                  </a:solidFill>
                </a:defRPr>
              </a:pPr>
              <a:r>
                <a:rPr dirty="0"/>
                <a:t>Safeguarding </a:t>
              </a:r>
            </a:p>
            <a:p>
              <a:pPr>
                <a:defRPr sz="4900" b="1">
                  <a:solidFill>
                    <a:srgbClr val="FFFFFF"/>
                  </a:solidFill>
                </a:defRPr>
              </a:pPr>
              <a:r>
                <a:rPr lang="en-GB" dirty="0"/>
                <a:t>Vulnerable </a:t>
              </a:r>
            </a:p>
            <a:p>
              <a:pPr>
                <a:defRPr sz="4900" b="1">
                  <a:solidFill>
                    <a:srgbClr val="FFFFFF"/>
                  </a:solidFill>
                </a:defRPr>
              </a:pPr>
              <a:r>
                <a:rPr lang="en-GB" dirty="0"/>
                <a:t>Adults</a:t>
              </a:r>
              <a:endParaRPr dirty="0"/>
            </a:p>
          </p:txBody>
        </p:sp>
      </p:grpSp>
      <p:grpSp>
        <p:nvGrpSpPr>
          <p:cNvPr id="183" name="Group"/>
          <p:cNvGrpSpPr/>
          <p:nvPr/>
        </p:nvGrpSpPr>
        <p:grpSpPr>
          <a:xfrm>
            <a:off x="14531571" y="3303204"/>
            <a:ext cx="4446285" cy="8350177"/>
            <a:chOff x="0" y="0"/>
            <a:chExt cx="4446283" cy="8350175"/>
          </a:xfrm>
        </p:grpSpPr>
        <p:sp>
          <p:nvSpPr>
            <p:cNvPr id="179" name="Rectangle"/>
            <p:cNvSpPr/>
            <p:nvPr/>
          </p:nvSpPr>
          <p:spPr>
            <a:xfrm>
              <a:off x="0" y="0"/>
              <a:ext cx="4446283" cy="8350175"/>
            </a:xfrm>
            <a:prstGeom prst="rect">
              <a:avLst/>
            </a:prstGeom>
            <a:solidFill>
              <a:schemeClr val="accent1">
                <a:lumOff val="-13575"/>
              </a:schemeClr>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80" name="Circle"/>
            <p:cNvSpPr/>
            <p:nvPr/>
          </p:nvSpPr>
          <p:spPr>
            <a:xfrm>
              <a:off x="1251877" y="659313"/>
              <a:ext cx="1867389" cy="1873148"/>
            </a:xfrm>
            <a:prstGeom prst="ellipse">
              <a:avLst/>
            </a:prstGeom>
            <a:noFill/>
            <a:ln w="127000" cap="flat">
              <a:solidFill>
                <a:srgbClr val="FFFFFF"/>
              </a:solidFill>
              <a:prstDash val="solid"/>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81" name="4"/>
            <p:cNvSpPr txBox="1"/>
            <p:nvPr/>
          </p:nvSpPr>
          <p:spPr>
            <a:xfrm>
              <a:off x="1950625" y="1086422"/>
              <a:ext cx="545034" cy="101893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lvl1pPr>
                <a:defRPr sz="6100" b="1">
                  <a:solidFill>
                    <a:srgbClr val="FFFFFF"/>
                  </a:solidFill>
                </a:defRPr>
              </a:lvl1pPr>
            </a:lstStyle>
            <a:p>
              <a:r>
                <a:t>4</a:t>
              </a:r>
            </a:p>
          </p:txBody>
        </p:sp>
        <p:sp>
          <p:nvSpPr>
            <p:cNvPr id="182" name="Responding…"/>
            <p:cNvSpPr txBox="1"/>
            <p:nvPr/>
          </p:nvSpPr>
          <p:spPr>
            <a:xfrm>
              <a:off x="165693" y="4040813"/>
              <a:ext cx="4114907" cy="161069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p>
              <a:pPr>
                <a:defRPr sz="4900" b="1">
                  <a:solidFill>
                    <a:srgbClr val="FFFFFF"/>
                  </a:solidFill>
                </a:defRPr>
              </a:pPr>
              <a:r>
                <a:rPr lang="en-GB" dirty="0"/>
                <a:t>Safeguarding</a:t>
              </a:r>
            </a:p>
            <a:p>
              <a:pPr>
                <a:defRPr sz="4900" b="1">
                  <a:solidFill>
                    <a:srgbClr val="FFFFFF"/>
                  </a:solidFill>
                </a:defRPr>
              </a:pPr>
              <a:r>
                <a:rPr lang="en-GB" dirty="0"/>
                <a:t>Scenarios</a:t>
              </a:r>
              <a:endParaRPr dirty="0"/>
            </a:p>
          </p:txBody>
        </p:sp>
      </p:grpSp>
      <p:grpSp>
        <p:nvGrpSpPr>
          <p:cNvPr id="188" name="Group"/>
          <p:cNvGrpSpPr/>
          <p:nvPr/>
        </p:nvGrpSpPr>
        <p:grpSpPr>
          <a:xfrm>
            <a:off x="19060435" y="3303204"/>
            <a:ext cx="4446284" cy="8350177"/>
            <a:chOff x="0" y="0"/>
            <a:chExt cx="4446283" cy="8350175"/>
          </a:xfrm>
        </p:grpSpPr>
        <p:sp>
          <p:nvSpPr>
            <p:cNvPr id="184" name="Rectangle"/>
            <p:cNvSpPr/>
            <p:nvPr/>
          </p:nvSpPr>
          <p:spPr>
            <a:xfrm>
              <a:off x="0" y="0"/>
              <a:ext cx="4446283" cy="8350175"/>
            </a:xfrm>
            <a:prstGeom prst="rect">
              <a:avLst/>
            </a:prstGeom>
            <a:solidFill>
              <a:srgbClr val="8A2973"/>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85" name="Circle"/>
            <p:cNvSpPr/>
            <p:nvPr/>
          </p:nvSpPr>
          <p:spPr>
            <a:xfrm>
              <a:off x="1475744" y="659313"/>
              <a:ext cx="1867389" cy="1873148"/>
            </a:xfrm>
            <a:prstGeom prst="ellipse">
              <a:avLst/>
            </a:prstGeom>
            <a:noFill/>
            <a:ln w="127000" cap="flat">
              <a:solidFill>
                <a:srgbClr val="FFFFFF"/>
              </a:solidFill>
              <a:prstDash val="solid"/>
              <a:miter lim="400000"/>
            </a:ln>
            <a:effectLst/>
          </p:spPr>
          <p:txBody>
            <a:bodyPr wrap="square" lIns="50800" tIns="50800" rIns="50800" bIns="50800" numCol="1" anchor="ctr">
              <a:noAutofit/>
            </a:bodyP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86" name="5"/>
            <p:cNvSpPr txBox="1"/>
            <p:nvPr/>
          </p:nvSpPr>
          <p:spPr>
            <a:xfrm>
              <a:off x="2136922" y="1086422"/>
              <a:ext cx="545034" cy="101893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lvl1pPr>
                <a:defRPr sz="6100" b="1">
                  <a:solidFill>
                    <a:srgbClr val="FFFFFF"/>
                  </a:solidFill>
                </a:defRPr>
              </a:lvl1pPr>
            </a:lstStyle>
            <a:p>
              <a:r>
                <a:t>5</a:t>
              </a:r>
            </a:p>
          </p:txBody>
        </p:sp>
        <p:sp>
          <p:nvSpPr>
            <p:cNvPr id="187" name="Assessed…"/>
            <p:cNvSpPr txBox="1"/>
            <p:nvPr/>
          </p:nvSpPr>
          <p:spPr>
            <a:xfrm>
              <a:off x="269081" y="3554795"/>
              <a:ext cx="3908120" cy="236474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p>
              <a:pPr>
                <a:defRPr sz="4900" b="1">
                  <a:solidFill>
                    <a:srgbClr val="FFFFFF"/>
                  </a:solidFill>
                </a:defRPr>
              </a:pPr>
              <a:r>
                <a:rPr lang="en-GB" dirty="0"/>
                <a:t>Governance </a:t>
              </a:r>
            </a:p>
            <a:p>
              <a:pPr>
                <a:defRPr sz="4900" b="1">
                  <a:solidFill>
                    <a:srgbClr val="FFFFFF"/>
                  </a:solidFill>
                </a:defRPr>
              </a:pPr>
              <a:r>
                <a:rPr lang="en-GB" dirty="0"/>
                <a:t>and </a:t>
              </a:r>
            </a:p>
            <a:p>
              <a:pPr>
                <a:defRPr sz="4900" b="1">
                  <a:solidFill>
                    <a:srgbClr val="FFFFFF"/>
                  </a:solidFill>
                </a:defRPr>
              </a:pPr>
              <a:r>
                <a:rPr lang="en-GB" dirty="0"/>
                <a:t>Management</a:t>
              </a:r>
              <a:endParaRPr dirty="0"/>
            </a:p>
          </p:txBody>
        </p:sp>
      </p:grpSp>
      <p:sp>
        <p:nvSpPr>
          <p:cNvPr id="189" name="Rectangle"/>
          <p:cNvSpPr/>
          <p:nvPr/>
        </p:nvSpPr>
        <p:spPr>
          <a:xfrm>
            <a:off x="0" y="-246405"/>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endParaRPr/>
          </a:p>
        </p:txBody>
      </p:sp>
      <p:sp>
        <p:nvSpPr>
          <p:cNvPr id="191" name="Course Overview"/>
          <p:cNvSpPr txBox="1"/>
          <p:nvPr/>
        </p:nvSpPr>
        <p:spPr>
          <a:xfrm>
            <a:off x="149198" y="482006"/>
            <a:ext cx="3529966" cy="597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t>Course Overview</a:t>
            </a:r>
          </a:p>
        </p:txBody>
      </p:sp>
      <p:pic>
        <p:nvPicPr>
          <p:cNvPr id="192" name="logo.jpg" descr="logo.jpg"/>
          <p:cNvPicPr>
            <a:picLocks noChangeAspect="1"/>
          </p:cNvPicPr>
          <p:nvPr/>
        </p:nvPicPr>
        <p:blipFill>
          <a:blip r:embed="rId3"/>
          <a:stretch>
            <a:fillRect/>
          </a:stretch>
        </p:blipFill>
        <p:spPr>
          <a:xfrm>
            <a:off x="20587034" y="-246405"/>
            <a:ext cx="3796966" cy="1456822"/>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500"/>
                                        <p:tgtEl>
                                          <p:spTgt spid="1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3"/>
                                        </p:tgtEl>
                                        <p:attrNameLst>
                                          <p:attrName>style.visibility</p:attrName>
                                        </p:attrNameLst>
                                      </p:cBhvr>
                                      <p:to>
                                        <p:strVal val="visible"/>
                                      </p:to>
                                    </p:set>
                                    <p:animEffect transition="in" filter="fade">
                                      <p:cBhvr>
                                        <p:cTn id="12" dur="500"/>
                                        <p:tgtEl>
                                          <p:spTgt spid="1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8"/>
                                        </p:tgtEl>
                                        <p:attrNameLst>
                                          <p:attrName>style.visibility</p:attrName>
                                        </p:attrNameLst>
                                      </p:cBhvr>
                                      <p:to>
                                        <p:strVal val="visible"/>
                                      </p:to>
                                    </p:set>
                                    <p:animEffect transition="in" filter="fade">
                                      <p:cBhvr>
                                        <p:cTn id="17" dur="500"/>
                                        <p:tgtEl>
                                          <p:spTgt spid="17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3"/>
                                        </p:tgtEl>
                                        <p:attrNameLst>
                                          <p:attrName>style.visibility</p:attrName>
                                        </p:attrNameLst>
                                      </p:cBhvr>
                                      <p:to>
                                        <p:strVal val="visible"/>
                                      </p:to>
                                    </p:set>
                                    <p:animEffect transition="in" filter="fade">
                                      <p:cBhvr>
                                        <p:cTn id="22" dur="500"/>
                                        <p:tgtEl>
                                          <p:spTgt spid="18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8"/>
                                        </p:tgtEl>
                                        <p:attrNameLst>
                                          <p:attrName>style.visibility</p:attrName>
                                        </p:attrNameLst>
                                      </p:cBhvr>
                                      <p:to>
                                        <p:strVal val="visible"/>
                                      </p:to>
                                    </p:set>
                                    <p:animEffect transition="in" filter="fade">
                                      <p:cBhvr>
                                        <p:cTn id="27"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advAuto="0"/>
      <p:bldP spid="173" grpId="0" animBg="1" advAuto="0"/>
      <p:bldP spid="178" grpId="0" animBg="1" advAuto="0"/>
      <p:bldP spid="183" grpId="0" animBg="1" advAuto="0"/>
      <p:bldP spid="188"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76C796-B2E8-AC59-20BE-F7F436523D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8129" y="1407605"/>
            <a:ext cx="9332843" cy="12081036"/>
          </a:xfrm>
          <a:prstGeom prst="rect">
            <a:avLst/>
          </a:prstGeom>
        </p:spPr>
      </p:pic>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6008055"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latin typeface="Roboto" panose="02000000000000000000" pitchFamily="2" charset="0"/>
              </a:rPr>
              <a:t>Opening activity - perspectives</a:t>
            </a:r>
          </a:p>
        </p:txBody>
      </p:sp>
      <p:pic>
        <p:nvPicPr>
          <p:cNvPr id="158" name="logo.jpg" descr="logo.jpg"/>
          <p:cNvPicPr>
            <a:picLocks noChangeAspect="1"/>
          </p:cNvPicPr>
          <p:nvPr/>
        </p:nvPicPr>
        <p:blipFill>
          <a:blip r:embed="rId4"/>
          <a:stretch>
            <a:fillRect/>
          </a:stretch>
        </p:blipFill>
        <p:spPr>
          <a:xfrm>
            <a:off x="20587034" y="-24576"/>
            <a:ext cx="3796966" cy="1456822"/>
          </a:xfrm>
          <a:prstGeom prst="rect">
            <a:avLst/>
          </a:prstGeom>
          <a:ln w="12700">
            <a:miter lim="400000"/>
          </a:ln>
        </p:spPr>
      </p:pic>
    </p:spTree>
    <p:extLst>
      <p:ext uri="{BB962C8B-B14F-4D97-AF65-F5344CB8AC3E}">
        <p14:creationId xmlns:p14="http://schemas.microsoft.com/office/powerpoint/2010/main" val="3511015757"/>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29292"/>
        </a:solidFill>
        <a:effectLst/>
      </p:bgPr>
    </p:bg>
    <p:spTree>
      <p:nvGrpSpPr>
        <p:cNvPr id="1" name=""/>
        <p:cNvGrpSpPr/>
        <p:nvPr/>
      </p:nvGrpSpPr>
      <p:grpSpPr>
        <a:xfrm>
          <a:off x="0" y="0"/>
          <a:ext cx="0" cy="0"/>
          <a:chOff x="0" y="0"/>
          <a:chExt cx="0" cy="0"/>
        </a:xfrm>
      </p:grpSpPr>
      <p:pic>
        <p:nvPicPr>
          <p:cNvPr id="2" name="Online Media 1" title="Neil Todd's Story_2">
            <a:hlinkClick r:id="" action="ppaction://media"/>
            <a:extLst>
              <a:ext uri="{FF2B5EF4-FFF2-40B4-BE49-F238E27FC236}">
                <a16:creationId xmlns:a16="http://schemas.microsoft.com/office/drawing/2014/main" id="{21ACAF13-4097-2177-9845-6C3172EA73D6}"/>
              </a:ext>
            </a:extLst>
          </p:cNvPr>
          <p:cNvPicPr>
            <a:picLocks noRot="1" noChangeAspect="1"/>
          </p:cNvPicPr>
          <p:nvPr>
            <a:videoFile r:link="rId1"/>
          </p:nvPr>
        </p:nvPicPr>
        <p:blipFill>
          <a:blip r:embed="rId4"/>
          <a:stretch>
            <a:fillRect/>
          </a:stretch>
        </p:blipFill>
        <p:spPr>
          <a:xfrm>
            <a:off x="1453134" y="1457792"/>
            <a:ext cx="21307475" cy="12004212"/>
          </a:xfrm>
          <a:prstGeom prst="rect">
            <a:avLst/>
          </a:prstGeom>
        </p:spPr>
      </p:pic>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3372718"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GB" b="1" i="0" dirty="0">
                <a:solidFill>
                  <a:srgbClr val="FFFFFF"/>
                </a:solidFill>
                <a:effectLst/>
                <a:latin typeface="Roboto" panose="02000000000000000000" pitchFamily="2" charset="0"/>
              </a:rPr>
              <a:t>Neil Todd’s Story</a:t>
            </a:r>
          </a:p>
        </p:txBody>
      </p:sp>
      <p:pic>
        <p:nvPicPr>
          <p:cNvPr id="158" name="logo.jpg" descr="logo.jpg"/>
          <p:cNvPicPr>
            <a:picLocks noChangeAspect="1"/>
          </p:cNvPicPr>
          <p:nvPr/>
        </p:nvPicPr>
        <p:blipFill>
          <a:blip r:embed="rId5"/>
          <a:stretch>
            <a:fillRect/>
          </a:stretch>
        </p:blipFill>
        <p:spPr>
          <a:xfrm>
            <a:off x="20587034" y="-24576"/>
            <a:ext cx="3796966" cy="1456822"/>
          </a:xfrm>
          <a:prstGeom prst="rect">
            <a:avLst/>
          </a:prstGeom>
          <a:ln w="12700">
            <a:miter lim="400000"/>
          </a:ln>
        </p:spPr>
      </p:pic>
    </p:spTree>
    <p:extLst>
      <p:ext uri="{BB962C8B-B14F-4D97-AF65-F5344CB8AC3E}">
        <p14:creationId xmlns:p14="http://schemas.microsoft.com/office/powerpoint/2010/main" val="80739694"/>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video>
              <p:cMediaNode vol="80000">
                <p:cTn id="8" fill="hold" display="0">
                  <p:stCondLst>
                    <p:cond delay="indefinite"/>
                  </p:stCondLst>
                </p:cTn>
                <p:tgtEl>
                  <p:spTgt spid="2"/>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227094F-65C1-0D1B-932D-39272C9172FC}"/>
              </a:ext>
            </a:extLst>
          </p:cNvPr>
          <p:cNvSpPr txBox="1"/>
          <p:nvPr/>
        </p:nvSpPr>
        <p:spPr>
          <a:xfrm>
            <a:off x="9396000" y="1416176"/>
            <a:ext cx="14989208" cy="2405171"/>
          </a:xfrm>
          <a:prstGeom prst="rect">
            <a:avLst/>
          </a:prstGeom>
          <a:solidFill>
            <a:schemeClr val="tx1">
              <a:alpha val="87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marR="0" indent="-571500" algn="l" defTabSz="2438338" rtl="0" fontAlgn="auto" latinLnBrk="0" hangingPunct="0">
              <a:lnSpc>
                <a:spcPct val="100000"/>
              </a:lnSpc>
              <a:spcBef>
                <a:spcPts val="0"/>
              </a:spcBef>
              <a:spcAft>
                <a:spcPts val="0"/>
              </a:spcAft>
              <a:buClrTx/>
              <a:buSzTx/>
              <a:buBlip>
                <a:blip r:embed="rId3"/>
              </a:buBlip>
              <a:tabLst/>
            </a:pPr>
            <a:r>
              <a:rPr lang="en-US" sz="4000" b="0" i="0" dirty="0">
                <a:solidFill>
                  <a:srgbClr val="FFFFFF"/>
                </a:solidFill>
                <a:effectLst/>
                <a:latin typeface="Lato" panose="020F0502020204030203" pitchFamily="34" charset="0"/>
              </a:rPr>
              <a:t>From the perspective of a victim or survivor of abuse in the church, this sort of scripture might become a hollow promise.</a:t>
            </a:r>
            <a:endParaRPr kumimoji="0" lang="en-GB" sz="4000" b="0" u="none" strike="noStrike" cap="none" spc="0" normalizeH="0" baseline="0" dirty="0">
              <a:ln>
                <a:noFill/>
              </a:ln>
              <a:solidFill>
                <a:schemeClr val="bg1"/>
              </a:solidFill>
              <a:effectLst/>
              <a:uFillTx/>
              <a:latin typeface="+mn-lt"/>
              <a:ea typeface="+mn-ea"/>
              <a:cs typeface="+mn-cs"/>
              <a:sym typeface="Helvetica Neue"/>
            </a:endParaRPr>
          </a:p>
        </p:txBody>
      </p:sp>
      <p:sp>
        <p:nvSpPr>
          <p:cNvPr id="4" name="TextBox 3">
            <a:extLst>
              <a:ext uri="{FF2B5EF4-FFF2-40B4-BE49-F238E27FC236}">
                <a16:creationId xmlns:a16="http://schemas.microsoft.com/office/drawing/2014/main" id="{6FBA398E-BE47-B4F7-5302-63519BFEA058}"/>
              </a:ext>
            </a:extLst>
          </p:cNvPr>
          <p:cNvSpPr txBox="1"/>
          <p:nvPr/>
        </p:nvSpPr>
        <p:spPr>
          <a:xfrm>
            <a:off x="-828" y="1413585"/>
            <a:ext cx="9391649" cy="4639914"/>
          </a:xfrm>
          <a:prstGeom prst="rect">
            <a:avLst/>
          </a:prstGeom>
          <a:solidFill>
            <a:srgbClr val="FFFFFF">
              <a:alpha val="7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50800" bIns="50800" numCol="1" spcCol="38100" rtlCol="0" anchor="ctr">
            <a:noAutofit/>
          </a:bodyPr>
          <a:lstStyle/>
          <a:p>
            <a:pPr algn="l"/>
            <a:r>
              <a:rPr lang="en-US" sz="3200" b="0" i="0" dirty="0">
                <a:solidFill>
                  <a:srgbClr val="800080"/>
                </a:solidFill>
                <a:effectLst/>
                <a:latin typeface="Lato" panose="020F0502020204030203" pitchFamily="34" charset="0"/>
              </a:rPr>
              <a:t>“For I know the plans I have for you, says the Lord. Plans to prosper you and not to harm you.”</a:t>
            </a:r>
            <a:br>
              <a:rPr lang="en-US" sz="3200" dirty="0"/>
            </a:br>
            <a:br>
              <a:rPr lang="en-US" sz="3200" dirty="0"/>
            </a:br>
            <a:r>
              <a:rPr lang="en-US" sz="3200" b="0" i="0" dirty="0">
                <a:solidFill>
                  <a:srgbClr val="800080"/>
                </a:solidFill>
                <a:effectLst/>
                <a:latin typeface="Lato" panose="020F0502020204030203" pitchFamily="34" charset="0"/>
              </a:rPr>
              <a:t>Jeremiah 29:11</a:t>
            </a:r>
            <a:endParaRPr kumimoji="0" lang="en-GB" sz="4000" b="0" i="0" u="none" strike="noStrike" cap="none" spc="0" normalizeH="0" baseline="0" dirty="0">
              <a:ln>
                <a:noFill/>
              </a:ln>
              <a:solidFill>
                <a:srgbClr val="5E5E5E"/>
              </a:solidFill>
              <a:effectLst/>
              <a:uFillTx/>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 name="TextBox 4">
            <a:extLst>
              <a:ext uri="{FF2B5EF4-FFF2-40B4-BE49-F238E27FC236}">
                <a16:creationId xmlns:a16="http://schemas.microsoft.com/office/drawing/2014/main" id="{705CD320-AC54-02E6-8BC2-97C3EC85B689}"/>
              </a:ext>
            </a:extLst>
          </p:cNvPr>
          <p:cNvSpPr txBox="1"/>
          <p:nvPr/>
        </p:nvSpPr>
        <p:spPr>
          <a:xfrm>
            <a:off x="-1" y="8764123"/>
            <a:ext cx="9390821" cy="4714029"/>
          </a:xfrm>
          <a:prstGeom prst="rect">
            <a:avLst/>
          </a:prstGeom>
          <a:solidFill>
            <a:srgbClr val="FFFFFF">
              <a:alpha val="7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50800" bIns="50800" numCol="1" spcCol="38100" rtlCol="0" anchor="ctr">
            <a:noAutofit/>
          </a:bodyPr>
          <a:lstStyle/>
          <a:p>
            <a:pPr marL="0" marR="0" indent="0" algn="l" defTabSz="2438338" rtl="0" fontAlgn="auto" latinLnBrk="0" hangingPunct="0">
              <a:lnSpc>
                <a:spcPct val="100000"/>
              </a:lnSpc>
              <a:spcBef>
                <a:spcPts val="0"/>
              </a:spcBef>
              <a:spcAft>
                <a:spcPts val="0"/>
              </a:spcAft>
              <a:buClrTx/>
              <a:buSzTx/>
              <a:buFontTx/>
              <a:buNone/>
              <a:tabLst/>
            </a:pPr>
            <a:r>
              <a:rPr lang="en-US" sz="4000" b="0" i="0" dirty="0">
                <a:solidFill>
                  <a:srgbClr val="333333"/>
                </a:solidFill>
                <a:effectLst/>
                <a:latin typeface="Lato" panose="020F0502020204030203" pitchFamily="34" charset="0"/>
              </a:rPr>
              <a:t>Most of us draw at least some conclusions about who God is from our experience within the Christian community.</a:t>
            </a:r>
            <a:endParaRPr kumimoji="0" lang="en-GB" sz="4000" b="0" i="0" u="none" strike="noStrike" cap="none" spc="0" normalizeH="0" baseline="0" dirty="0">
              <a:ln>
                <a:noFill/>
              </a:ln>
              <a:solidFill>
                <a:srgbClr val="5E5E5E"/>
              </a:solidFill>
              <a:effectLst/>
              <a:uFillTx/>
              <a:latin typeface="+mn-lt"/>
              <a:ea typeface="+mn-ea"/>
              <a:cs typeface="+mn-cs"/>
              <a:sym typeface="Helvetica Neue"/>
            </a:endParaRPr>
          </a:p>
        </p:txBody>
      </p:sp>
      <p:sp>
        <p:nvSpPr>
          <p:cNvPr id="15" name="TextBox 14">
            <a:extLst>
              <a:ext uri="{FF2B5EF4-FFF2-40B4-BE49-F238E27FC236}">
                <a16:creationId xmlns:a16="http://schemas.microsoft.com/office/drawing/2014/main" id="{B4805A30-FE2C-5E39-8514-F1B64AFB22D2}"/>
              </a:ext>
            </a:extLst>
          </p:cNvPr>
          <p:cNvSpPr txBox="1"/>
          <p:nvPr/>
        </p:nvSpPr>
        <p:spPr>
          <a:xfrm>
            <a:off x="9396000" y="11005049"/>
            <a:ext cx="14989208" cy="2427824"/>
          </a:xfrm>
          <a:prstGeom prst="rect">
            <a:avLst/>
          </a:prstGeom>
          <a:solidFill>
            <a:schemeClr val="tx1">
              <a:alpha val="87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marR="0" indent="-571500" algn="l" defTabSz="2438338" rtl="0" fontAlgn="auto" latinLnBrk="0" hangingPunct="0">
              <a:lnSpc>
                <a:spcPct val="100000"/>
              </a:lnSpc>
              <a:spcBef>
                <a:spcPts val="0"/>
              </a:spcBef>
              <a:spcAft>
                <a:spcPts val="0"/>
              </a:spcAft>
              <a:buClrTx/>
              <a:buSzTx/>
              <a:buBlip>
                <a:blip r:embed="rId3"/>
              </a:buBlip>
              <a:tabLst/>
            </a:pPr>
            <a:r>
              <a:rPr lang="en-US" sz="4000" b="0" i="0" dirty="0">
                <a:solidFill>
                  <a:srgbClr val="FFFFFF"/>
                </a:solidFill>
                <a:effectLst/>
                <a:latin typeface="Lato" panose="020F0502020204030203" pitchFamily="34" charset="0"/>
              </a:rPr>
              <a:t>Cultural change can be difficult and can take time.</a:t>
            </a:r>
            <a:endParaRPr kumimoji="0" lang="en-GB" sz="6000" b="0" u="none" strike="noStrike" cap="none" spc="0" normalizeH="0" baseline="0" dirty="0">
              <a:ln>
                <a:noFill/>
              </a:ln>
              <a:solidFill>
                <a:schemeClr val="bg1"/>
              </a:solidFill>
              <a:effectLst/>
              <a:uFillTx/>
              <a:latin typeface="+mn-lt"/>
              <a:ea typeface="+mn-ea"/>
              <a:cs typeface="+mn-cs"/>
              <a:sym typeface="Helvetica Neue"/>
            </a:endParaRPr>
          </a:p>
        </p:txBody>
      </p:sp>
      <p:sp>
        <p:nvSpPr>
          <p:cNvPr id="155" name="Rectangle"/>
          <p:cNvSpPr/>
          <p:nvPr/>
        </p:nvSpPr>
        <p:spPr>
          <a:xfrm>
            <a:off x="7620" y="-3219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5049459" cy="559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r>
              <a:rPr lang="en-GB" dirty="0"/>
              <a:t>Embodying 'Good News'</a:t>
            </a:r>
          </a:p>
        </p:txBody>
      </p:sp>
      <p:pic>
        <p:nvPicPr>
          <p:cNvPr id="158" name="logo.jpg" descr="logo.jpg"/>
          <p:cNvPicPr>
            <a:picLocks noChangeAspect="1"/>
          </p:cNvPicPr>
          <p:nvPr/>
        </p:nvPicPr>
        <p:blipFill>
          <a:blip r:embed="rId4"/>
          <a:stretch>
            <a:fillRect/>
          </a:stretch>
        </p:blipFill>
        <p:spPr>
          <a:xfrm>
            <a:off x="20587034" y="-24576"/>
            <a:ext cx="3796966" cy="1456822"/>
          </a:xfrm>
          <a:prstGeom prst="rect">
            <a:avLst/>
          </a:prstGeom>
          <a:ln w="12700">
            <a:miter lim="400000"/>
          </a:ln>
        </p:spPr>
      </p:pic>
      <p:sp>
        <p:nvSpPr>
          <p:cNvPr id="7" name="TextBox 6">
            <a:extLst>
              <a:ext uri="{FF2B5EF4-FFF2-40B4-BE49-F238E27FC236}">
                <a16:creationId xmlns:a16="http://schemas.microsoft.com/office/drawing/2014/main" id="{7994A7C4-2258-77F2-A034-2D354246BEDD}"/>
              </a:ext>
            </a:extLst>
          </p:cNvPr>
          <p:cNvSpPr txBox="1"/>
          <p:nvPr/>
        </p:nvSpPr>
        <p:spPr>
          <a:xfrm>
            <a:off x="-7620" y="6053499"/>
            <a:ext cx="9391650" cy="2727290"/>
          </a:xfrm>
          <a:prstGeom prst="rect">
            <a:avLst/>
          </a:prstGeom>
          <a:solidFill>
            <a:srgbClr val="FFFFFF">
              <a:alpha val="7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50800" bIns="50800" numCol="1" spcCol="38100" rtlCol="0" anchor="ctr">
            <a:noAutofit/>
          </a:bodyPr>
          <a:lstStyle/>
          <a:p>
            <a:pPr marL="0" marR="0" indent="0" algn="l" defTabSz="2438338" rtl="0" fontAlgn="auto" latinLnBrk="0" hangingPunct="0">
              <a:lnSpc>
                <a:spcPct val="100000"/>
              </a:lnSpc>
              <a:spcBef>
                <a:spcPts val="0"/>
              </a:spcBef>
              <a:spcAft>
                <a:spcPts val="0"/>
              </a:spcAft>
              <a:buClrTx/>
              <a:buSzTx/>
              <a:buFontTx/>
              <a:buNone/>
              <a:tabLst/>
            </a:pPr>
            <a:r>
              <a:rPr lang="en-US" sz="4000" b="0" i="1" dirty="0">
                <a:solidFill>
                  <a:srgbClr val="333333"/>
                </a:solidFill>
                <a:effectLst/>
                <a:latin typeface="Lato" panose="020F0502020204030203" pitchFamily="34" charset="0"/>
              </a:rPr>
              <a:t>Take a moment to reflect again on this passage of scripture.</a:t>
            </a:r>
            <a:endParaRPr kumimoji="0" lang="en-GB" sz="4000" b="0" i="0" u="none" strike="noStrike" cap="none" spc="0" normalizeH="0" baseline="0" dirty="0">
              <a:ln>
                <a:noFill/>
              </a:ln>
              <a:solidFill>
                <a:srgbClr val="5E5E5E"/>
              </a:solidFill>
              <a:effectLst/>
              <a:uFillTx/>
              <a:latin typeface="+mn-lt"/>
              <a:ea typeface="+mn-ea"/>
              <a:cs typeface="+mn-cs"/>
              <a:sym typeface="Helvetica Neue"/>
            </a:endParaRPr>
          </a:p>
        </p:txBody>
      </p:sp>
      <p:sp>
        <p:nvSpPr>
          <p:cNvPr id="9" name="TextBox 8">
            <a:extLst>
              <a:ext uri="{FF2B5EF4-FFF2-40B4-BE49-F238E27FC236}">
                <a16:creationId xmlns:a16="http://schemas.microsoft.com/office/drawing/2014/main" id="{0AA58B1B-3083-D51A-DFB2-132E7789C89E}"/>
              </a:ext>
            </a:extLst>
          </p:cNvPr>
          <p:cNvSpPr txBox="1"/>
          <p:nvPr/>
        </p:nvSpPr>
        <p:spPr>
          <a:xfrm>
            <a:off x="9396000" y="3805016"/>
            <a:ext cx="14989208" cy="2405171"/>
          </a:xfrm>
          <a:prstGeom prst="rect">
            <a:avLst/>
          </a:prstGeom>
          <a:solidFill>
            <a:schemeClr val="tx1">
              <a:alpha val="87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marR="0" indent="-571500" algn="l" defTabSz="2438338" rtl="0" fontAlgn="auto" latinLnBrk="0" hangingPunct="0">
              <a:lnSpc>
                <a:spcPct val="100000"/>
              </a:lnSpc>
              <a:spcBef>
                <a:spcPts val="0"/>
              </a:spcBef>
              <a:spcAft>
                <a:spcPts val="0"/>
              </a:spcAft>
              <a:buClrTx/>
              <a:buSzTx/>
              <a:buBlip>
                <a:blip r:embed="rId3"/>
              </a:buBlip>
              <a:tabLst/>
            </a:pPr>
            <a:r>
              <a:rPr lang="en-US" sz="4000" b="0" i="0" dirty="0">
                <a:solidFill>
                  <a:srgbClr val="FFFFFF"/>
                </a:solidFill>
                <a:effectLst/>
                <a:latin typeface="Lato" panose="020F0502020204030203" pitchFamily="34" charset="0"/>
              </a:rPr>
              <a:t>Neil Todd's story reminds us of the serious long term damage failures in safeguarding can lead to.</a:t>
            </a:r>
            <a:endParaRPr kumimoji="0" lang="en-GB" sz="4800" b="0" u="none" strike="noStrike" cap="none" spc="0" normalizeH="0" baseline="0" dirty="0">
              <a:ln>
                <a:noFill/>
              </a:ln>
              <a:solidFill>
                <a:schemeClr val="bg1"/>
              </a:solidFill>
              <a:effectLst/>
              <a:uFillTx/>
              <a:latin typeface="+mn-lt"/>
              <a:ea typeface="+mn-ea"/>
              <a:cs typeface="+mn-cs"/>
              <a:sym typeface="Helvetica Neue"/>
            </a:endParaRPr>
          </a:p>
        </p:txBody>
      </p:sp>
      <p:sp>
        <p:nvSpPr>
          <p:cNvPr id="10" name="TextBox 9">
            <a:extLst>
              <a:ext uri="{FF2B5EF4-FFF2-40B4-BE49-F238E27FC236}">
                <a16:creationId xmlns:a16="http://schemas.microsoft.com/office/drawing/2014/main" id="{EAB8173E-D08E-686B-0DE6-B07DF22400E7}"/>
              </a:ext>
            </a:extLst>
          </p:cNvPr>
          <p:cNvSpPr txBox="1"/>
          <p:nvPr/>
        </p:nvSpPr>
        <p:spPr>
          <a:xfrm>
            <a:off x="9396000" y="6210660"/>
            <a:ext cx="14989208" cy="2405171"/>
          </a:xfrm>
          <a:prstGeom prst="rect">
            <a:avLst/>
          </a:prstGeom>
          <a:solidFill>
            <a:schemeClr val="tx1">
              <a:alpha val="87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marR="0" indent="-571500" algn="l" defTabSz="2438338" rtl="0" fontAlgn="auto" latinLnBrk="0" hangingPunct="0">
              <a:lnSpc>
                <a:spcPct val="100000"/>
              </a:lnSpc>
              <a:spcBef>
                <a:spcPts val="0"/>
              </a:spcBef>
              <a:spcAft>
                <a:spcPts val="0"/>
              </a:spcAft>
              <a:buClrTx/>
              <a:buSzTx/>
              <a:buBlip>
                <a:blip r:embed="rId3"/>
              </a:buBlip>
              <a:tabLst/>
            </a:pPr>
            <a:r>
              <a:rPr lang="en-US" sz="4000" b="0" i="0" dirty="0">
                <a:solidFill>
                  <a:srgbClr val="FFFFFF"/>
                </a:solidFill>
                <a:effectLst/>
                <a:latin typeface="Lato" panose="020F0502020204030203" pitchFamily="34" charset="0"/>
              </a:rPr>
              <a:t>How far are we committed to a safer church, and the honesty and self reflection needed to truly promote this?</a:t>
            </a:r>
            <a:endParaRPr kumimoji="0" lang="en-GB" sz="6000" b="0" u="none" strike="noStrike" cap="none" spc="0" normalizeH="0" baseline="0" dirty="0">
              <a:ln>
                <a:noFill/>
              </a:ln>
              <a:solidFill>
                <a:schemeClr val="bg1"/>
              </a:solidFill>
              <a:effectLst/>
              <a:uFillTx/>
              <a:latin typeface="+mn-lt"/>
              <a:ea typeface="+mn-ea"/>
              <a:cs typeface="+mn-cs"/>
              <a:sym typeface="Helvetica Neue"/>
            </a:endParaRPr>
          </a:p>
        </p:txBody>
      </p:sp>
      <p:sp>
        <p:nvSpPr>
          <p:cNvPr id="11" name="TextBox 10">
            <a:extLst>
              <a:ext uri="{FF2B5EF4-FFF2-40B4-BE49-F238E27FC236}">
                <a16:creationId xmlns:a16="http://schemas.microsoft.com/office/drawing/2014/main" id="{C8F5AE3C-AD4C-C8A0-81B2-A0804EADF85F}"/>
              </a:ext>
            </a:extLst>
          </p:cNvPr>
          <p:cNvSpPr txBox="1"/>
          <p:nvPr/>
        </p:nvSpPr>
        <p:spPr>
          <a:xfrm>
            <a:off x="9394792" y="8602587"/>
            <a:ext cx="14989208" cy="2405171"/>
          </a:xfrm>
          <a:prstGeom prst="rect">
            <a:avLst/>
          </a:prstGeom>
          <a:solidFill>
            <a:schemeClr val="tx1">
              <a:alpha val="87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0" tIns="50800" rIns="720000" bIns="50800" numCol="1" spcCol="38100" rtlCol="0" anchor="ctr">
            <a:noAutofit/>
          </a:bodyPr>
          <a:lstStyle/>
          <a:p>
            <a:pPr marL="571500" marR="0" indent="-571500" algn="l" defTabSz="2438338" rtl="0" fontAlgn="auto" latinLnBrk="0" hangingPunct="0">
              <a:lnSpc>
                <a:spcPct val="100000"/>
              </a:lnSpc>
              <a:spcBef>
                <a:spcPts val="0"/>
              </a:spcBef>
              <a:spcAft>
                <a:spcPts val="0"/>
              </a:spcAft>
              <a:buClrTx/>
              <a:buSzTx/>
              <a:buBlip>
                <a:blip r:embed="rId3"/>
              </a:buBlip>
              <a:tabLst/>
            </a:pPr>
            <a:r>
              <a:rPr lang="en-US" sz="4000" b="0" i="0" dirty="0">
                <a:solidFill>
                  <a:srgbClr val="FFFFFF"/>
                </a:solidFill>
                <a:effectLst/>
                <a:latin typeface="Lato" panose="020F0502020204030203" pitchFamily="34" charset="0"/>
              </a:rPr>
              <a:t>How far are we committed to ensure the ministry of the church is a credible witness?</a:t>
            </a:r>
            <a:endParaRPr kumimoji="0" lang="en-GB" sz="6000" b="0" u="none" strike="noStrike" cap="none" spc="0" normalizeH="0" baseline="0" dirty="0">
              <a:ln>
                <a:noFill/>
              </a:ln>
              <a:solidFill>
                <a:schemeClr val="bg1"/>
              </a:solidFill>
              <a:effectLst/>
              <a:uFillTx/>
              <a:latin typeface="+mn-lt"/>
              <a:ea typeface="+mn-ea"/>
              <a:cs typeface="+mn-cs"/>
              <a:sym typeface="Helvetica Neue"/>
            </a:endParaRPr>
          </a:p>
        </p:txBody>
      </p:sp>
    </p:spTree>
    <p:extLst>
      <p:ext uri="{BB962C8B-B14F-4D97-AF65-F5344CB8AC3E}">
        <p14:creationId xmlns:p14="http://schemas.microsoft.com/office/powerpoint/2010/main" val="3213619518"/>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0-#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1+#ppt_w/2"/>
                                          </p:val>
                                        </p:tav>
                                        <p:tav tm="100000">
                                          <p:val>
                                            <p:strVal val="#ppt_x"/>
                                          </p:val>
                                        </p:tav>
                                      </p:tavLst>
                                    </p:anim>
                                    <p:anim calcmode="lin" valueType="num">
                                      <p:cBhvr additive="base">
                                        <p:cTn id="26"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1+#ppt_w/2"/>
                                          </p:val>
                                        </p:tav>
                                        <p:tav tm="100000">
                                          <p:val>
                                            <p:strVal val="#ppt_x"/>
                                          </p:val>
                                        </p:tav>
                                      </p:tavLst>
                                    </p:anim>
                                    <p:anim calcmode="lin" valueType="num">
                                      <p:cBhvr additive="base">
                                        <p:cTn id="32"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1+#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tgtEl>
                                          <p:spTgt spid="11"/>
                                        </p:tgtEl>
                                        <p:attrNameLst>
                                          <p:attrName>ppt_x</p:attrName>
                                        </p:attrNameLst>
                                      </p:cBhvr>
                                      <p:tavLst>
                                        <p:tav tm="0">
                                          <p:val>
                                            <p:strVal val="1+#ppt_w/2"/>
                                          </p:val>
                                        </p:tav>
                                        <p:tav tm="100000">
                                          <p:val>
                                            <p:strVal val="#ppt_x"/>
                                          </p:val>
                                        </p:tav>
                                      </p:tavLst>
                                    </p:anim>
                                    <p:anim calcmode="lin" valueType="num">
                                      <p:cBhvr additive="base">
                                        <p:cTn id="4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1000" fill="hold"/>
                                        <p:tgtEl>
                                          <p:spTgt spid="15"/>
                                        </p:tgtEl>
                                        <p:attrNameLst>
                                          <p:attrName>ppt_x</p:attrName>
                                        </p:attrNameLst>
                                      </p:cBhvr>
                                      <p:tavLst>
                                        <p:tav tm="0">
                                          <p:val>
                                            <p:strVal val="1+#ppt_w/2"/>
                                          </p:val>
                                        </p:tav>
                                        <p:tav tm="100000">
                                          <p:val>
                                            <p:strVal val="#ppt_x"/>
                                          </p:val>
                                        </p:tav>
                                      </p:tavLst>
                                    </p:anim>
                                    <p:anim calcmode="lin" valueType="num">
                                      <p:cBhvr additive="base">
                                        <p:cTn id="50"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5" grpId="0" animBg="1"/>
      <p:bldP spid="15" grpId="0" animBg="1"/>
      <p:bldP spid="7"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6EF7A340-58F3-1642-8B77-E6C5798B217C}"/>
              </a:ext>
            </a:extLst>
          </p:cNvPr>
          <p:cNvGrpSpPr/>
          <p:nvPr/>
        </p:nvGrpSpPr>
        <p:grpSpPr>
          <a:xfrm>
            <a:off x="6830745" y="4594142"/>
            <a:ext cx="4954341" cy="6248029"/>
            <a:chOff x="6830745" y="4594142"/>
            <a:chExt cx="4954341" cy="6248029"/>
          </a:xfrm>
        </p:grpSpPr>
        <p:sp>
          <p:nvSpPr>
            <p:cNvPr id="31" name="Rectangle: Rounded Corners 30">
              <a:extLst>
                <a:ext uri="{FF2B5EF4-FFF2-40B4-BE49-F238E27FC236}">
                  <a16:creationId xmlns:a16="http://schemas.microsoft.com/office/drawing/2014/main" id="{D1F33171-9D91-7947-E28D-3687A028E3FD}"/>
                </a:ext>
              </a:extLst>
            </p:cNvPr>
            <p:cNvSpPr/>
            <p:nvPr/>
          </p:nvSpPr>
          <p:spPr>
            <a:xfrm>
              <a:off x="6830745" y="4594142"/>
              <a:ext cx="4954341" cy="6248029"/>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Transparency and accountability in all areas of church life.</a:t>
              </a: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32" name="Picture 31">
              <a:extLst>
                <a:ext uri="{FF2B5EF4-FFF2-40B4-BE49-F238E27FC236}">
                  <a16:creationId xmlns:a16="http://schemas.microsoft.com/office/drawing/2014/main" id="{39FB4606-B5F1-D48B-EF1D-3BA9BD792836}"/>
                </a:ext>
              </a:extLst>
            </p:cNvPr>
            <p:cNvPicPr>
              <a:picLocks noChangeAspect="1"/>
            </p:cNvPicPr>
            <p:nvPr/>
          </p:nvPicPr>
          <p:blipFill>
            <a:blip r:embed="rId3"/>
            <a:stretch>
              <a:fillRect/>
            </a:stretch>
          </p:blipFill>
          <p:spPr>
            <a:xfrm>
              <a:off x="8809462" y="9114535"/>
              <a:ext cx="1000125" cy="1000125"/>
            </a:xfrm>
            <a:prstGeom prst="rect">
              <a:avLst/>
            </a:prstGeom>
          </p:spPr>
        </p:pic>
      </p:grpSp>
      <p:grpSp>
        <p:nvGrpSpPr>
          <p:cNvPr id="39" name="Group 38">
            <a:extLst>
              <a:ext uri="{FF2B5EF4-FFF2-40B4-BE49-F238E27FC236}">
                <a16:creationId xmlns:a16="http://schemas.microsoft.com/office/drawing/2014/main" id="{DC799AE5-8215-B41F-B5F0-66998E8FFE84}"/>
              </a:ext>
            </a:extLst>
          </p:cNvPr>
          <p:cNvGrpSpPr/>
          <p:nvPr/>
        </p:nvGrpSpPr>
        <p:grpSpPr>
          <a:xfrm>
            <a:off x="1418550" y="4594130"/>
            <a:ext cx="4954341" cy="6248041"/>
            <a:chOff x="1418550" y="4594130"/>
            <a:chExt cx="4954341" cy="6248041"/>
          </a:xfrm>
        </p:grpSpPr>
        <p:sp>
          <p:nvSpPr>
            <p:cNvPr id="23" name="Rectangle: Rounded Corners 22">
              <a:extLst>
                <a:ext uri="{FF2B5EF4-FFF2-40B4-BE49-F238E27FC236}">
                  <a16:creationId xmlns:a16="http://schemas.microsoft.com/office/drawing/2014/main" id="{C56B7424-A5CE-038A-24B2-03950DC9A598}"/>
                </a:ext>
              </a:extLst>
            </p:cNvPr>
            <p:cNvSpPr/>
            <p:nvPr/>
          </p:nvSpPr>
          <p:spPr>
            <a:xfrm>
              <a:off x="1418550" y="4594130"/>
              <a:ext cx="4954341" cy="6248041"/>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Being attentive, aware and listen to the voice of the vulnerable. </a:t>
              </a:r>
              <a:endParaRPr lang="en-US" sz="4000" dirty="0">
                <a:solidFill>
                  <a:srgbClr val="333333"/>
                </a:solidFill>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27" name="Picture 26">
              <a:extLst>
                <a:ext uri="{FF2B5EF4-FFF2-40B4-BE49-F238E27FC236}">
                  <a16:creationId xmlns:a16="http://schemas.microsoft.com/office/drawing/2014/main" id="{77BE1D77-D870-BC32-4AFA-9E665C7BD80C}"/>
                </a:ext>
              </a:extLst>
            </p:cNvPr>
            <p:cNvPicPr>
              <a:picLocks noChangeAspect="1"/>
            </p:cNvPicPr>
            <p:nvPr/>
          </p:nvPicPr>
          <p:blipFill>
            <a:blip r:embed="rId3"/>
            <a:stretch>
              <a:fillRect/>
            </a:stretch>
          </p:blipFill>
          <p:spPr>
            <a:xfrm>
              <a:off x="3395662" y="9114534"/>
              <a:ext cx="1000125" cy="1000125"/>
            </a:xfrm>
            <a:prstGeom prst="rect">
              <a:avLst/>
            </a:prstGeom>
          </p:spPr>
        </p:pic>
      </p:grpSp>
      <p:grpSp>
        <p:nvGrpSpPr>
          <p:cNvPr id="41" name="Group 40">
            <a:extLst>
              <a:ext uri="{FF2B5EF4-FFF2-40B4-BE49-F238E27FC236}">
                <a16:creationId xmlns:a16="http://schemas.microsoft.com/office/drawing/2014/main" id="{F0E2BF1D-83C3-EF20-05FD-354D0D17326C}"/>
              </a:ext>
            </a:extLst>
          </p:cNvPr>
          <p:cNvGrpSpPr/>
          <p:nvPr/>
        </p:nvGrpSpPr>
        <p:grpSpPr>
          <a:xfrm>
            <a:off x="12191398" y="4599993"/>
            <a:ext cx="4954341" cy="6242178"/>
            <a:chOff x="12191398" y="4599993"/>
            <a:chExt cx="4954341" cy="6242178"/>
          </a:xfrm>
        </p:grpSpPr>
        <p:sp>
          <p:nvSpPr>
            <p:cNvPr id="34" name="Rectangle: Rounded Corners 33">
              <a:extLst>
                <a:ext uri="{FF2B5EF4-FFF2-40B4-BE49-F238E27FC236}">
                  <a16:creationId xmlns:a16="http://schemas.microsoft.com/office/drawing/2014/main" id="{4BF1BDB0-1D50-4F5F-3E7A-5211DD3210AC}"/>
                </a:ext>
              </a:extLst>
            </p:cNvPr>
            <p:cNvSpPr/>
            <p:nvPr/>
          </p:nvSpPr>
          <p:spPr>
            <a:xfrm>
              <a:off x="12191398" y="4599993"/>
              <a:ext cx="4954341" cy="6242178"/>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Taking responsibility, according to the role we have in our community.</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35" name="Picture 34">
              <a:extLst>
                <a:ext uri="{FF2B5EF4-FFF2-40B4-BE49-F238E27FC236}">
                  <a16:creationId xmlns:a16="http://schemas.microsoft.com/office/drawing/2014/main" id="{F9F735CE-FFB4-6329-170C-9EC2F458D120}"/>
                </a:ext>
              </a:extLst>
            </p:cNvPr>
            <p:cNvPicPr>
              <a:picLocks noChangeAspect="1"/>
            </p:cNvPicPr>
            <p:nvPr/>
          </p:nvPicPr>
          <p:blipFill>
            <a:blip r:embed="rId3"/>
            <a:stretch>
              <a:fillRect/>
            </a:stretch>
          </p:blipFill>
          <p:spPr>
            <a:xfrm>
              <a:off x="14170115" y="9120386"/>
              <a:ext cx="1000125" cy="1000125"/>
            </a:xfrm>
            <a:prstGeom prst="rect">
              <a:avLst/>
            </a:prstGeom>
          </p:spPr>
        </p:pic>
      </p:grpSp>
      <p:grpSp>
        <p:nvGrpSpPr>
          <p:cNvPr id="42" name="Group 41">
            <a:extLst>
              <a:ext uri="{FF2B5EF4-FFF2-40B4-BE49-F238E27FC236}">
                <a16:creationId xmlns:a16="http://schemas.microsoft.com/office/drawing/2014/main" id="{5652C2A5-DD83-2AB1-5FB8-879E49E2DBAC}"/>
              </a:ext>
            </a:extLst>
          </p:cNvPr>
          <p:cNvGrpSpPr/>
          <p:nvPr/>
        </p:nvGrpSpPr>
        <p:grpSpPr>
          <a:xfrm>
            <a:off x="17552051" y="4594130"/>
            <a:ext cx="4954341" cy="6242178"/>
            <a:chOff x="17531176" y="4594130"/>
            <a:chExt cx="4954341" cy="6242178"/>
          </a:xfrm>
        </p:grpSpPr>
        <p:sp>
          <p:nvSpPr>
            <p:cNvPr id="37" name="Rectangle: Rounded Corners 36">
              <a:extLst>
                <a:ext uri="{FF2B5EF4-FFF2-40B4-BE49-F238E27FC236}">
                  <a16:creationId xmlns:a16="http://schemas.microsoft.com/office/drawing/2014/main" id="{4A955F53-05DA-D029-9B96-C137F04B6A46}"/>
                </a:ext>
              </a:extLst>
            </p:cNvPr>
            <p:cNvSpPr/>
            <p:nvPr/>
          </p:nvSpPr>
          <p:spPr>
            <a:xfrm>
              <a:off x="17531176" y="4594130"/>
              <a:ext cx="4954341" cy="6242178"/>
            </a:xfrm>
            <a:prstGeom prst="roundRect">
              <a:avLst/>
            </a:prstGeom>
            <a:solidFill>
              <a:srgbClr val="2980B9"/>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50800" rIns="3600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1400" b="0" i="0" dirty="0">
                <a:solidFill>
                  <a:srgbClr val="FFFFFF"/>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b="0" i="0" dirty="0">
                  <a:solidFill>
                    <a:srgbClr val="FFFFFF"/>
                  </a:solidFill>
                  <a:effectLst/>
                  <a:latin typeface="Lato" panose="020F0502020204030203" pitchFamily="34" charset="0"/>
                </a:rPr>
                <a:t>Acting in practical ways that reduce risk of harm and promote wellbeing.</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38" name="Picture 37">
              <a:extLst>
                <a:ext uri="{FF2B5EF4-FFF2-40B4-BE49-F238E27FC236}">
                  <a16:creationId xmlns:a16="http://schemas.microsoft.com/office/drawing/2014/main" id="{FAB3AF6F-A17C-F7AA-7EA0-2969BD1AA67A}"/>
                </a:ext>
              </a:extLst>
            </p:cNvPr>
            <p:cNvPicPr>
              <a:picLocks noChangeAspect="1"/>
            </p:cNvPicPr>
            <p:nvPr/>
          </p:nvPicPr>
          <p:blipFill>
            <a:blip r:embed="rId3"/>
            <a:stretch>
              <a:fillRect/>
            </a:stretch>
          </p:blipFill>
          <p:spPr>
            <a:xfrm>
              <a:off x="19509893" y="9114523"/>
              <a:ext cx="1000125" cy="1000125"/>
            </a:xfrm>
            <a:prstGeom prst="rect">
              <a:avLst/>
            </a:prstGeom>
          </p:spPr>
        </p:pic>
      </p:grpSp>
      <p:sp>
        <p:nvSpPr>
          <p:cNvPr id="155" name="Rectangle"/>
          <p:cNvSpPr/>
          <p:nvPr/>
        </p:nvSpPr>
        <p:spPr>
          <a:xfrm>
            <a:off x="0" y="-24576"/>
            <a:ext cx="24383173" cy="1456822"/>
          </a:xfrm>
          <a:prstGeom prst="rect">
            <a:avLst/>
          </a:prstGeom>
          <a:solidFill>
            <a:srgbClr val="8179B1"/>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p>
        </p:txBody>
      </p:sp>
      <p:sp>
        <p:nvSpPr>
          <p:cNvPr id="157" name="Aims and Outcomes"/>
          <p:cNvSpPr txBox="1"/>
          <p:nvPr/>
        </p:nvSpPr>
        <p:spPr>
          <a:xfrm>
            <a:off x="150035" y="674060"/>
            <a:ext cx="8659422" cy="5596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lnSpc>
                <a:spcPct val="90000"/>
              </a:lnSpc>
              <a:spcBef>
                <a:spcPts val="4500"/>
              </a:spcBef>
              <a:defRPr sz="3300" b="1">
                <a:solidFill>
                  <a:srgbClr val="FFFFFF"/>
                </a:solidFill>
              </a:defRPr>
            </a:lvl1pPr>
          </a:lstStyle>
          <a:p>
            <a:pPr algn="l"/>
            <a:r>
              <a:rPr lang="en-GB" dirty="0">
                <a:latin typeface="Roboto" panose="02000000000000000000" pitchFamily="2" charset="0"/>
              </a:rPr>
              <a:t>4 Steps – Making a difference in your setting</a:t>
            </a:r>
            <a:endParaRPr lang="en-GB" b="1" i="0" dirty="0">
              <a:solidFill>
                <a:srgbClr val="FFFFFF"/>
              </a:solidFill>
              <a:effectLst/>
              <a:latin typeface="Roboto" panose="02000000000000000000" pitchFamily="2" charset="0"/>
            </a:endParaRPr>
          </a:p>
        </p:txBody>
      </p:sp>
      <p:pic>
        <p:nvPicPr>
          <p:cNvPr id="158" name="logo.jpg" descr="logo.jpg"/>
          <p:cNvPicPr>
            <a:picLocks noChangeAspect="1"/>
          </p:cNvPicPr>
          <p:nvPr/>
        </p:nvPicPr>
        <p:blipFill>
          <a:blip r:embed="rId4"/>
          <a:stretch>
            <a:fillRect/>
          </a:stretch>
        </p:blipFill>
        <p:spPr>
          <a:xfrm>
            <a:off x="20587034" y="-24576"/>
            <a:ext cx="3796966" cy="1456822"/>
          </a:xfrm>
          <a:prstGeom prst="rect">
            <a:avLst/>
          </a:prstGeom>
          <a:ln w="12700">
            <a:miter lim="400000"/>
          </a:ln>
        </p:spPr>
      </p:pic>
      <p:grpSp>
        <p:nvGrpSpPr>
          <p:cNvPr id="18" name="Group 17">
            <a:extLst>
              <a:ext uri="{FF2B5EF4-FFF2-40B4-BE49-F238E27FC236}">
                <a16:creationId xmlns:a16="http://schemas.microsoft.com/office/drawing/2014/main" id="{2318E197-08F9-60E2-97FC-725EC584D55B}"/>
              </a:ext>
            </a:extLst>
          </p:cNvPr>
          <p:cNvGrpSpPr/>
          <p:nvPr/>
        </p:nvGrpSpPr>
        <p:grpSpPr>
          <a:xfrm>
            <a:off x="6830745" y="4585098"/>
            <a:ext cx="4954341" cy="6251211"/>
            <a:chOff x="6830745" y="3897004"/>
            <a:chExt cx="4954341" cy="5619423"/>
          </a:xfrm>
          <a:solidFill>
            <a:schemeClr val="bg1"/>
          </a:solidFill>
        </p:grpSpPr>
        <p:sp>
          <p:nvSpPr>
            <p:cNvPr id="6" name="Rectangle: Rounded Corners 5">
              <a:extLst>
                <a:ext uri="{FF2B5EF4-FFF2-40B4-BE49-F238E27FC236}">
                  <a16:creationId xmlns:a16="http://schemas.microsoft.com/office/drawing/2014/main" id="{BA55DC3D-0D7E-A804-8F55-63996B87AFA7}"/>
                </a:ext>
              </a:extLst>
            </p:cNvPr>
            <p:cNvSpPr/>
            <p:nvPr/>
          </p:nvSpPr>
          <p:spPr>
            <a:xfrm>
              <a:off x="6830745" y="3897004"/>
              <a:ext cx="4954341" cy="5619423"/>
            </a:xfrm>
            <a:prstGeom prst="roundRect">
              <a:avLst/>
            </a:prstGeom>
            <a:grp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algn="just"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a typeface="Lato" panose="020F0502020204030203" pitchFamily="34" charset="0"/>
                <a:cs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kumimoji="0" lang="en-GB" sz="4000" b="0" i="0" u="none" strike="noStrike" cap="none" spc="0" normalizeH="0" baseline="0" dirty="0">
                  <a:ln>
                    <a:noFill/>
                  </a:ln>
                  <a:solidFill>
                    <a:srgbClr val="000000"/>
                  </a:solidFill>
                  <a:effectLst/>
                  <a:uFillTx/>
                  <a:latin typeface="Lato" panose="020F0502020204030203" pitchFamily="34" charset="0"/>
                  <a:ea typeface="Lato" panose="020F0502020204030203" pitchFamily="34" charset="0"/>
                  <a:cs typeface="Lato" panose="020F0502020204030203" pitchFamily="34" charset="0"/>
                  <a:sym typeface="Helvetica Neue Medium"/>
                </a:rPr>
                <a:t>Step 2 </a:t>
              </a:r>
            </a:p>
          </p:txBody>
        </p:sp>
        <p:pic>
          <p:nvPicPr>
            <p:cNvPr id="15" name="Picture 14">
              <a:extLst>
                <a:ext uri="{FF2B5EF4-FFF2-40B4-BE49-F238E27FC236}">
                  <a16:creationId xmlns:a16="http://schemas.microsoft.com/office/drawing/2014/main" id="{DBD018C1-7D30-9390-B503-AFBC0130D82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41165" y="7349921"/>
              <a:ext cx="1333500" cy="953732"/>
            </a:xfrm>
            <a:prstGeom prst="rect">
              <a:avLst/>
            </a:prstGeom>
            <a:noFill/>
            <a:ln>
              <a:noFill/>
            </a:ln>
          </p:spPr>
        </p:pic>
      </p:grpSp>
      <p:grpSp>
        <p:nvGrpSpPr>
          <p:cNvPr id="19" name="Group 18">
            <a:extLst>
              <a:ext uri="{FF2B5EF4-FFF2-40B4-BE49-F238E27FC236}">
                <a16:creationId xmlns:a16="http://schemas.microsoft.com/office/drawing/2014/main" id="{E5184222-F26A-4859-4378-48F976E8E9CD}"/>
              </a:ext>
            </a:extLst>
          </p:cNvPr>
          <p:cNvGrpSpPr/>
          <p:nvPr/>
        </p:nvGrpSpPr>
        <p:grpSpPr>
          <a:xfrm>
            <a:off x="12191399" y="4567034"/>
            <a:ext cx="4954341" cy="6275137"/>
            <a:chOff x="12191399" y="3876359"/>
            <a:chExt cx="4954341" cy="5619423"/>
          </a:xfrm>
          <a:solidFill>
            <a:schemeClr val="bg1"/>
          </a:solidFill>
        </p:grpSpPr>
        <p:sp>
          <p:nvSpPr>
            <p:cNvPr id="9" name="Rectangle: Rounded Corners 8">
              <a:extLst>
                <a:ext uri="{FF2B5EF4-FFF2-40B4-BE49-F238E27FC236}">
                  <a16:creationId xmlns:a16="http://schemas.microsoft.com/office/drawing/2014/main" id="{FE33DD56-CF3F-B350-83D3-19FAE0E5F308}"/>
                </a:ext>
              </a:extLst>
            </p:cNvPr>
            <p:cNvSpPr/>
            <p:nvPr/>
          </p:nvSpPr>
          <p:spPr>
            <a:xfrm>
              <a:off x="12191399" y="3876359"/>
              <a:ext cx="4954341" cy="5619423"/>
            </a:xfrm>
            <a:prstGeom prst="roundRect">
              <a:avLst/>
            </a:prstGeom>
            <a:grp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algn="just"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dirty="0">
                  <a:solidFill>
                    <a:srgbClr val="333333"/>
                  </a:solidFill>
                  <a:latin typeface="Lato" panose="020F0502020204030203" pitchFamily="34" charset="0"/>
                </a:rPr>
                <a:t>Step 3</a:t>
              </a:r>
              <a:endParaRPr kumimoji="0" lang="en-GB" sz="4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16" name="Picture 15">
              <a:extLst>
                <a:ext uri="{FF2B5EF4-FFF2-40B4-BE49-F238E27FC236}">
                  <a16:creationId xmlns:a16="http://schemas.microsoft.com/office/drawing/2014/main" id="{9337D4B5-8288-4FDD-5796-D9C22EDDF64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4053356" y="7345221"/>
              <a:ext cx="1333500" cy="950096"/>
            </a:xfrm>
            <a:prstGeom prst="rect">
              <a:avLst/>
            </a:prstGeom>
            <a:noFill/>
            <a:ln>
              <a:noFill/>
            </a:ln>
          </p:spPr>
        </p:pic>
      </p:grpSp>
      <p:grpSp>
        <p:nvGrpSpPr>
          <p:cNvPr id="21" name="Group 20">
            <a:extLst>
              <a:ext uri="{FF2B5EF4-FFF2-40B4-BE49-F238E27FC236}">
                <a16:creationId xmlns:a16="http://schemas.microsoft.com/office/drawing/2014/main" id="{D4A2E5FB-5653-E7F8-43ED-E5A125C15475}"/>
              </a:ext>
            </a:extLst>
          </p:cNvPr>
          <p:cNvGrpSpPr/>
          <p:nvPr/>
        </p:nvGrpSpPr>
        <p:grpSpPr>
          <a:xfrm>
            <a:off x="17552053" y="4569945"/>
            <a:ext cx="4954341" cy="6266363"/>
            <a:chOff x="17655127" y="3876360"/>
            <a:chExt cx="4954341" cy="5619423"/>
          </a:xfrm>
          <a:solidFill>
            <a:schemeClr val="bg1"/>
          </a:solidFill>
        </p:grpSpPr>
        <p:sp>
          <p:nvSpPr>
            <p:cNvPr id="13" name="Rectangle: Rounded Corners 12">
              <a:extLst>
                <a:ext uri="{FF2B5EF4-FFF2-40B4-BE49-F238E27FC236}">
                  <a16:creationId xmlns:a16="http://schemas.microsoft.com/office/drawing/2014/main" id="{B7D56FD1-C85D-3514-24A6-4B637507FB83}"/>
                </a:ext>
              </a:extLst>
            </p:cNvPr>
            <p:cNvSpPr/>
            <p:nvPr/>
          </p:nvSpPr>
          <p:spPr>
            <a:xfrm>
              <a:off x="17655127" y="3876360"/>
              <a:ext cx="4954341" cy="5619423"/>
            </a:xfrm>
            <a:prstGeom prst="roundRect">
              <a:avLst/>
            </a:prstGeom>
            <a:grp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algn="just"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r>
                <a:rPr lang="en-US" sz="4000" dirty="0">
                  <a:solidFill>
                    <a:srgbClr val="333333"/>
                  </a:solidFill>
                  <a:latin typeface="Lato" panose="020F0502020204030203" pitchFamily="34" charset="0"/>
                </a:rPr>
                <a:t>Step 4</a:t>
              </a:r>
            </a:p>
          </p:txBody>
        </p:sp>
        <p:pic>
          <p:nvPicPr>
            <p:cNvPr id="17" name="Picture 16">
              <a:extLst>
                <a:ext uri="{FF2B5EF4-FFF2-40B4-BE49-F238E27FC236}">
                  <a16:creationId xmlns:a16="http://schemas.microsoft.com/office/drawing/2014/main" id="{A75EB9C8-F994-1E6E-CCA0-563EF3415BA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65547" y="7342821"/>
              <a:ext cx="1333500" cy="951426"/>
            </a:xfrm>
            <a:prstGeom prst="rect">
              <a:avLst/>
            </a:prstGeom>
            <a:noFill/>
            <a:ln>
              <a:noFill/>
            </a:ln>
          </p:spPr>
        </p:pic>
      </p:grpSp>
      <p:grpSp>
        <p:nvGrpSpPr>
          <p:cNvPr id="11" name="Group 10">
            <a:extLst>
              <a:ext uri="{FF2B5EF4-FFF2-40B4-BE49-F238E27FC236}">
                <a16:creationId xmlns:a16="http://schemas.microsoft.com/office/drawing/2014/main" id="{9DE81A6B-35E1-2D80-7E07-6CCF76A0BE64}"/>
              </a:ext>
            </a:extLst>
          </p:cNvPr>
          <p:cNvGrpSpPr/>
          <p:nvPr/>
        </p:nvGrpSpPr>
        <p:grpSpPr>
          <a:xfrm>
            <a:off x="1418550" y="4585097"/>
            <a:ext cx="4954341" cy="6251211"/>
            <a:chOff x="1418550" y="4585097"/>
            <a:chExt cx="4954341" cy="6251211"/>
          </a:xfrm>
        </p:grpSpPr>
        <p:grpSp>
          <p:nvGrpSpPr>
            <p:cNvPr id="2" name="Group 1">
              <a:extLst>
                <a:ext uri="{FF2B5EF4-FFF2-40B4-BE49-F238E27FC236}">
                  <a16:creationId xmlns:a16="http://schemas.microsoft.com/office/drawing/2014/main" id="{CF79076F-4C41-A5F5-81D9-4D1B35DE81BD}"/>
                </a:ext>
              </a:extLst>
            </p:cNvPr>
            <p:cNvGrpSpPr/>
            <p:nvPr/>
          </p:nvGrpSpPr>
          <p:grpSpPr>
            <a:xfrm>
              <a:off x="1418550" y="4585097"/>
              <a:ext cx="4954341" cy="6251211"/>
              <a:chOff x="2077813" y="5001904"/>
              <a:chExt cx="4954341" cy="5619423"/>
            </a:xfrm>
          </p:grpSpPr>
          <p:sp>
            <p:nvSpPr>
              <p:cNvPr id="3" name="Rectangle: Rounded Corners 2">
                <a:extLst>
                  <a:ext uri="{FF2B5EF4-FFF2-40B4-BE49-F238E27FC236}">
                    <a16:creationId xmlns:a16="http://schemas.microsoft.com/office/drawing/2014/main" id="{3DCC2C14-E68F-CCC0-DFFF-C4D054C5F198}"/>
                  </a:ext>
                </a:extLst>
              </p:cNvPr>
              <p:cNvSpPr/>
              <p:nvPr/>
            </p:nvSpPr>
            <p:spPr>
              <a:xfrm>
                <a:off x="2077813" y="5001904"/>
                <a:ext cx="4954341" cy="5619423"/>
              </a:xfrm>
              <a:prstGeom prst="roundRect">
                <a:avLst/>
              </a:prstGeom>
              <a:solidFill>
                <a:schemeClr val="bg1"/>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chorCtr="0">
                <a:noAutofit/>
              </a:bodyPr>
              <a:lstStyle/>
              <a:p>
                <a:pPr marL="0" marR="0" indent="0" defTabSz="825500" rtl="0" fontAlgn="auto" latinLnBrk="0" hangingPunct="0">
                  <a:lnSpc>
                    <a:spcPct val="100000"/>
                  </a:lnSpc>
                  <a:spcBef>
                    <a:spcPts val="0"/>
                  </a:spcBef>
                  <a:spcAft>
                    <a:spcPts val="0"/>
                  </a:spcAft>
                  <a:buClrTx/>
                  <a:buSzTx/>
                  <a:buFontTx/>
                  <a:buNone/>
                  <a:tabLst/>
                </a:pPr>
                <a:endParaRPr lang="en-US" sz="4000" b="0" i="0" dirty="0">
                  <a:solidFill>
                    <a:srgbClr val="333333"/>
                  </a:solidFill>
                  <a:effectLst/>
                  <a:latin typeface="Lato" panose="020F0502020204030203" pitchFamily="34" charset="0"/>
                </a:endParaRPr>
              </a:p>
              <a:p>
                <a:pPr marL="0" marR="0" indent="0"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4" name="Picture 3">
                <a:extLst>
                  <a:ext uri="{FF2B5EF4-FFF2-40B4-BE49-F238E27FC236}">
                    <a16:creationId xmlns:a16="http://schemas.microsoft.com/office/drawing/2014/main" id="{6A4AE455-4E87-7064-165A-F8017D875E7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888234" y="8484791"/>
                <a:ext cx="1333500" cy="953732"/>
              </a:xfrm>
              <a:prstGeom prst="rect">
                <a:avLst/>
              </a:prstGeom>
              <a:ln>
                <a:noFill/>
              </a:ln>
            </p:spPr>
          </p:pic>
        </p:grpSp>
        <p:sp>
          <p:nvSpPr>
            <p:cNvPr id="10" name="TextBox 9">
              <a:extLst>
                <a:ext uri="{FF2B5EF4-FFF2-40B4-BE49-F238E27FC236}">
                  <a16:creationId xmlns:a16="http://schemas.microsoft.com/office/drawing/2014/main" id="{F5318574-BDBB-3314-CC67-812741AACA45}"/>
                </a:ext>
              </a:extLst>
            </p:cNvPr>
            <p:cNvSpPr txBox="1"/>
            <p:nvPr/>
          </p:nvSpPr>
          <p:spPr>
            <a:xfrm>
              <a:off x="2025533" y="5465018"/>
              <a:ext cx="374037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kumimoji="0" lang="en-GB" sz="4000" b="0" i="0" u="none" strike="noStrike" cap="none" spc="0" normalizeH="0" baseline="0" dirty="0">
                  <a:ln>
                    <a:noFill/>
                  </a:ln>
                  <a:solidFill>
                    <a:srgbClr val="000000"/>
                  </a:solidFill>
                  <a:effectLst/>
                  <a:uFillTx/>
                  <a:latin typeface="Lato" panose="020F0502020204030203" pitchFamily="34" charset="0"/>
                  <a:ea typeface="Lato" panose="020F0502020204030203" pitchFamily="34" charset="0"/>
                  <a:cs typeface="Lato" panose="020F0502020204030203" pitchFamily="34" charset="0"/>
                  <a:sym typeface="Helvetica Neue Medium"/>
                </a:rPr>
                <a:t>Step 1</a:t>
              </a:r>
              <a:endParaRPr lang="en-GB" sz="4000" dirty="0"/>
            </a:p>
          </p:txBody>
        </p:sp>
      </p:grpSp>
    </p:spTree>
    <p:extLst>
      <p:ext uri="{BB962C8B-B14F-4D97-AF65-F5344CB8AC3E}">
        <p14:creationId xmlns:p14="http://schemas.microsoft.com/office/powerpoint/2010/main" val="3885859253"/>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2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D61FDE6194974C9B96AAD86B71831C" ma:contentTypeVersion="16" ma:contentTypeDescription="Create a new document." ma:contentTypeScope="" ma:versionID="8b62710d96e64315ed03ee24931d5904">
  <xsd:schema xmlns:xsd="http://www.w3.org/2001/XMLSchema" xmlns:xs="http://www.w3.org/2001/XMLSchema" xmlns:p="http://schemas.microsoft.com/office/2006/metadata/properties" xmlns:ns2="a5fb450c-96e7-4c21-922e-7e325dc52319" xmlns:ns3="d7de5195-b069-4266-9b01-0200b5a1ac2f" xmlns:ns4="d1ef360d-b540-4bf1-aacc-1c5a96c6c88c" targetNamespace="http://schemas.microsoft.com/office/2006/metadata/properties" ma:root="true" ma:fieldsID="73c88aedd636b38261bd02028799f336" ns2:_="" ns3:_="" ns4:_="">
    <xsd:import namespace="a5fb450c-96e7-4c21-922e-7e325dc52319"/>
    <xsd:import namespace="d7de5195-b069-4266-9b01-0200b5a1ac2f"/>
    <xsd:import namespace="d1ef360d-b540-4bf1-aacc-1c5a96c6c88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b450c-96e7-4c21-922e-7e325dc5231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6f54479-5ff5-4fc5-a8de-c3e2854720a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7de5195-b069-4266-9b01-0200b5a1ac2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ef360d-b540-4bf1-aacc-1c5a96c6c88c"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56ddc6bc-fc0a-4c2f-8e38-56abcaecdb83}" ma:internalName="TaxCatchAll" ma:showField="CatchAllData" ma:web="d1ef360d-b540-4bf1-aacc-1c5a96c6c88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5fb450c-96e7-4c21-922e-7e325dc52319">
      <Terms xmlns="http://schemas.microsoft.com/office/infopath/2007/PartnerControls"/>
    </lcf76f155ced4ddcb4097134ff3c332f>
    <TaxCatchAll xmlns="d1ef360d-b540-4bf1-aacc-1c5a96c6c88c" xsi:nil="true"/>
  </documentManagement>
</p:properties>
</file>

<file path=customXml/itemProps1.xml><?xml version="1.0" encoding="utf-8"?>
<ds:datastoreItem xmlns:ds="http://schemas.openxmlformats.org/officeDocument/2006/customXml" ds:itemID="{44055219-8BC5-4CFE-A55F-FAD1F4DBC67F}"/>
</file>

<file path=customXml/itemProps2.xml><?xml version="1.0" encoding="utf-8"?>
<ds:datastoreItem xmlns:ds="http://schemas.openxmlformats.org/officeDocument/2006/customXml" ds:itemID="{0ABF3BF5-7ABC-461E-8F55-833EB3ABA595}"/>
</file>

<file path=customXml/itemProps3.xml><?xml version="1.0" encoding="utf-8"?>
<ds:datastoreItem xmlns:ds="http://schemas.openxmlformats.org/officeDocument/2006/customXml" ds:itemID="{DD28A339-09AD-4FAC-9EC4-C890E3672AD3}"/>
</file>

<file path=docProps/app.xml><?xml version="1.0" encoding="utf-8"?>
<Properties xmlns="http://schemas.openxmlformats.org/officeDocument/2006/extended-properties" xmlns:vt="http://schemas.openxmlformats.org/officeDocument/2006/docPropsVTypes">
  <TotalTime>0</TotalTime>
  <Words>9135</Words>
  <Application>Microsoft Office PowerPoint</Application>
  <PresentationFormat>Custom</PresentationFormat>
  <Paragraphs>852</Paragraphs>
  <Slides>43</Slides>
  <Notes>43</Notes>
  <HiddenSlides>0</HiddenSlides>
  <MMClips>2</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43</vt:i4>
      </vt:variant>
    </vt:vector>
  </HeadingPairs>
  <TitlesOfParts>
    <vt:vector size="55" baseType="lpstr">
      <vt:lpstr>Arial</vt:lpstr>
      <vt:lpstr>Calibri</vt:lpstr>
      <vt:lpstr>Courier New</vt:lpstr>
      <vt:lpstr>Eras Bold ITC</vt:lpstr>
      <vt:lpstr>Gill Sans Nova Light</vt:lpstr>
      <vt:lpstr>Helvetica</vt:lpstr>
      <vt:lpstr>Helvetica Neue</vt:lpstr>
      <vt:lpstr>Helvetica Neue Medium</vt:lpstr>
      <vt:lpstr>Lato</vt:lpstr>
      <vt:lpstr>Roboto</vt:lpstr>
      <vt:lpstr>21_BasicWhite</vt:lpstr>
      <vt:lpstr>22_BasicWhite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 Hardy</dc:creator>
  <cp:lastModifiedBy>Lisa Clarke</cp:lastModifiedBy>
  <cp:revision>59</cp:revision>
  <dcterms:modified xsi:type="dcterms:W3CDTF">2024-11-12T11:48:12Z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0x010100B9D61FDE6194974C9B96AAD86B71831C</vt:lpwstr>
  </property>
</Properties>
</file>