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79" r:id="rId2"/>
    <p:sldId id="282" r:id="rId3"/>
    <p:sldId id="280" r:id="rId4"/>
    <p:sldId id="283" r:id="rId5"/>
    <p:sldId id="281" r:id="rId6"/>
    <p:sldId id="28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0" autoAdjust="0"/>
    <p:restoredTop sz="94660"/>
  </p:normalViewPr>
  <p:slideViewPr>
    <p:cSldViewPr snapToGrid="0">
      <p:cViewPr>
        <p:scale>
          <a:sx n="92" d="100"/>
          <a:sy n="92" d="100"/>
        </p:scale>
        <p:origin x="120" y="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CC67B4-16DB-41ED-8F5F-8170CFB12132}" type="datetimeFigureOut">
              <a:rPr lang="en-GB" smtClean="0"/>
              <a:t>28/03/2024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CB8863-79B3-4A97-B26E-0FC46FFEF5D5}" type="slidenum">
              <a:rPr lang="en-GB" smtClean="0"/>
              <a:t>‹#›</a:t>
            </a:fld>
            <a:endParaRPr lang="en-GB"/>
          </a:p>
        </p:txBody>
      </p:sp>
    </p:spTree>
    <p:extLst>
      <p:ext uri="{BB962C8B-B14F-4D97-AF65-F5344CB8AC3E}">
        <p14:creationId xmlns:p14="http://schemas.microsoft.com/office/powerpoint/2010/main" val="27973088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1863E-1010-4ACF-D48A-71A4022FB9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F4C26AD-7F98-29E8-9652-5DBADDD813D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BF6DC2DA-9D9D-B08F-E307-0119398A3AD6}"/>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5" name="Footer Placeholder 4">
            <a:extLst>
              <a:ext uri="{FF2B5EF4-FFF2-40B4-BE49-F238E27FC236}">
                <a16:creationId xmlns:a16="http://schemas.microsoft.com/office/drawing/2014/main" id="{ADB57F88-8D7F-77DB-BA17-B23B9596337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A5E8431-AB61-AA8A-3525-9EF23E85458F}"/>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1177456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AA6119-84CD-A29B-3C92-B88420114A4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190A8BE-1E3C-1657-BB2A-1F6ECBB99D0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20C8DBA-7A3D-396C-A1D1-279097933B0D}"/>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5" name="Footer Placeholder 4">
            <a:extLst>
              <a:ext uri="{FF2B5EF4-FFF2-40B4-BE49-F238E27FC236}">
                <a16:creationId xmlns:a16="http://schemas.microsoft.com/office/drawing/2014/main" id="{00221271-8D77-C70E-EA81-5EA292EB145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911468-502F-656D-996B-344133941C8B}"/>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101272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F8276A8-CE97-9ACA-339E-8ABACD477D3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AB3DC7-E673-9F8A-2C32-7EC663095D1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B4563B7-CA6B-147D-F0DE-1FD02B2190B3}"/>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5" name="Footer Placeholder 4">
            <a:extLst>
              <a:ext uri="{FF2B5EF4-FFF2-40B4-BE49-F238E27FC236}">
                <a16:creationId xmlns:a16="http://schemas.microsoft.com/office/drawing/2014/main" id="{D63ADFF3-C094-AFA4-53A2-252903EBA40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428E9F-0A5C-154F-5514-9BC196BF34DD}"/>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30419435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1801D4-4337-EC83-C912-0C1842C30D0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F924C6F-D4F7-837D-5797-B29FD83ACE2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45F7BC2-5058-5B41-E7FC-D6BC5D8A318C}"/>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5" name="Footer Placeholder 4">
            <a:extLst>
              <a:ext uri="{FF2B5EF4-FFF2-40B4-BE49-F238E27FC236}">
                <a16:creationId xmlns:a16="http://schemas.microsoft.com/office/drawing/2014/main" id="{ADE95B47-66CF-23FA-A86A-6660554F1B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2AFBA27-1C84-F8FC-90EC-20A2A107F279}"/>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49075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220AE-2DBC-48A7-D202-120E4D79605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26406C8-E76C-EA4F-E7C9-A9A9EABF1E9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1039BAD-E348-6051-980F-0D19564D5616}"/>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5" name="Footer Placeholder 4">
            <a:extLst>
              <a:ext uri="{FF2B5EF4-FFF2-40B4-BE49-F238E27FC236}">
                <a16:creationId xmlns:a16="http://schemas.microsoft.com/office/drawing/2014/main" id="{E5FD582F-6D8D-F5D1-5613-7A4A0987126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314CAC0-4953-921F-60CA-0588256C83D6}"/>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289004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8D827-7559-D666-80AA-12D33F79E62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4D2CEB-17FF-DF9C-2B58-5E8A0B96C87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18838BD9-F413-3271-6DFF-1736FBBC4C2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9D43213-0407-1C46-0CB2-D578A42D6122}"/>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6" name="Footer Placeholder 5">
            <a:extLst>
              <a:ext uri="{FF2B5EF4-FFF2-40B4-BE49-F238E27FC236}">
                <a16:creationId xmlns:a16="http://schemas.microsoft.com/office/drawing/2014/main" id="{251B7EEB-4B1F-7D9A-6F5F-7B880685875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837D6A0-1EBA-6E93-D914-0F0E70D62728}"/>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22752612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71C5F4-0EBF-FA47-8A64-554DBB02AAD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5BDCBC0-61CB-B698-24FC-01408694D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2CBC8A-E29D-F8F3-1595-0CB19CA90A2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D103886-7D96-0281-9AA5-EFFC1421AC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B19564-AA6A-1086-5142-56DB360ECD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0EDDE898-FD1D-40E4-AFD1-5097096C6A88}"/>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8" name="Footer Placeholder 7">
            <a:extLst>
              <a:ext uri="{FF2B5EF4-FFF2-40B4-BE49-F238E27FC236}">
                <a16:creationId xmlns:a16="http://schemas.microsoft.com/office/drawing/2014/main" id="{6280E6D3-53E8-D984-735A-58FBD9F7C14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625A6AA-8ED7-0755-9FAB-2747222AD1CA}"/>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27867891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DB948-AB6E-610B-616F-9C563A6B83B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C496192-8368-EA12-DD6B-0B7D557E7779}"/>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4" name="Footer Placeholder 3">
            <a:extLst>
              <a:ext uri="{FF2B5EF4-FFF2-40B4-BE49-F238E27FC236}">
                <a16:creationId xmlns:a16="http://schemas.microsoft.com/office/drawing/2014/main" id="{88AF139C-FB5E-B5A6-6440-931DFEF962D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D0451D0-BCB0-87C6-3086-160C4B11D5C1}"/>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2494231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CCD9D8-21DA-026A-DAFD-2B7665D0C724}"/>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3" name="Footer Placeholder 2">
            <a:extLst>
              <a:ext uri="{FF2B5EF4-FFF2-40B4-BE49-F238E27FC236}">
                <a16:creationId xmlns:a16="http://schemas.microsoft.com/office/drawing/2014/main" id="{BFFE4B5A-5454-21D4-3AB8-7C85E88344E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9C93831-A83E-8518-CDD6-A5BB2153AD2A}"/>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200510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2AD71A-B488-0D2E-9185-D41272C80C0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A548FE6-A622-3185-3090-43BADDAD88A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F4D3A77-3EDA-FEAD-86D6-3B45F9887E1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1FE90C-C76A-E4B4-7684-DA04CBF326F5}"/>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6" name="Footer Placeholder 5">
            <a:extLst>
              <a:ext uri="{FF2B5EF4-FFF2-40B4-BE49-F238E27FC236}">
                <a16:creationId xmlns:a16="http://schemas.microsoft.com/office/drawing/2014/main" id="{B2761BC8-DF2F-0550-B61D-53EF9757574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5408B3-5475-28D8-2DA0-891C4F1C8CC5}"/>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3746624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09AE9-96A8-9FC4-47D4-EA4BBADE27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F36C453-6DA9-D1C6-5EFF-3FC1776A55E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D7769CF-2394-4672-3E3B-944EA9A0F9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404023-8FCC-26A8-7509-FD6AEAC5C918}"/>
              </a:ext>
            </a:extLst>
          </p:cNvPr>
          <p:cNvSpPr>
            <a:spLocks noGrp="1"/>
          </p:cNvSpPr>
          <p:nvPr>
            <p:ph type="dt" sz="half" idx="10"/>
          </p:nvPr>
        </p:nvSpPr>
        <p:spPr/>
        <p:txBody>
          <a:bodyPr/>
          <a:lstStyle/>
          <a:p>
            <a:fld id="{5F41DED4-E318-4ED6-8BAF-A84BB75F5B4C}" type="datetimeFigureOut">
              <a:rPr lang="en-GB" smtClean="0"/>
              <a:t>28/03/2024</a:t>
            </a:fld>
            <a:endParaRPr lang="en-GB"/>
          </a:p>
        </p:txBody>
      </p:sp>
      <p:sp>
        <p:nvSpPr>
          <p:cNvPr id="6" name="Footer Placeholder 5">
            <a:extLst>
              <a:ext uri="{FF2B5EF4-FFF2-40B4-BE49-F238E27FC236}">
                <a16:creationId xmlns:a16="http://schemas.microsoft.com/office/drawing/2014/main" id="{8598F0F2-CCE0-23DD-7DD0-C41903D9F9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0539E89-8264-EEC6-2717-91E79D7AE129}"/>
              </a:ext>
            </a:extLst>
          </p:cNvPr>
          <p:cNvSpPr>
            <a:spLocks noGrp="1"/>
          </p:cNvSpPr>
          <p:nvPr>
            <p:ph type="sldNum" sz="quarter" idx="12"/>
          </p:nvPr>
        </p:nvSpPr>
        <p:spPr/>
        <p:txBody>
          <a:bodyPr/>
          <a:lstStyle/>
          <a:p>
            <a:fld id="{AC30E42C-6A41-45CE-80EE-0490879FC4FE}" type="slidenum">
              <a:rPr lang="en-GB" smtClean="0"/>
              <a:t>‹#›</a:t>
            </a:fld>
            <a:endParaRPr lang="en-GB"/>
          </a:p>
        </p:txBody>
      </p:sp>
    </p:spTree>
    <p:extLst>
      <p:ext uri="{BB962C8B-B14F-4D97-AF65-F5344CB8AC3E}">
        <p14:creationId xmlns:p14="http://schemas.microsoft.com/office/powerpoint/2010/main" val="1767141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9E62EC-103B-3BB9-9F4D-F8C61FF0DA4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C72A3A-3FE6-D7FA-CC1E-C56BA989D4C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99B8DFC-149A-E775-9638-744E2B9C0D3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41DED4-E318-4ED6-8BAF-A84BB75F5B4C}" type="datetimeFigureOut">
              <a:rPr lang="en-GB" smtClean="0"/>
              <a:t>28/03/2024</a:t>
            </a:fld>
            <a:endParaRPr lang="en-GB"/>
          </a:p>
        </p:txBody>
      </p:sp>
      <p:sp>
        <p:nvSpPr>
          <p:cNvPr id="5" name="Footer Placeholder 4">
            <a:extLst>
              <a:ext uri="{FF2B5EF4-FFF2-40B4-BE49-F238E27FC236}">
                <a16:creationId xmlns:a16="http://schemas.microsoft.com/office/drawing/2014/main" id="{04D31807-30A9-3910-79B1-0839FE780D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203503A-1C8D-7D06-1873-AA56568B1C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C30E42C-6A41-45CE-80EE-0490879FC4FE}" type="slidenum">
              <a:rPr lang="en-GB" smtClean="0"/>
              <a:t>‹#›</a:t>
            </a:fld>
            <a:endParaRPr lang="en-GB"/>
          </a:p>
        </p:txBody>
      </p:sp>
    </p:spTree>
    <p:extLst>
      <p:ext uri="{BB962C8B-B14F-4D97-AF65-F5344CB8AC3E}">
        <p14:creationId xmlns:p14="http://schemas.microsoft.com/office/powerpoint/2010/main" val="5626823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A4D395C-4EB0-5AA7-A00F-8C2CDED34B1C}"/>
              </a:ext>
            </a:extLst>
          </p:cNvPr>
          <p:cNvGrpSpPr/>
          <p:nvPr/>
        </p:nvGrpSpPr>
        <p:grpSpPr>
          <a:xfrm>
            <a:off x="175916" y="164367"/>
            <a:ext cx="4943342" cy="3258833"/>
            <a:chOff x="106640" y="90835"/>
            <a:chExt cx="2766008" cy="2097022"/>
          </a:xfrm>
          <a:solidFill>
            <a:schemeClr val="accent5">
              <a:lumMod val="75000"/>
            </a:schemeClr>
          </a:solidFill>
        </p:grpSpPr>
        <p:grpSp>
          <p:nvGrpSpPr>
            <p:cNvPr id="34" name="Group">
              <a:extLst>
                <a:ext uri="{FF2B5EF4-FFF2-40B4-BE49-F238E27FC236}">
                  <a16:creationId xmlns:a16="http://schemas.microsoft.com/office/drawing/2014/main" id="{E47347F4-BFD8-78A8-07FB-AAE84C2DB762}"/>
                </a:ext>
              </a:extLst>
            </p:cNvPr>
            <p:cNvGrpSpPr/>
            <p:nvPr/>
          </p:nvGrpSpPr>
          <p:grpSpPr>
            <a:xfrm>
              <a:off x="106640" y="90835"/>
              <a:ext cx="2766008" cy="2097022"/>
              <a:chOff x="0" y="0"/>
              <a:chExt cx="5016043" cy="3195519"/>
            </a:xfrm>
            <a:grpFill/>
          </p:grpSpPr>
          <p:sp>
            <p:nvSpPr>
              <p:cNvPr id="35" name="Rounded Rectangle">
                <a:extLst>
                  <a:ext uri="{FF2B5EF4-FFF2-40B4-BE49-F238E27FC236}">
                    <a16:creationId xmlns:a16="http://schemas.microsoft.com/office/drawing/2014/main" id="{49085C29-E6F7-EF79-5FB2-07580F2DA543}"/>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6" name="NEGLECT">
                <a:extLst>
                  <a:ext uri="{FF2B5EF4-FFF2-40B4-BE49-F238E27FC236}">
                    <a16:creationId xmlns:a16="http://schemas.microsoft.com/office/drawing/2014/main" id="{516A981B-BC81-F90C-80D9-7D88E97E9D9E}"/>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14" name="NEGLECT"/>
            <p:cNvSpPr txBox="1"/>
            <p:nvPr/>
          </p:nvSpPr>
          <p:spPr>
            <a:xfrm>
              <a:off x="518236" y="825375"/>
              <a:ext cx="1819440" cy="627161"/>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r>
                <a:rPr sz="6000" dirty="0"/>
                <a:t>NEGLECT</a:t>
              </a:r>
            </a:p>
          </p:txBody>
        </p:sp>
      </p:grpSp>
      <p:grpSp>
        <p:nvGrpSpPr>
          <p:cNvPr id="41" name="Group 40">
            <a:extLst>
              <a:ext uri="{FF2B5EF4-FFF2-40B4-BE49-F238E27FC236}">
                <a16:creationId xmlns:a16="http://schemas.microsoft.com/office/drawing/2014/main" id="{1DE56415-8283-21F9-BDB4-2FA98AF268F0}"/>
              </a:ext>
            </a:extLst>
          </p:cNvPr>
          <p:cNvGrpSpPr/>
          <p:nvPr/>
        </p:nvGrpSpPr>
        <p:grpSpPr>
          <a:xfrm>
            <a:off x="175916" y="3535253"/>
            <a:ext cx="4943342" cy="3258833"/>
            <a:chOff x="3177448" y="90835"/>
            <a:chExt cx="2766008" cy="2097022"/>
          </a:xfrm>
          <a:solidFill>
            <a:schemeClr val="accent5">
              <a:lumMod val="75000"/>
            </a:schemeClr>
          </a:solidFill>
        </p:grpSpPr>
        <p:grpSp>
          <p:nvGrpSpPr>
            <p:cNvPr id="25" name="Group">
              <a:extLst>
                <a:ext uri="{FF2B5EF4-FFF2-40B4-BE49-F238E27FC236}">
                  <a16:creationId xmlns:a16="http://schemas.microsoft.com/office/drawing/2014/main" id="{163A2912-C415-EF29-5F32-ACA8E22CE135}"/>
                </a:ext>
              </a:extLst>
            </p:cNvPr>
            <p:cNvGrpSpPr/>
            <p:nvPr/>
          </p:nvGrpSpPr>
          <p:grpSpPr>
            <a:xfrm>
              <a:off x="3177448" y="90835"/>
              <a:ext cx="2766008" cy="2097022"/>
              <a:chOff x="0" y="0"/>
              <a:chExt cx="5016043" cy="3195519"/>
            </a:xfrm>
            <a:grpFill/>
          </p:grpSpPr>
          <p:sp>
            <p:nvSpPr>
              <p:cNvPr id="26" name="Rounded Rectangle">
                <a:extLst>
                  <a:ext uri="{FF2B5EF4-FFF2-40B4-BE49-F238E27FC236}">
                    <a16:creationId xmlns:a16="http://schemas.microsoft.com/office/drawing/2014/main" id="{8B4AA38A-D611-1B9D-4CF7-FEF3BDD0BCDC}"/>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27" name="NEGLECT">
                <a:extLst>
                  <a:ext uri="{FF2B5EF4-FFF2-40B4-BE49-F238E27FC236}">
                    <a16:creationId xmlns:a16="http://schemas.microsoft.com/office/drawing/2014/main" id="{CB43F29D-8518-EBCD-2A17-62A6454F0CBB}"/>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18" name="DOMESTIC…"/>
            <p:cNvSpPr txBox="1"/>
            <p:nvPr/>
          </p:nvSpPr>
          <p:spPr>
            <a:xfrm>
              <a:off x="3524998" y="528299"/>
              <a:ext cx="2070909" cy="122131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sz="6000" dirty="0"/>
                <a:t>DOMESTIC</a:t>
              </a:r>
            </a:p>
            <a:p>
              <a:pPr algn="ctr">
                <a:defRPr sz="4600">
                  <a:solidFill>
                    <a:srgbClr val="FFFFFF"/>
                  </a:solidFill>
                </a:defRPr>
              </a:pPr>
              <a:r>
                <a:rPr sz="6000" dirty="0"/>
                <a:t> ABUSE</a:t>
              </a:r>
            </a:p>
          </p:txBody>
        </p:sp>
      </p:grpSp>
      <p:grpSp>
        <p:nvGrpSpPr>
          <p:cNvPr id="42" name="Group 41">
            <a:extLst>
              <a:ext uri="{FF2B5EF4-FFF2-40B4-BE49-F238E27FC236}">
                <a16:creationId xmlns:a16="http://schemas.microsoft.com/office/drawing/2014/main" id="{166FA5C3-3A47-C51F-7D5F-D6629A3A87E0}"/>
              </a:ext>
            </a:extLst>
          </p:cNvPr>
          <p:cNvGrpSpPr/>
          <p:nvPr/>
        </p:nvGrpSpPr>
        <p:grpSpPr>
          <a:xfrm>
            <a:off x="6473977" y="164367"/>
            <a:ext cx="4943342" cy="3258833"/>
            <a:chOff x="6248256" y="90835"/>
            <a:chExt cx="2766008" cy="2097022"/>
          </a:xfrm>
          <a:solidFill>
            <a:schemeClr val="accent5">
              <a:lumMod val="75000"/>
            </a:schemeClr>
          </a:solidFill>
        </p:grpSpPr>
        <p:grpSp>
          <p:nvGrpSpPr>
            <p:cNvPr id="28" name="Group">
              <a:extLst>
                <a:ext uri="{FF2B5EF4-FFF2-40B4-BE49-F238E27FC236}">
                  <a16:creationId xmlns:a16="http://schemas.microsoft.com/office/drawing/2014/main" id="{DD7F51F8-5034-24B2-4DBA-CAB32C5D0B5A}"/>
                </a:ext>
              </a:extLst>
            </p:cNvPr>
            <p:cNvGrpSpPr/>
            <p:nvPr/>
          </p:nvGrpSpPr>
          <p:grpSpPr>
            <a:xfrm>
              <a:off x="6248256" y="90835"/>
              <a:ext cx="2766008" cy="2097022"/>
              <a:chOff x="0" y="0"/>
              <a:chExt cx="5016043" cy="3195519"/>
            </a:xfrm>
            <a:grpFill/>
          </p:grpSpPr>
          <p:sp>
            <p:nvSpPr>
              <p:cNvPr id="29" name="Rounded Rectangle">
                <a:extLst>
                  <a:ext uri="{FF2B5EF4-FFF2-40B4-BE49-F238E27FC236}">
                    <a16:creationId xmlns:a16="http://schemas.microsoft.com/office/drawing/2014/main" id="{E0205F1E-FF88-E46B-15A4-3AD7C478B3C0}"/>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0" name="NEGLECT">
                <a:extLst>
                  <a:ext uri="{FF2B5EF4-FFF2-40B4-BE49-F238E27FC236}">
                    <a16:creationId xmlns:a16="http://schemas.microsoft.com/office/drawing/2014/main" id="{5805B49D-C589-420B-1972-B0509EE81B43}"/>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22" name="PHYSICAL…"/>
            <p:cNvSpPr txBox="1"/>
            <p:nvPr/>
          </p:nvSpPr>
          <p:spPr>
            <a:xfrm>
              <a:off x="6624310" y="528299"/>
              <a:ext cx="2013899" cy="122131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sz="6000" dirty="0"/>
                <a:t>PHYSICAL </a:t>
              </a:r>
            </a:p>
            <a:p>
              <a:pPr algn="ctr">
                <a:defRPr sz="4600">
                  <a:solidFill>
                    <a:srgbClr val="FFFFFF"/>
                  </a:solidFill>
                </a:defRPr>
              </a:pPr>
              <a:r>
                <a:rPr sz="6000" dirty="0"/>
                <a:t>ABUSE</a:t>
              </a:r>
            </a:p>
          </p:txBody>
        </p:sp>
      </p:grpSp>
      <p:grpSp>
        <p:nvGrpSpPr>
          <p:cNvPr id="43" name="Group 42">
            <a:extLst>
              <a:ext uri="{FF2B5EF4-FFF2-40B4-BE49-F238E27FC236}">
                <a16:creationId xmlns:a16="http://schemas.microsoft.com/office/drawing/2014/main" id="{484900AE-C6CA-DBDA-6055-27906CC10E4D}"/>
              </a:ext>
            </a:extLst>
          </p:cNvPr>
          <p:cNvGrpSpPr/>
          <p:nvPr/>
        </p:nvGrpSpPr>
        <p:grpSpPr>
          <a:xfrm>
            <a:off x="6473977" y="3536468"/>
            <a:ext cx="4943341" cy="3257618"/>
            <a:chOff x="9319064" y="90835"/>
            <a:chExt cx="2766008" cy="2097022"/>
          </a:xfrm>
          <a:solidFill>
            <a:schemeClr val="accent5">
              <a:lumMod val="75000"/>
            </a:schemeClr>
          </a:solidFill>
        </p:grpSpPr>
        <p:grpSp>
          <p:nvGrpSpPr>
            <p:cNvPr id="31" name="Group">
              <a:extLst>
                <a:ext uri="{FF2B5EF4-FFF2-40B4-BE49-F238E27FC236}">
                  <a16:creationId xmlns:a16="http://schemas.microsoft.com/office/drawing/2014/main" id="{332379C2-AE8A-A6D9-5ECF-519B9026BF34}"/>
                </a:ext>
              </a:extLst>
            </p:cNvPr>
            <p:cNvGrpSpPr/>
            <p:nvPr/>
          </p:nvGrpSpPr>
          <p:grpSpPr>
            <a:xfrm>
              <a:off x="9319064" y="90835"/>
              <a:ext cx="2766008" cy="2097022"/>
              <a:chOff x="0" y="0"/>
              <a:chExt cx="5016043" cy="3195519"/>
            </a:xfrm>
            <a:grpFill/>
          </p:grpSpPr>
          <p:sp>
            <p:nvSpPr>
              <p:cNvPr id="32" name="Rounded Rectangle">
                <a:extLst>
                  <a:ext uri="{FF2B5EF4-FFF2-40B4-BE49-F238E27FC236}">
                    <a16:creationId xmlns:a16="http://schemas.microsoft.com/office/drawing/2014/main" id="{8F615DF5-441F-39F3-8FFB-528E24F6D9B1}"/>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3" name="NEGLECT">
                <a:extLst>
                  <a:ext uri="{FF2B5EF4-FFF2-40B4-BE49-F238E27FC236}">
                    <a16:creationId xmlns:a16="http://schemas.microsoft.com/office/drawing/2014/main" id="{B4B3A990-6F9F-9D51-831C-D3F504F2CC67}"/>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26" name="SEXUAL…"/>
            <p:cNvSpPr txBox="1"/>
            <p:nvPr/>
          </p:nvSpPr>
          <p:spPr>
            <a:xfrm>
              <a:off x="9951502" y="528071"/>
              <a:ext cx="1501132" cy="1221768"/>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sz="6000" dirty="0"/>
                <a:t>SEXUAL</a:t>
              </a:r>
            </a:p>
            <a:p>
              <a:pPr algn="ctr">
                <a:defRPr sz="4600">
                  <a:solidFill>
                    <a:srgbClr val="FFFFFF"/>
                  </a:solidFill>
                </a:defRPr>
              </a:pPr>
              <a:r>
                <a:rPr sz="6000" dirty="0"/>
                <a:t>ABUSE</a:t>
              </a:r>
            </a:p>
          </p:txBody>
        </p:sp>
      </p:grpSp>
    </p:spTree>
    <p:extLst>
      <p:ext uri="{BB962C8B-B14F-4D97-AF65-F5344CB8AC3E}">
        <p14:creationId xmlns:p14="http://schemas.microsoft.com/office/powerpoint/2010/main" val="1216574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a:extLst>
              <a:ext uri="{FF2B5EF4-FFF2-40B4-BE49-F238E27FC236}">
                <a16:creationId xmlns:a16="http://schemas.microsoft.com/office/drawing/2014/main" id="{E47347F4-BFD8-78A8-07FB-AAE84C2DB762}"/>
              </a:ext>
            </a:extLst>
          </p:cNvPr>
          <p:cNvGrpSpPr/>
          <p:nvPr/>
        </p:nvGrpSpPr>
        <p:grpSpPr>
          <a:xfrm>
            <a:off x="175916" y="164367"/>
            <a:ext cx="4943342" cy="3258833"/>
            <a:chOff x="0" y="0"/>
            <a:chExt cx="5016043" cy="3195519"/>
          </a:xfrm>
          <a:solidFill>
            <a:schemeClr val="accent5">
              <a:lumMod val="75000"/>
            </a:schemeClr>
          </a:solidFill>
        </p:grpSpPr>
        <p:sp>
          <p:nvSpPr>
            <p:cNvPr id="35" name="Rounded Rectangle">
              <a:extLst>
                <a:ext uri="{FF2B5EF4-FFF2-40B4-BE49-F238E27FC236}">
                  <a16:creationId xmlns:a16="http://schemas.microsoft.com/office/drawing/2014/main" id="{49085C29-E6F7-EF79-5FB2-07580F2DA543}"/>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6" name="NEGLECT">
              <a:extLst>
                <a:ext uri="{FF2B5EF4-FFF2-40B4-BE49-F238E27FC236}">
                  <a16:creationId xmlns:a16="http://schemas.microsoft.com/office/drawing/2014/main" id="{516A981B-BC81-F90C-80D9-7D88E97E9D9E}"/>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25" name="Group">
            <a:extLst>
              <a:ext uri="{FF2B5EF4-FFF2-40B4-BE49-F238E27FC236}">
                <a16:creationId xmlns:a16="http://schemas.microsoft.com/office/drawing/2014/main" id="{163A2912-C415-EF29-5F32-ACA8E22CE135}"/>
              </a:ext>
            </a:extLst>
          </p:cNvPr>
          <p:cNvGrpSpPr/>
          <p:nvPr/>
        </p:nvGrpSpPr>
        <p:grpSpPr>
          <a:xfrm>
            <a:off x="175916" y="3535253"/>
            <a:ext cx="4943342" cy="3258833"/>
            <a:chOff x="0" y="0"/>
            <a:chExt cx="5016043" cy="3195519"/>
          </a:xfrm>
          <a:solidFill>
            <a:schemeClr val="accent5">
              <a:lumMod val="75000"/>
            </a:schemeClr>
          </a:solidFill>
        </p:grpSpPr>
        <p:sp>
          <p:nvSpPr>
            <p:cNvPr id="26" name="Rounded Rectangle">
              <a:extLst>
                <a:ext uri="{FF2B5EF4-FFF2-40B4-BE49-F238E27FC236}">
                  <a16:creationId xmlns:a16="http://schemas.microsoft.com/office/drawing/2014/main" id="{8B4AA38A-D611-1B9D-4CF7-FEF3BDD0BCDC}"/>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27" name="NEGLECT">
              <a:extLst>
                <a:ext uri="{FF2B5EF4-FFF2-40B4-BE49-F238E27FC236}">
                  <a16:creationId xmlns:a16="http://schemas.microsoft.com/office/drawing/2014/main" id="{CB43F29D-8518-EBCD-2A17-62A6454F0CBB}"/>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28" name="Group">
            <a:extLst>
              <a:ext uri="{FF2B5EF4-FFF2-40B4-BE49-F238E27FC236}">
                <a16:creationId xmlns:a16="http://schemas.microsoft.com/office/drawing/2014/main" id="{DD7F51F8-5034-24B2-4DBA-CAB32C5D0B5A}"/>
              </a:ext>
            </a:extLst>
          </p:cNvPr>
          <p:cNvGrpSpPr/>
          <p:nvPr/>
        </p:nvGrpSpPr>
        <p:grpSpPr>
          <a:xfrm>
            <a:off x="6473977" y="164367"/>
            <a:ext cx="4943342" cy="3258833"/>
            <a:chOff x="0" y="0"/>
            <a:chExt cx="5016043" cy="3195519"/>
          </a:xfrm>
          <a:solidFill>
            <a:schemeClr val="accent5">
              <a:lumMod val="75000"/>
            </a:schemeClr>
          </a:solidFill>
        </p:grpSpPr>
        <p:sp>
          <p:nvSpPr>
            <p:cNvPr id="29" name="Rounded Rectangle">
              <a:extLst>
                <a:ext uri="{FF2B5EF4-FFF2-40B4-BE49-F238E27FC236}">
                  <a16:creationId xmlns:a16="http://schemas.microsoft.com/office/drawing/2014/main" id="{E0205F1E-FF88-E46B-15A4-3AD7C478B3C0}"/>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0" name="NEGLECT">
              <a:extLst>
                <a:ext uri="{FF2B5EF4-FFF2-40B4-BE49-F238E27FC236}">
                  <a16:creationId xmlns:a16="http://schemas.microsoft.com/office/drawing/2014/main" id="{5805B49D-C589-420B-1972-B0509EE81B43}"/>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31" name="Group">
            <a:extLst>
              <a:ext uri="{FF2B5EF4-FFF2-40B4-BE49-F238E27FC236}">
                <a16:creationId xmlns:a16="http://schemas.microsoft.com/office/drawing/2014/main" id="{332379C2-AE8A-A6D9-5ECF-519B9026BF34}"/>
              </a:ext>
            </a:extLst>
          </p:cNvPr>
          <p:cNvGrpSpPr/>
          <p:nvPr/>
        </p:nvGrpSpPr>
        <p:grpSpPr>
          <a:xfrm>
            <a:off x="6473977" y="3536468"/>
            <a:ext cx="4943341" cy="3257618"/>
            <a:chOff x="0" y="0"/>
            <a:chExt cx="5016043" cy="3195519"/>
          </a:xfrm>
          <a:solidFill>
            <a:schemeClr val="accent5">
              <a:lumMod val="75000"/>
            </a:schemeClr>
          </a:solidFill>
        </p:grpSpPr>
        <p:sp>
          <p:nvSpPr>
            <p:cNvPr id="32" name="Rounded Rectangle">
              <a:extLst>
                <a:ext uri="{FF2B5EF4-FFF2-40B4-BE49-F238E27FC236}">
                  <a16:creationId xmlns:a16="http://schemas.microsoft.com/office/drawing/2014/main" id="{8F615DF5-441F-39F3-8FFB-528E24F6D9B1}"/>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3" name="NEGLECT">
              <a:extLst>
                <a:ext uri="{FF2B5EF4-FFF2-40B4-BE49-F238E27FC236}">
                  <a16:creationId xmlns:a16="http://schemas.microsoft.com/office/drawing/2014/main" id="{B4B3A990-6F9F-9D51-831C-D3F504F2CC67}"/>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2" name="TextBox 1">
            <a:extLst>
              <a:ext uri="{FF2B5EF4-FFF2-40B4-BE49-F238E27FC236}">
                <a16:creationId xmlns:a16="http://schemas.microsoft.com/office/drawing/2014/main" id="{64002FB7-9D74-A6D4-4E94-20A112A51272}"/>
              </a:ext>
            </a:extLst>
          </p:cNvPr>
          <p:cNvSpPr txBox="1"/>
          <p:nvPr/>
        </p:nvSpPr>
        <p:spPr>
          <a:xfrm>
            <a:off x="269436" y="440752"/>
            <a:ext cx="4756302" cy="2706062"/>
          </a:xfrm>
          <a:prstGeom prst="rect">
            <a:avLst/>
          </a:prstGeom>
          <a:solidFill>
            <a:schemeClr val="accent5">
              <a:lumMod val="75000"/>
            </a:schemeClr>
          </a:solidFill>
        </p:spPr>
        <p:txBody>
          <a:bodyPr wrap="square">
            <a:spAutoFit/>
          </a:bodyPr>
          <a:lstStyle/>
          <a:p>
            <a:pPr marL="71755" marR="167005" algn="ctr">
              <a:lnSpc>
                <a:spcPct val="123000"/>
              </a:lnSpc>
              <a:spcBef>
                <a:spcPts val="5"/>
              </a:spcBef>
              <a:spcAft>
                <a:spcPts val="0"/>
              </a:spcAft>
            </a:pPr>
            <a:r>
              <a:rPr lang="en-GB" sz="2000" dirty="0">
                <a:solidFill>
                  <a:schemeClr val="bg1"/>
                </a:solidFill>
                <a:effectLst/>
                <a:latin typeface="Arial" panose="020B0604020202020204" pitchFamily="34" charset="0"/>
                <a:ea typeface="Arial" panose="020B0604020202020204" pitchFamily="34" charset="0"/>
              </a:rPr>
              <a:t>“Failure to provide for basic physical, emotional or social needs; failure to administer medication; isolating a person; failing to respect their privacy or independence; failing to respect their religious, cultural or social needs.”</a:t>
            </a:r>
          </a:p>
        </p:txBody>
      </p:sp>
      <p:sp>
        <p:nvSpPr>
          <p:cNvPr id="3" name="DOMESTIC…">
            <a:extLst>
              <a:ext uri="{FF2B5EF4-FFF2-40B4-BE49-F238E27FC236}">
                <a16:creationId xmlns:a16="http://schemas.microsoft.com/office/drawing/2014/main" id="{08787134-FFF8-8252-F0A4-B74E6C91675F}"/>
              </a:ext>
            </a:extLst>
          </p:cNvPr>
          <p:cNvSpPr txBox="1"/>
          <p:nvPr/>
        </p:nvSpPr>
        <p:spPr>
          <a:xfrm>
            <a:off x="438404" y="3830968"/>
            <a:ext cx="4299102" cy="2667397"/>
          </a:xfrm>
          <a:prstGeom prst="rect">
            <a:avLst/>
          </a:prstGeom>
          <a:solidFill>
            <a:schemeClr val="accent5">
              <a:lumMod val="75000"/>
            </a:schemeClr>
          </a:solid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p>
            <a:pPr algn="ctr">
              <a:defRPr sz="4600">
                <a:solidFill>
                  <a:srgbClr val="FFFFFF"/>
                </a:solidFill>
              </a:defRPr>
            </a:pPr>
            <a:r>
              <a:rPr lang="en-GB" sz="1700" dirty="0">
                <a:effectLst/>
                <a:latin typeface="Arial" panose="020B0604020202020204" pitchFamily="34" charset="0"/>
                <a:ea typeface="Arial" panose="020B0604020202020204" pitchFamily="34" charset="0"/>
              </a:rPr>
              <a:t>“Any incident or pattern of controlling, coercive or threatening behaviour, violence or abuse between those aged 16 or over who are, who have been, intimate partners or family members. It also includes ‘honour-based violence', female genital mutilation and forced marriage. Domestic abuse can be psychological, physical, sexual, financial or emotional, and often includes some or all of these elements simultaneously.”</a:t>
            </a:r>
            <a:endParaRPr sz="1700" dirty="0"/>
          </a:p>
        </p:txBody>
      </p:sp>
      <p:sp>
        <p:nvSpPr>
          <p:cNvPr id="4" name="TextBox 3">
            <a:extLst>
              <a:ext uri="{FF2B5EF4-FFF2-40B4-BE49-F238E27FC236}">
                <a16:creationId xmlns:a16="http://schemas.microsoft.com/office/drawing/2014/main" id="{FC20B8D8-6918-7DE6-6C69-E12C287681B5}"/>
              </a:ext>
            </a:extLst>
          </p:cNvPr>
          <p:cNvSpPr txBox="1"/>
          <p:nvPr/>
        </p:nvSpPr>
        <p:spPr>
          <a:xfrm>
            <a:off x="6473977" y="460406"/>
            <a:ext cx="4943342" cy="2862322"/>
          </a:xfrm>
          <a:prstGeom prst="rect">
            <a:avLst/>
          </a:prstGeom>
          <a:noFill/>
        </p:spPr>
        <p:txBody>
          <a:bodyPr wrap="square">
            <a:spAutoFit/>
          </a:bodyPr>
          <a:lstStyle/>
          <a:p>
            <a:pPr algn="ctr"/>
            <a:r>
              <a:rPr lang="en-GB" sz="2000" dirty="0">
                <a:solidFill>
                  <a:schemeClr val="bg1"/>
                </a:solidFill>
                <a:effectLst/>
                <a:latin typeface="Arial" panose="020B0604020202020204" pitchFamily="34" charset="0"/>
                <a:ea typeface="Arial" panose="020B0604020202020204" pitchFamily="34" charset="0"/>
              </a:rPr>
              <a:t>“Hitting, slapping, punching, kicking, hair-pulling, biting or pushing; rough handling,</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scalding</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or</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burning;</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administering</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physical</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punishments</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or</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inappropriate</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or</a:t>
            </a:r>
            <a:r>
              <a:rPr lang="en-GB" sz="2000" spc="14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unlawful use of restraint; deliberately making someone uncomfortable, involuntary isolation or confinement, misuse of medication, force-feeding or withholding food.”</a:t>
            </a:r>
            <a:endParaRPr lang="en-GB" sz="2000" dirty="0">
              <a:solidFill>
                <a:schemeClr val="bg1"/>
              </a:solidFill>
            </a:endParaRPr>
          </a:p>
        </p:txBody>
      </p:sp>
      <p:sp>
        <p:nvSpPr>
          <p:cNvPr id="5" name="TextBox 4">
            <a:extLst>
              <a:ext uri="{FF2B5EF4-FFF2-40B4-BE49-F238E27FC236}">
                <a16:creationId xmlns:a16="http://schemas.microsoft.com/office/drawing/2014/main" id="{2231C027-CA94-0E8B-06C3-6F5D156BC01D}"/>
              </a:ext>
            </a:extLst>
          </p:cNvPr>
          <p:cNvSpPr txBox="1"/>
          <p:nvPr/>
        </p:nvSpPr>
        <p:spPr>
          <a:xfrm>
            <a:off x="6719455" y="3830969"/>
            <a:ext cx="4391890" cy="2486065"/>
          </a:xfrm>
          <a:prstGeom prst="rect">
            <a:avLst/>
          </a:prstGeom>
          <a:solidFill>
            <a:schemeClr val="accent5">
              <a:lumMod val="75000"/>
            </a:schemeClr>
          </a:solidFill>
        </p:spPr>
        <p:txBody>
          <a:bodyPr wrap="square">
            <a:spAutoFit/>
          </a:bodyPr>
          <a:lstStyle/>
          <a:p>
            <a:pPr marL="71755" algn="ctr">
              <a:lnSpc>
                <a:spcPct val="123000"/>
              </a:lnSpc>
              <a:spcBef>
                <a:spcPts val="475"/>
              </a:spcBef>
              <a:spcAft>
                <a:spcPts val="0"/>
              </a:spcAft>
            </a:pPr>
            <a:r>
              <a:rPr lang="en-GB" sz="1600" dirty="0">
                <a:solidFill>
                  <a:schemeClr val="bg1"/>
                </a:solidFill>
                <a:effectLst/>
                <a:latin typeface="Arial" panose="020B0604020202020204" pitchFamily="34" charset="0"/>
                <a:ea typeface="Arial" panose="020B0604020202020204" pitchFamily="34" charset="0"/>
              </a:rPr>
              <a:t>“Rape, attempted rape, or sexual assault. Inappropriate touch on any part of the body is sexual abuse, as is any sexual activity which the person lacks the capacity to consent to. Sexual abuse can also include inappropriate looking, sexual teasing, innuendo or sexual harassment, sexual photography, forced use of pornography, and indecent exposure.”</a:t>
            </a:r>
          </a:p>
        </p:txBody>
      </p:sp>
    </p:spTree>
    <p:extLst>
      <p:ext uri="{BB962C8B-B14F-4D97-AF65-F5344CB8AC3E}">
        <p14:creationId xmlns:p14="http://schemas.microsoft.com/office/powerpoint/2010/main" val="171577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A4D395C-4EB0-5AA7-A00F-8C2CDED34B1C}"/>
              </a:ext>
            </a:extLst>
          </p:cNvPr>
          <p:cNvGrpSpPr/>
          <p:nvPr/>
        </p:nvGrpSpPr>
        <p:grpSpPr>
          <a:xfrm>
            <a:off x="175916" y="164367"/>
            <a:ext cx="4943342" cy="3258833"/>
            <a:chOff x="106640" y="90835"/>
            <a:chExt cx="2766008" cy="2097022"/>
          </a:xfrm>
          <a:solidFill>
            <a:schemeClr val="accent5">
              <a:lumMod val="75000"/>
            </a:schemeClr>
          </a:solidFill>
        </p:grpSpPr>
        <p:grpSp>
          <p:nvGrpSpPr>
            <p:cNvPr id="34" name="Group">
              <a:extLst>
                <a:ext uri="{FF2B5EF4-FFF2-40B4-BE49-F238E27FC236}">
                  <a16:creationId xmlns:a16="http://schemas.microsoft.com/office/drawing/2014/main" id="{E47347F4-BFD8-78A8-07FB-AAE84C2DB762}"/>
                </a:ext>
              </a:extLst>
            </p:cNvPr>
            <p:cNvGrpSpPr/>
            <p:nvPr/>
          </p:nvGrpSpPr>
          <p:grpSpPr>
            <a:xfrm>
              <a:off x="106640" y="90835"/>
              <a:ext cx="2766008" cy="2097022"/>
              <a:chOff x="0" y="0"/>
              <a:chExt cx="5016043" cy="3195519"/>
            </a:xfrm>
            <a:grpFill/>
          </p:grpSpPr>
          <p:sp>
            <p:nvSpPr>
              <p:cNvPr id="35" name="Rounded Rectangle">
                <a:extLst>
                  <a:ext uri="{FF2B5EF4-FFF2-40B4-BE49-F238E27FC236}">
                    <a16:creationId xmlns:a16="http://schemas.microsoft.com/office/drawing/2014/main" id="{49085C29-E6F7-EF79-5FB2-07580F2DA543}"/>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6" name="NEGLECT">
                <a:extLst>
                  <a:ext uri="{FF2B5EF4-FFF2-40B4-BE49-F238E27FC236}">
                    <a16:creationId xmlns:a16="http://schemas.microsoft.com/office/drawing/2014/main" id="{516A981B-BC81-F90C-80D9-7D88E97E9D9E}"/>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14" name="NEGLECT"/>
            <p:cNvSpPr txBox="1"/>
            <p:nvPr/>
          </p:nvSpPr>
          <p:spPr>
            <a:xfrm>
              <a:off x="374046" y="528299"/>
              <a:ext cx="2107827" cy="122131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r>
                <a:rPr lang="en-GB" sz="6000" dirty="0"/>
                <a:t>FINANCIAL</a:t>
              </a:r>
            </a:p>
            <a:p>
              <a:pPr algn="ctr"/>
              <a:r>
                <a:rPr lang="en-GB" sz="6000" dirty="0"/>
                <a:t>ABUSE</a:t>
              </a:r>
              <a:endParaRPr sz="6000" dirty="0"/>
            </a:p>
          </p:txBody>
        </p:sp>
      </p:grpSp>
      <p:grpSp>
        <p:nvGrpSpPr>
          <p:cNvPr id="41" name="Group 40">
            <a:extLst>
              <a:ext uri="{FF2B5EF4-FFF2-40B4-BE49-F238E27FC236}">
                <a16:creationId xmlns:a16="http://schemas.microsoft.com/office/drawing/2014/main" id="{1DE56415-8283-21F9-BDB4-2FA98AF268F0}"/>
              </a:ext>
            </a:extLst>
          </p:cNvPr>
          <p:cNvGrpSpPr/>
          <p:nvPr/>
        </p:nvGrpSpPr>
        <p:grpSpPr>
          <a:xfrm>
            <a:off x="175916" y="3535253"/>
            <a:ext cx="4943342" cy="3258833"/>
            <a:chOff x="3177448" y="90835"/>
            <a:chExt cx="2766008" cy="2097022"/>
          </a:xfrm>
          <a:solidFill>
            <a:schemeClr val="accent5">
              <a:lumMod val="75000"/>
            </a:schemeClr>
          </a:solidFill>
        </p:grpSpPr>
        <p:grpSp>
          <p:nvGrpSpPr>
            <p:cNvPr id="25" name="Group">
              <a:extLst>
                <a:ext uri="{FF2B5EF4-FFF2-40B4-BE49-F238E27FC236}">
                  <a16:creationId xmlns:a16="http://schemas.microsoft.com/office/drawing/2014/main" id="{163A2912-C415-EF29-5F32-ACA8E22CE135}"/>
                </a:ext>
              </a:extLst>
            </p:cNvPr>
            <p:cNvGrpSpPr/>
            <p:nvPr/>
          </p:nvGrpSpPr>
          <p:grpSpPr>
            <a:xfrm>
              <a:off x="3177448" y="90835"/>
              <a:ext cx="2766008" cy="2097022"/>
              <a:chOff x="0" y="0"/>
              <a:chExt cx="5016043" cy="3195519"/>
            </a:xfrm>
            <a:grpFill/>
          </p:grpSpPr>
          <p:sp>
            <p:nvSpPr>
              <p:cNvPr id="26" name="Rounded Rectangle">
                <a:extLst>
                  <a:ext uri="{FF2B5EF4-FFF2-40B4-BE49-F238E27FC236}">
                    <a16:creationId xmlns:a16="http://schemas.microsoft.com/office/drawing/2014/main" id="{8B4AA38A-D611-1B9D-4CF7-FEF3BDD0BCDC}"/>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27" name="NEGLECT">
                <a:extLst>
                  <a:ext uri="{FF2B5EF4-FFF2-40B4-BE49-F238E27FC236}">
                    <a16:creationId xmlns:a16="http://schemas.microsoft.com/office/drawing/2014/main" id="{CB43F29D-8518-EBCD-2A17-62A6454F0CBB}"/>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18" name="DOMESTIC…"/>
            <p:cNvSpPr txBox="1"/>
            <p:nvPr/>
          </p:nvSpPr>
          <p:spPr>
            <a:xfrm>
              <a:off x="3400756" y="528299"/>
              <a:ext cx="2319399" cy="122131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lang="en-GB" sz="6000" dirty="0"/>
                <a:t>EMOTIONAL</a:t>
              </a:r>
              <a:endParaRPr sz="6000" dirty="0"/>
            </a:p>
            <a:p>
              <a:pPr algn="ctr">
                <a:defRPr sz="4600">
                  <a:solidFill>
                    <a:srgbClr val="FFFFFF"/>
                  </a:solidFill>
                </a:defRPr>
              </a:pPr>
              <a:r>
                <a:rPr sz="6000" dirty="0"/>
                <a:t> ABUSE</a:t>
              </a:r>
            </a:p>
          </p:txBody>
        </p:sp>
      </p:grpSp>
      <p:grpSp>
        <p:nvGrpSpPr>
          <p:cNvPr id="42" name="Group 41">
            <a:extLst>
              <a:ext uri="{FF2B5EF4-FFF2-40B4-BE49-F238E27FC236}">
                <a16:creationId xmlns:a16="http://schemas.microsoft.com/office/drawing/2014/main" id="{166FA5C3-3A47-C51F-7D5F-D6629A3A87E0}"/>
              </a:ext>
            </a:extLst>
          </p:cNvPr>
          <p:cNvGrpSpPr/>
          <p:nvPr/>
        </p:nvGrpSpPr>
        <p:grpSpPr>
          <a:xfrm>
            <a:off x="6473977" y="164367"/>
            <a:ext cx="4943342" cy="3258833"/>
            <a:chOff x="6248256" y="90835"/>
            <a:chExt cx="2766008" cy="2097022"/>
          </a:xfrm>
          <a:solidFill>
            <a:schemeClr val="accent5">
              <a:lumMod val="75000"/>
            </a:schemeClr>
          </a:solidFill>
        </p:grpSpPr>
        <p:grpSp>
          <p:nvGrpSpPr>
            <p:cNvPr id="28" name="Group">
              <a:extLst>
                <a:ext uri="{FF2B5EF4-FFF2-40B4-BE49-F238E27FC236}">
                  <a16:creationId xmlns:a16="http://schemas.microsoft.com/office/drawing/2014/main" id="{DD7F51F8-5034-24B2-4DBA-CAB32C5D0B5A}"/>
                </a:ext>
              </a:extLst>
            </p:cNvPr>
            <p:cNvGrpSpPr/>
            <p:nvPr/>
          </p:nvGrpSpPr>
          <p:grpSpPr>
            <a:xfrm>
              <a:off x="6248256" y="90835"/>
              <a:ext cx="2766008" cy="2097022"/>
              <a:chOff x="0" y="0"/>
              <a:chExt cx="5016043" cy="3195519"/>
            </a:xfrm>
            <a:grpFill/>
          </p:grpSpPr>
          <p:sp>
            <p:nvSpPr>
              <p:cNvPr id="29" name="Rounded Rectangle">
                <a:extLst>
                  <a:ext uri="{FF2B5EF4-FFF2-40B4-BE49-F238E27FC236}">
                    <a16:creationId xmlns:a16="http://schemas.microsoft.com/office/drawing/2014/main" id="{E0205F1E-FF88-E46B-15A4-3AD7C478B3C0}"/>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0" name="NEGLECT">
                <a:extLst>
                  <a:ext uri="{FF2B5EF4-FFF2-40B4-BE49-F238E27FC236}">
                    <a16:creationId xmlns:a16="http://schemas.microsoft.com/office/drawing/2014/main" id="{5805B49D-C589-420B-1972-B0509EE81B43}"/>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22" name="PHYSICAL…"/>
            <p:cNvSpPr txBox="1"/>
            <p:nvPr/>
          </p:nvSpPr>
          <p:spPr>
            <a:xfrm>
              <a:off x="6695295" y="528299"/>
              <a:ext cx="1871930" cy="122131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lang="en-GB" sz="6000" dirty="0"/>
                <a:t>MODERN </a:t>
              </a:r>
            </a:p>
            <a:p>
              <a:pPr algn="ctr">
                <a:defRPr sz="4600">
                  <a:solidFill>
                    <a:srgbClr val="FFFFFF"/>
                  </a:solidFill>
                </a:defRPr>
              </a:pPr>
              <a:r>
                <a:rPr lang="en-GB" sz="6000" dirty="0"/>
                <a:t>SLAVERY </a:t>
              </a:r>
              <a:endParaRPr sz="6000" dirty="0"/>
            </a:p>
          </p:txBody>
        </p:sp>
      </p:grpSp>
      <p:grpSp>
        <p:nvGrpSpPr>
          <p:cNvPr id="43" name="Group 42">
            <a:extLst>
              <a:ext uri="{FF2B5EF4-FFF2-40B4-BE49-F238E27FC236}">
                <a16:creationId xmlns:a16="http://schemas.microsoft.com/office/drawing/2014/main" id="{484900AE-C6CA-DBDA-6055-27906CC10E4D}"/>
              </a:ext>
            </a:extLst>
          </p:cNvPr>
          <p:cNvGrpSpPr/>
          <p:nvPr/>
        </p:nvGrpSpPr>
        <p:grpSpPr>
          <a:xfrm>
            <a:off x="6473977" y="3536468"/>
            <a:ext cx="4943341" cy="3257618"/>
            <a:chOff x="9319064" y="90835"/>
            <a:chExt cx="2766008" cy="2097022"/>
          </a:xfrm>
          <a:solidFill>
            <a:schemeClr val="accent5">
              <a:lumMod val="75000"/>
            </a:schemeClr>
          </a:solidFill>
        </p:grpSpPr>
        <p:grpSp>
          <p:nvGrpSpPr>
            <p:cNvPr id="31" name="Group">
              <a:extLst>
                <a:ext uri="{FF2B5EF4-FFF2-40B4-BE49-F238E27FC236}">
                  <a16:creationId xmlns:a16="http://schemas.microsoft.com/office/drawing/2014/main" id="{332379C2-AE8A-A6D9-5ECF-519B9026BF34}"/>
                </a:ext>
              </a:extLst>
            </p:cNvPr>
            <p:cNvGrpSpPr/>
            <p:nvPr/>
          </p:nvGrpSpPr>
          <p:grpSpPr>
            <a:xfrm>
              <a:off x="9319064" y="90835"/>
              <a:ext cx="2766008" cy="2097022"/>
              <a:chOff x="0" y="0"/>
              <a:chExt cx="5016043" cy="3195519"/>
            </a:xfrm>
            <a:grpFill/>
          </p:grpSpPr>
          <p:sp>
            <p:nvSpPr>
              <p:cNvPr id="32" name="Rounded Rectangle">
                <a:extLst>
                  <a:ext uri="{FF2B5EF4-FFF2-40B4-BE49-F238E27FC236}">
                    <a16:creationId xmlns:a16="http://schemas.microsoft.com/office/drawing/2014/main" id="{8F615DF5-441F-39F3-8FFB-528E24F6D9B1}"/>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3" name="NEGLECT">
                <a:extLst>
                  <a:ext uri="{FF2B5EF4-FFF2-40B4-BE49-F238E27FC236}">
                    <a16:creationId xmlns:a16="http://schemas.microsoft.com/office/drawing/2014/main" id="{B4B3A990-6F9F-9D51-831C-D3F504F2CC67}"/>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26" name="SEXUAL…"/>
            <p:cNvSpPr txBox="1"/>
            <p:nvPr/>
          </p:nvSpPr>
          <p:spPr>
            <a:xfrm>
              <a:off x="9792348" y="528071"/>
              <a:ext cx="1819441" cy="1221768"/>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sz="6000" dirty="0"/>
                <a:t>SEL</a:t>
              </a:r>
              <a:r>
                <a:rPr lang="en-GB" sz="6000" dirty="0"/>
                <a:t>F</a:t>
              </a:r>
              <a:endParaRPr sz="6000" dirty="0"/>
            </a:p>
            <a:p>
              <a:pPr algn="ctr">
                <a:defRPr sz="4600">
                  <a:solidFill>
                    <a:srgbClr val="FFFFFF"/>
                  </a:solidFill>
                </a:defRPr>
              </a:pPr>
              <a:r>
                <a:rPr lang="en-GB" sz="6000" dirty="0"/>
                <a:t>N</a:t>
              </a:r>
              <a:r>
                <a:rPr sz="6000" dirty="0"/>
                <a:t>E</a:t>
              </a:r>
              <a:r>
                <a:rPr lang="en-GB" sz="6000" dirty="0"/>
                <a:t>GLECT</a:t>
              </a:r>
              <a:endParaRPr sz="6000" dirty="0"/>
            </a:p>
          </p:txBody>
        </p:sp>
      </p:grpSp>
    </p:spTree>
    <p:extLst>
      <p:ext uri="{BB962C8B-B14F-4D97-AF65-F5344CB8AC3E}">
        <p14:creationId xmlns:p14="http://schemas.microsoft.com/office/powerpoint/2010/main" val="16795155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a:extLst>
              <a:ext uri="{FF2B5EF4-FFF2-40B4-BE49-F238E27FC236}">
                <a16:creationId xmlns:a16="http://schemas.microsoft.com/office/drawing/2014/main" id="{E47347F4-BFD8-78A8-07FB-AAE84C2DB762}"/>
              </a:ext>
            </a:extLst>
          </p:cNvPr>
          <p:cNvGrpSpPr/>
          <p:nvPr/>
        </p:nvGrpSpPr>
        <p:grpSpPr>
          <a:xfrm>
            <a:off x="175916" y="164367"/>
            <a:ext cx="4943342" cy="3258833"/>
            <a:chOff x="0" y="0"/>
            <a:chExt cx="5016043" cy="3195519"/>
          </a:xfrm>
          <a:solidFill>
            <a:schemeClr val="accent5">
              <a:lumMod val="75000"/>
            </a:schemeClr>
          </a:solidFill>
        </p:grpSpPr>
        <p:sp>
          <p:nvSpPr>
            <p:cNvPr id="35" name="Rounded Rectangle">
              <a:extLst>
                <a:ext uri="{FF2B5EF4-FFF2-40B4-BE49-F238E27FC236}">
                  <a16:creationId xmlns:a16="http://schemas.microsoft.com/office/drawing/2014/main" id="{49085C29-E6F7-EF79-5FB2-07580F2DA543}"/>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6" name="NEGLECT">
              <a:extLst>
                <a:ext uri="{FF2B5EF4-FFF2-40B4-BE49-F238E27FC236}">
                  <a16:creationId xmlns:a16="http://schemas.microsoft.com/office/drawing/2014/main" id="{516A981B-BC81-F90C-80D9-7D88E97E9D9E}"/>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25" name="Group">
            <a:extLst>
              <a:ext uri="{FF2B5EF4-FFF2-40B4-BE49-F238E27FC236}">
                <a16:creationId xmlns:a16="http://schemas.microsoft.com/office/drawing/2014/main" id="{163A2912-C415-EF29-5F32-ACA8E22CE135}"/>
              </a:ext>
            </a:extLst>
          </p:cNvPr>
          <p:cNvGrpSpPr/>
          <p:nvPr/>
        </p:nvGrpSpPr>
        <p:grpSpPr>
          <a:xfrm>
            <a:off x="175916" y="3535253"/>
            <a:ext cx="4943342" cy="3258833"/>
            <a:chOff x="0" y="0"/>
            <a:chExt cx="5016043" cy="3195519"/>
          </a:xfrm>
          <a:solidFill>
            <a:schemeClr val="accent5">
              <a:lumMod val="75000"/>
            </a:schemeClr>
          </a:solidFill>
        </p:grpSpPr>
        <p:sp>
          <p:nvSpPr>
            <p:cNvPr id="26" name="Rounded Rectangle">
              <a:extLst>
                <a:ext uri="{FF2B5EF4-FFF2-40B4-BE49-F238E27FC236}">
                  <a16:creationId xmlns:a16="http://schemas.microsoft.com/office/drawing/2014/main" id="{8B4AA38A-D611-1B9D-4CF7-FEF3BDD0BCDC}"/>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27" name="NEGLECT">
              <a:extLst>
                <a:ext uri="{FF2B5EF4-FFF2-40B4-BE49-F238E27FC236}">
                  <a16:creationId xmlns:a16="http://schemas.microsoft.com/office/drawing/2014/main" id="{CB43F29D-8518-EBCD-2A17-62A6454F0CBB}"/>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28" name="Group">
            <a:extLst>
              <a:ext uri="{FF2B5EF4-FFF2-40B4-BE49-F238E27FC236}">
                <a16:creationId xmlns:a16="http://schemas.microsoft.com/office/drawing/2014/main" id="{DD7F51F8-5034-24B2-4DBA-CAB32C5D0B5A}"/>
              </a:ext>
            </a:extLst>
          </p:cNvPr>
          <p:cNvGrpSpPr/>
          <p:nvPr/>
        </p:nvGrpSpPr>
        <p:grpSpPr>
          <a:xfrm>
            <a:off x="6473977" y="164367"/>
            <a:ext cx="4943342" cy="3258833"/>
            <a:chOff x="0" y="0"/>
            <a:chExt cx="5016043" cy="3195519"/>
          </a:xfrm>
          <a:solidFill>
            <a:schemeClr val="accent5">
              <a:lumMod val="75000"/>
            </a:schemeClr>
          </a:solidFill>
        </p:grpSpPr>
        <p:sp>
          <p:nvSpPr>
            <p:cNvPr id="29" name="Rounded Rectangle">
              <a:extLst>
                <a:ext uri="{FF2B5EF4-FFF2-40B4-BE49-F238E27FC236}">
                  <a16:creationId xmlns:a16="http://schemas.microsoft.com/office/drawing/2014/main" id="{E0205F1E-FF88-E46B-15A4-3AD7C478B3C0}"/>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0" name="NEGLECT">
              <a:extLst>
                <a:ext uri="{FF2B5EF4-FFF2-40B4-BE49-F238E27FC236}">
                  <a16:creationId xmlns:a16="http://schemas.microsoft.com/office/drawing/2014/main" id="{5805B49D-C589-420B-1972-B0509EE81B43}"/>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31" name="Group">
            <a:extLst>
              <a:ext uri="{FF2B5EF4-FFF2-40B4-BE49-F238E27FC236}">
                <a16:creationId xmlns:a16="http://schemas.microsoft.com/office/drawing/2014/main" id="{332379C2-AE8A-A6D9-5ECF-519B9026BF34}"/>
              </a:ext>
            </a:extLst>
          </p:cNvPr>
          <p:cNvGrpSpPr/>
          <p:nvPr/>
        </p:nvGrpSpPr>
        <p:grpSpPr>
          <a:xfrm>
            <a:off x="6473977" y="3536468"/>
            <a:ext cx="4943341" cy="3257618"/>
            <a:chOff x="0" y="0"/>
            <a:chExt cx="5016043" cy="3195519"/>
          </a:xfrm>
          <a:solidFill>
            <a:schemeClr val="accent5">
              <a:lumMod val="75000"/>
            </a:schemeClr>
          </a:solidFill>
        </p:grpSpPr>
        <p:sp>
          <p:nvSpPr>
            <p:cNvPr id="32" name="Rounded Rectangle">
              <a:extLst>
                <a:ext uri="{FF2B5EF4-FFF2-40B4-BE49-F238E27FC236}">
                  <a16:creationId xmlns:a16="http://schemas.microsoft.com/office/drawing/2014/main" id="{8F615DF5-441F-39F3-8FFB-528E24F6D9B1}"/>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3" name="NEGLECT">
              <a:extLst>
                <a:ext uri="{FF2B5EF4-FFF2-40B4-BE49-F238E27FC236}">
                  <a16:creationId xmlns:a16="http://schemas.microsoft.com/office/drawing/2014/main" id="{B4B3A990-6F9F-9D51-831C-D3F504F2CC67}"/>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2" name="TextBox 1">
            <a:extLst>
              <a:ext uri="{FF2B5EF4-FFF2-40B4-BE49-F238E27FC236}">
                <a16:creationId xmlns:a16="http://schemas.microsoft.com/office/drawing/2014/main" id="{EFEF7BE9-5D7F-F332-3110-BDB0CEB4F263}"/>
              </a:ext>
            </a:extLst>
          </p:cNvPr>
          <p:cNvSpPr txBox="1"/>
          <p:nvPr/>
        </p:nvSpPr>
        <p:spPr>
          <a:xfrm>
            <a:off x="175916" y="768182"/>
            <a:ext cx="4943341" cy="2246769"/>
          </a:xfrm>
          <a:prstGeom prst="rect">
            <a:avLst/>
          </a:prstGeom>
          <a:noFill/>
        </p:spPr>
        <p:txBody>
          <a:bodyPr wrap="square">
            <a:spAutoFit/>
          </a:bodyPr>
          <a:lstStyle/>
          <a:p>
            <a:pPr algn="ctr"/>
            <a:r>
              <a:rPr lang="en-GB" sz="2000" dirty="0">
                <a:solidFill>
                  <a:schemeClr val="bg1"/>
                </a:solidFill>
                <a:effectLst/>
                <a:latin typeface="Arial" panose="020B0604020202020204" pitchFamily="34" charset="0"/>
                <a:ea typeface="Arial" panose="020B0604020202020204" pitchFamily="34" charset="0"/>
              </a:rPr>
              <a:t>“Theft of money or possessions; fraud; preventing someone accessing their own money; pressure of duress in connection with loans; wills; property; inheritance or financial transactions; denying necessary assistance or misuse of personal allowance, or other types of exploitation.”</a:t>
            </a:r>
            <a:endParaRPr lang="en-GB" sz="2000" dirty="0">
              <a:solidFill>
                <a:schemeClr val="bg1"/>
              </a:solidFill>
            </a:endParaRPr>
          </a:p>
        </p:txBody>
      </p:sp>
      <p:sp>
        <p:nvSpPr>
          <p:cNvPr id="3" name="TextBox 2">
            <a:extLst>
              <a:ext uri="{FF2B5EF4-FFF2-40B4-BE49-F238E27FC236}">
                <a16:creationId xmlns:a16="http://schemas.microsoft.com/office/drawing/2014/main" id="{EBFCE14C-287E-E5CE-BC48-62D33DD3125E}"/>
              </a:ext>
            </a:extLst>
          </p:cNvPr>
          <p:cNvSpPr txBox="1"/>
          <p:nvPr/>
        </p:nvSpPr>
        <p:spPr>
          <a:xfrm>
            <a:off x="6473976" y="846985"/>
            <a:ext cx="4943342" cy="1893595"/>
          </a:xfrm>
          <a:prstGeom prst="rect">
            <a:avLst/>
          </a:prstGeom>
          <a:noFill/>
        </p:spPr>
        <p:txBody>
          <a:bodyPr wrap="square">
            <a:spAutoFit/>
          </a:bodyPr>
          <a:lstStyle/>
          <a:p>
            <a:pPr marL="71755" marR="167005" algn="ctr">
              <a:lnSpc>
                <a:spcPct val="125000"/>
              </a:lnSpc>
              <a:spcAft>
                <a:spcPts val="0"/>
              </a:spcAft>
            </a:pPr>
            <a:r>
              <a:rPr lang="en-GB" sz="2400" dirty="0">
                <a:solidFill>
                  <a:schemeClr val="bg1"/>
                </a:solidFill>
                <a:effectLst/>
                <a:latin typeface="Arial" panose="020B0604020202020204" pitchFamily="34" charset="0"/>
                <a:ea typeface="Arial" panose="020B0604020202020204" pitchFamily="34" charset="0"/>
              </a:rPr>
              <a:t>“Human trafficking, forced labour, domestic servitude, sexual exploitation such as prostitution, debt bondage.”</a:t>
            </a:r>
          </a:p>
        </p:txBody>
      </p:sp>
      <p:sp>
        <p:nvSpPr>
          <p:cNvPr id="4" name="TextBox 3">
            <a:extLst>
              <a:ext uri="{FF2B5EF4-FFF2-40B4-BE49-F238E27FC236}">
                <a16:creationId xmlns:a16="http://schemas.microsoft.com/office/drawing/2014/main" id="{A1F8D2AE-9EAF-2EE6-9191-5C8DADFC9A46}"/>
              </a:ext>
            </a:extLst>
          </p:cNvPr>
          <p:cNvSpPr txBox="1"/>
          <p:nvPr/>
        </p:nvSpPr>
        <p:spPr>
          <a:xfrm>
            <a:off x="245189" y="3979316"/>
            <a:ext cx="4804793" cy="2446824"/>
          </a:xfrm>
          <a:prstGeom prst="rect">
            <a:avLst/>
          </a:prstGeom>
          <a:solidFill>
            <a:schemeClr val="accent5">
              <a:lumMod val="75000"/>
            </a:schemeClr>
          </a:solidFill>
        </p:spPr>
        <p:txBody>
          <a:bodyPr wrap="square">
            <a:spAutoFit/>
          </a:bodyPr>
          <a:lstStyle/>
          <a:p>
            <a:pPr algn="ctr"/>
            <a:r>
              <a:rPr lang="en-GB" sz="1700" dirty="0">
                <a:solidFill>
                  <a:schemeClr val="bg1"/>
                </a:solidFill>
                <a:effectLst/>
                <a:latin typeface="Arial" panose="020B0604020202020204" pitchFamily="34" charset="0"/>
                <a:ea typeface="Arial" panose="020B0604020202020204" pitchFamily="34" charset="0"/>
              </a:rPr>
              <a:t>“Enforced social isolation, removing mobility or communication aids, intentionally leaving someone unattended when they need assistance, preventing someone from meeting their religious or cultural needs, failure to respect privacy, or preventing the expression of choice and opinion. It may also include intimidation, coercion, harassment, use of threats, humiliation, bullying, or verbal abuse.”</a:t>
            </a:r>
            <a:endParaRPr lang="en-GB" sz="1700" dirty="0">
              <a:solidFill>
                <a:schemeClr val="bg1"/>
              </a:solidFill>
            </a:endParaRPr>
          </a:p>
        </p:txBody>
      </p:sp>
      <p:sp>
        <p:nvSpPr>
          <p:cNvPr id="5" name="TextBox 4">
            <a:extLst>
              <a:ext uri="{FF2B5EF4-FFF2-40B4-BE49-F238E27FC236}">
                <a16:creationId xmlns:a16="http://schemas.microsoft.com/office/drawing/2014/main" id="{710A681A-F294-F8FA-2876-C697A064A9D1}"/>
              </a:ext>
            </a:extLst>
          </p:cNvPr>
          <p:cNvSpPr txBox="1"/>
          <p:nvPr/>
        </p:nvSpPr>
        <p:spPr>
          <a:xfrm>
            <a:off x="6525492" y="3979316"/>
            <a:ext cx="4891826" cy="2327497"/>
          </a:xfrm>
          <a:prstGeom prst="rect">
            <a:avLst/>
          </a:prstGeom>
          <a:noFill/>
        </p:spPr>
        <p:txBody>
          <a:bodyPr wrap="square">
            <a:spAutoFit/>
          </a:bodyPr>
          <a:lstStyle/>
          <a:p>
            <a:pPr marL="71755" marR="167005" algn="ctr">
              <a:lnSpc>
                <a:spcPct val="123000"/>
              </a:lnSpc>
              <a:spcAft>
                <a:spcPts val="0"/>
              </a:spcAft>
            </a:pPr>
            <a:r>
              <a:rPr lang="en-GB" sz="2000" dirty="0">
                <a:solidFill>
                  <a:schemeClr val="bg1"/>
                </a:solidFill>
                <a:effectLst/>
                <a:latin typeface="Arial" panose="020B0604020202020204" pitchFamily="34" charset="0"/>
                <a:ea typeface="Arial" panose="020B0604020202020204" pitchFamily="34" charset="0"/>
              </a:rPr>
              <a:t>“Lack of self-care that threatens personal health or safety; inability to avoid self- harm; failure to seek help or access services; inability or unwillingness to manage one’s personal </a:t>
            </a:r>
            <a:r>
              <a:rPr lang="en-GB" sz="2000" spc="-10" dirty="0">
                <a:solidFill>
                  <a:schemeClr val="bg1"/>
                </a:solidFill>
                <a:effectLst/>
                <a:latin typeface="Arial" panose="020B0604020202020204" pitchFamily="34" charset="0"/>
                <a:ea typeface="Arial" panose="020B0604020202020204" pitchFamily="34" charset="0"/>
              </a:rPr>
              <a:t>affairs.”</a:t>
            </a:r>
            <a:endParaRPr lang="en-GB" sz="2000" dirty="0">
              <a:solidFill>
                <a:schemeClr val="bg1"/>
              </a:solidFill>
              <a:effectLst/>
              <a:latin typeface="Arial" panose="020B0604020202020204" pitchFamily="34" charset="0"/>
              <a:ea typeface="Arial" panose="020B0604020202020204" pitchFamily="34" charset="0"/>
            </a:endParaRPr>
          </a:p>
        </p:txBody>
      </p:sp>
    </p:spTree>
    <p:extLst>
      <p:ext uri="{BB962C8B-B14F-4D97-AF65-F5344CB8AC3E}">
        <p14:creationId xmlns:p14="http://schemas.microsoft.com/office/powerpoint/2010/main" val="3114587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0" name="Group 39">
            <a:extLst>
              <a:ext uri="{FF2B5EF4-FFF2-40B4-BE49-F238E27FC236}">
                <a16:creationId xmlns:a16="http://schemas.microsoft.com/office/drawing/2014/main" id="{4A4D395C-4EB0-5AA7-A00F-8C2CDED34B1C}"/>
              </a:ext>
            </a:extLst>
          </p:cNvPr>
          <p:cNvGrpSpPr/>
          <p:nvPr/>
        </p:nvGrpSpPr>
        <p:grpSpPr>
          <a:xfrm>
            <a:off x="175917" y="164367"/>
            <a:ext cx="4943342" cy="3258833"/>
            <a:chOff x="106640" y="90835"/>
            <a:chExt cx="2766008" cy="2097022"/>
          </a:xfrm>
          <a:solidFill>
            <a:schemeClr val="accent5">
              <a:lumMod val="75000"/>
            </a:schemeClr>
          </a:solidFill>
        </p:grpSpPr>
        <p:grpSp>
          <p:nvGrpSpPr>
            <p:cNvPr id="34" name="Group">
              <a:extLst>
                <a:ext uri="{FF2B5EF4-FFF2-40B4-BE49-F238E27FC236}">
                  <a16:creationId xmlns:a16="http://schemas.microsoft.com/office/drawing/2014/main" id="{E47347F4-BFD8-78A8-07FB-AAE84C2DB762}"/>
                </a:ext>
              </a:extLst>
            </p:cNvPr>
            <p:cNvGrpSpPr/>
            <p:nvPr/>
          </p:nvGrpSpPr>
          <p:grpSpPr>
            <a:xfrm>
              <a:off x="106640" y="90835"/>
              <a:ext cx="2766008" cy="2097022"/>
              <a:chOff x="0" y="0"/>
              <a:chExt cx="5016043" cy="3195519"/>
            </a:xfrm>
            <a:grpFill/>
          </p:grpSpPr>
          <p:sp>
            <p:nvSpPr>
              <p:cNvPr id="35" name="Rounded Rectangle">
                <a:extLst>
                  <a:ext uri="{FF2B5EF4-FFF2-40B4-BE49-F238E27FC236}">
                    <a16:creationId xmlns:a16="http://schemas.microsoft.com/office/drawing/2014/main" id="{49085C29-E6F7-EF79-5FB2-07580F2DA543}"/>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6" name="NEGLECT">
                <a:extLst>
                  <a:ext uri="{FF2B5EF4-FFF2-40B4-BE49-F238E27FC236}">
                    <a16:creationId xmlns:a16="http://schemas.microsoft.com/office/drawing/2014/main" id="{516A981B-BC81-F90C-80D9-7D88E97E9D9E}"/>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14" name="NEGLECT"/>
            <p:cNvSpPr txBox="1"/>
            <p:nvPr/>
          </p:nvSpPr>
          <p:spPr>
            <a:xfrm>
              <a:off x="153299" y="710442"/>
              <a:ext cx="2672689" cy="98365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r>
                <a:rPr lang="en-GB" sz="4800" dirty="0"/>
                <a:t>DISCRIMINATORY</a:t>
              </a:r>
            </a:p>
            <a:p>
              <a:pPr algn="ctr"/>
              <a:r>
                <a:rPr lang="en-GB" sz="4800" dirty="0"/>
                <a:t>ABUSE</a:t>
              </a:r>
              <a:endParaRPr sz="4800" dirty="0"/>
            </a:p>
          </p:txBody>
        </p:sp>
      </p:grpSp>
      <p:grpSp>
        <p:nvGrpSpPr>
          <p:cNvPr id="41" name="Group 40">
            <a:extLst>
              <a:ext uri="{FF2B5EF4-FFF2-40B4-BE49-F238E27FC236}">
                <a16:creationId xmlns:a16="http://schemas.microsoft.com/office/drawing/2014/main" id="{1DE56415-8283-21F9-BDB4-2FA98AF268F0}"/>
              </a:ext>
            </a:extLst>
          </p:cNvPr>
          <p:cNvGrpSpPr/>
          <p:nvPr/>
        </p:nvGrpSpPr>
        <p:grpSpPr>
          <a:xfrm>
            <a:off x="175916" y="3535253"/>
            <a:ext cx="4943342" cy="3258833"/>
            <a:chOff x="3177448" y="90835"/>
            <a:chExt cx="2766008" cy="2097022"/>
          </a:xfrm>
          <a:solidFill>
            <a:schemeClr val="accent5">
              <a:lumMod val="75000"/>
            </a:schemeClr>
          </a:solidFill>
        </p:grpSpPr>
        <p:grpSp>
          <p:nvGrpSpPr>
            <p:cNvPr id="25" name="Group">
              <a:extLst>
                <a:ext uri="{FF2B5EF4-FFF2-40B4-BE49-F238E27FC236}">
                  <a16:creationId xmlns:a16="http://schemas.microsoft.com/office/drawing/2014/main" id="{163A2912-C415-EF29-5F32-ACA8E22CE135}"/>
                </a:ext>
              </a:extLst>
            </p:cNvPr>
            <p:cNvGrpSpPr/>
            <p:nvPr/>
          </p:nvGrpSpPr>
          <p:grpSpPr>
            <a:xfrm>
              <a:off x="3177448" y="90835"/>
              <a:ext cx="2766008" cy="2097022"/>
              <a:chOff x="0" y="0"/>
              <a:chExt cx="5016043" cy="3195519"/>
            </a:xfrm>
            <a:grpFill/>
          </p:grpSpPr>
          <p:sp>
            <p:nvSpPr>
              <p:cNvPr id="26" name="Rounded Rectangle">
                <a:extLst>
                  <a:ext uri="{FF2B5EF4-FFF2-40B4-BE49-F238E27FC236}">
                    <a16:creationId xmlns:a16="http://schemas.microsoft.com/office/drawing/2014/main" id="{8B4AA38A-D611-1B9D-4CF7-FEF3BDD0BCDC}"/>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27" name="NEGLECT">
                <a:extLst>
                  <a:ext uri="{FF2B5EF4-FFF2-40B4-BE49-F238E27FC236}">
                    <a16:creationId xmlns:a16="http://schemas.microsoft.com/office/drawing/2014/main" id="{CB43F29D-8518-EBCD-2A17-62A6454F0CBB}"/>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18" name="DOMESTIC…"/>
            <p:cNvSpPr txBox="1"/>
            <p:nvPr/>
          </p:nvSpPr>
          <p:spPr>
            <a:xfrm>
              <a:off x="3542057" y="528299"/>
              <a:ext cx="2036789" cy="122131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lang="en-GB" sz="6000" dirty="0"/>
                <a:t>COERCIVE</a:t>
              </a:r>
            </a:p>
            <a:p>
              <a:pPr algn="ctr">
                <a:defRPr sz="4600">
                  <a:solidFill>
                    <a:srgbClr val="FFFFFF"/>
                  </a:solidFill>
                </a:defRPr>
              </a:pPr>
              <a:r>
                <a:rPr lang="en-GB" sz="6000" dirty="0"/>
                <a:t>CONTROL</a:t>
              </a:r>
              <a:endParaRPr sz="6000" dirty="0"/>
            </a:p>
          </p:txBody>
        </p:sp>
      </p:grpSp>
      <p:grpSp>
        <p:nvGrpSpPr>
          <p:cNvPr id="42" name="Group 41">
            <a:extLst>
              <a:ext uri="{FF2B5EF4-FFF2-40B4-BE49-F238E27FC236}">
                <a16:creationId xmlns:a16="http://schemas.microsoft.com/office/drawing/2014/main" id="{166FA5C3-3A47-C51F-7D5F-D6629A3A87E0}"/>
              </a:ext>
            </a:extLst>
          </p:cNvPr>
          <p:cNvGrpSpPr/>
          <p:nvPr/>
        </p:nvGrpSpPr>
        <p:grpSpPr>
          <a:xfrm>
            <a:off x="6473980" y="164367"/>
            <a:ext cx="4943343" cy="3258833"/>
            <a:chOff x="6248256" y="90835"/>
            <a:chExt cx="2766008" cy="2097022"/>
          </a:xfrm>
          <a:solidFill>
            <a:schemeClr val="accent5">
              <a:lumMod val="75000"/>
            </a:schemeClr>
          </a:solidFill>
        </p:grpSpPr>
        <p:grpSp>
          <p:nvGrpSpPr>
            <p:cNvPr id="28" name="Group">
              <a:extLst>
                <a:ext uri="{FF2B5EF4-FFF2-40B4-BE49-F238E27FC236}">
                  <a16:creationId xmlns:a16="http://schemas.microsoft.com/office/drawing/2014/main" id="{DD7F51F8-5034-24B2-4DBA-CAB32C5D0B5A}"/>
                </a:ext>
              </a:extLst>
            </p:cNvPr>
            <p:cNvGrpSpPr/>
            <p:nvPr/>
          </p:nvGrpSpPr>
          <p:grpSpPr>
            <a:xfrm>
              <a:off x="6248256" y="90835"/>
              <a:ext cx="2766008" cy="2097022"/>
              <a:chOff x="0" y="0"/>
              <a:chExt cx="5016043" cy="3195519"/>
            </a:xfrm>
            <a:grpFill/>
          </p:grpSpPr>
          <p:sp>
            <p:nvSpPr>
              <p:cNvPr id="29" name="Rounded Rectangle">
                <a:extLst>
                  <a:ext uri="{FF2B5EF4-FFF2-40B4-BE49-F238E27FC236}">
                    <a16:creationId xmlns:a16="http://schemas.microsoft.com/office/drawing/2014/main" id="{E0205F1E-FF88-E46B-15A4-3AD7C478B3C0}"/>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4800" dirty="0"/>
              </a:p>
            </p:txBody>
          </p:sp>
          <p:sp>
            <p:nvSpPr>
              <p:cNvPr id="30" name="NEGLECT">
                <a:extLst>
                  <a:ext uri="{FF2B5EF4-FFF2-40B4-BE49-F238E27FC236}">
                    <a16:creationId xmlns:a16="http://schemas.microsoft.com/office/drawing/2014/main" id="{5805B49D-C589-420B-1972-B0509EE81B43}"/>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22" name="PHYSICAL…"/>
            <p:cNvSpPr txBox="1"/>
            <p:nvPr/>
          </p:nvSpPr>
          <p:spPr>
            <a:xfrm>
              <a:off x="6248256" y="710442"/>
              <a:ext cx="2766006" cy="983652"/>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square" lIns="25400" tIns="25400" rIns="25400" bIns="25400" numCol="1" anchor="ctr">
              <a:spAutoFit/>
            </a:bodyPr>
            <a:lstStyle/>
            <a:p>
              <a:pPr algn="ctr">
                <a:defRPr sz="4600">
                  <a:solidFill>
                    <a:srgbClr val="FFFFFF"/>
                  </a:solidFill>
                </a:defRPr>
              </a:pPr>
              <a:r>
                <a:rPr lang="en-GB" sz="4800" dirty="0"/>
                <a:t>ORGANISATION</a:t>
              </a:r>
              <a:r>
                <a:rPr sz="4800" dirty="0"/>
                <a:t>AL </a:t>
              </a:r>
            </a:p>
            <a:p>
              <a:pPr algn="ctr">
                <a:defRPr sz="4600">
                  <a:solidFill>
                    <a:srgbClr val="FFFFFF"/>
                  </a:solidFill>
                </a:defRPr>
              </a:pPr>
              <a:r>
                <a:rPr sz="4800" dirty="0"/>
                <a:t>ABUSE</a:t>
              </a:r>
            </a:p>
          </p:txBody>
        </p:sp>
      </p:grpSp>
      <p:grpSp>
        <p:nvGrpSpPr>
          <p:cNvPr id="43" name="Group 42">
            <a:extLst>
              <a:ext uri="{FF2B5EF4-FFF2-40B4-BE49-F238E27FC236}">
                <a16:creationId xmlns:a16="http://schemas.microsoft.com/office/drawing/2014/main" id="{484900AE-C6CA-DBDA-6055-27906CC10E4D}"/>
              </a:ext>
            </a:extLst>
          </p:cNvPr>
          <p:cNvGrpSpPr/>
          <p:nvPr/>
        </p:nvGrpSpPr>
        <p:grpSpPr>
          <a:xfrm>
            <a:off x="6473977" y="3536468"/>
            <a:ext cx="4943341" cy="3257618"/>
            <a:chOff x="9319064" y="90835"/>
            <a:chExt cx="2766008" cy="2097022"/>
          </a:xfrm>
          <a:solidFill>
            <a:schemeClr val="accent5">
              <a:lumMod val="75000"/>
            </a:schemeClr>
          </a:solidFill>
        </p:grpSpPr>
        <p:grpSp>
          <p:nvGrpSpPr>
            <p:cNvPr id="31" name="Group">
              <a:extLst>
                <a:ext uri="{FF2B5EF4-FFF2-40B4-BE49-F238E27FC236}">
                  <a16:creationId xmlns:a16="http://schemas.microsoft.com/office/drawing/2014/main" id="{332379C2-AE8A-A6D9-5ECF-519B9026BF34}"/>
                </a:ext>
              </a:extLst>
            </p:cNvPr>
            <p:cNvGrpSpPr/>
            <p:nvPr/>
          </p:nvGrpSpPr>
          <p:grpSpPr>
            <a:xfrm>
              <a:off x="9319064" y="90835"/>
              <a:ext cx="2766008" cy="2097022"/>
              <a:chOff x="0" y="0"/>
              <a:chExt cx="5016043" cy="3195519"/>
            </a:xfrm>
            <a:grpFill/>
          </p:grpSpPr>
          <p:sp>
            <p:nvSpPr>
              <p:cNvPr id="32" name="Rounded Rectangle">
                <a:extLst>
                  <a:ext uri="{FF2B5EF4-FFF2-40B4-BE49-F238E27FC236}">
                    <a16:creationId xmlns:a16="http://schemas.microsoft.com/office/drawing/2014/main" id="{8F615DF5-441F-39F3-8FFB-528E24F6D9B1}"/>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3" name="NEGLECT">
                <a:extLst>
                  <a:ext uri="{FF2B5EF4-FFF2-40B4-BE49-F238E27FC236}">
                    <a16:creationId xmlns:a16="http://schemas.microsoft.com/office/drawing/2014/main" id="{B4B3A990-6F9F-9D51-831C-D3F504F2CC67}"/>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526" name="SEXUAL…"/>
            <p:cNvSpPr txBox="1"/>
            <p:nvPr/>
          </p:nvSpPr>
          <p:spPr>
            <a:xfrm>
              <a:off x="9717992" y="528071"/>
              <a:ext cx="1968155" cy="1221768"/>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p>
              <a:pPr algn="ctr">
                <a:defRPr sz="4600">
                  <a:solidFill>
                    <a:srgbClr val="FFFFFF"/>
                  </a:solidFill>
                </a:defRPr>
              </a:pPr>
              <a:r>
                <a:rPr sz="6000" dirty="0"/>
                <a:t>S</a:t>
              </a:r>
              <a:r>
                <a:rPr lang="en-GB" sz="6000" dirty="0"/>
                <a:t>PIRIT</a:t>
              </a:r>
              <a:r>
                <a:rPr sz="6000" dirty="0"/>
                <a:t>UAL</a:t>
              </a:r>
            </a:p>
            <a:p>
              <a:pPr algn="ctr">
                <a:defRPr sz="4600">
                  <a:solidFill>
                    <a:srgbClr val="FFFFFF"/>
                  </a:solidFill>
                </a:defRPr>
              </a:pPr>
              <a:r>
                <a:rPr sz="6000" dirty="0"/>
                <a:t>ABUSE</a:t>
              </a:r>
            </a:p>
          </p:txBody>
        </p:sp>
      </p:grpSp>
    </p:spTree>
    <p:extLst>
      <p:ext uri="{BB962C8B-B14F-4D97-AF65-F5344CB8AC3E}">
        <p14:creationId xmlns:p14="http://schemas.microsoft.com/office/powerpoint/2010/main" val="3483429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 name="Group">
            <a:extLst>
              <a:ext uri="{FF2B5EF4-FFF2-40B4-BE49-F238E27FC236}">
                <a16:creationId xmlns:a16="http://schemas.microsoft.com/office/drawing/2014/main" id="{E47347F4-BFD8-78A8-07FB-AAE84C2DB762}"/>
              </a:ext>
            </a:extLst>
          </p:cNvPr>
          <p:cNvGrpSpPr/>
          <p:nvPr/>
        </p:nvGrpSpPr>
        <p:grpSpPr>
          <a:xfrm>
            <a:off x="175917" y="164367"/>
            <a:ext cx="4943342" cy="3258833"/>
            <a:chOff x="0" y="0"/>
            <a:chExt cx="5016043" cy="3195519"/>
          </a:xfrm>
          <a:solidFill>
            <a:schemeClr val="accent5">
              <a:lumMod val="75000"/>
            </a:schemeClr>
          </a:solidFill>
        </p:grpSpPr>
        <p:sp>
          <p:nvSpPr>
            <p:cNvPr id="35" name="Rounded Rectangle">
              <a:extLst>
                <a:ext uri="{FF2B5EF4-FFF2-40B4-BE49-F238E27FC236}">
                  <a16:creationId xmlns:a16="http://schemas.microsoft.com/office/drawing/2014/main" id="{49085C29-E6F7-EF79-5FB2-07580F2DA543}"/>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6" name="NEGLECT">
              <a:extLst>
                <a:ext uri="{FF2B5EF4-FFF2-40B4-BE49-F238E27FC236}">
                  <a16:creationId xmlns:a16="http://schemas.microsoft.com/office/drawing/2014/main" id="{516A981B-BC81-F90C-80D9-7D88E97E9D9E}"/>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25" name="Group">
            <a:extLst>
              <a:ext uri="{FF2B5EF4-FFF2-40B4-BE49-F238E27FC236}">
                <a16:creationId xmlns:a16="http://schemas.microsoft.com/office/drawing/2014/main" id="{163A2912-C415-EF29-5F32-ACA8E22CE135}"/>
              </a:ext>
            </a:extLst>
          </p:cNvPr>
          <p:cNvGrpSpPr/>
          <p:nvPr/>
        </p:nvGrpSpPr>
        <p:grpSpPr>
          <a:xfrm>
            <a:off x="175916" y="3535253"/>
            <a:ext cx="4943342" cy="3258833"/>
            <a:chOff x="0" y="0"/>
            <a:chExt cx="5016043" cy="3195519"/>
          </a:xfrm>
          <a:solidFill>
            <a:schemeClr val="accent5">
              <a:lumMod val="75000"/>
            </a:schemeClr>
          </a:solidFill>
        </p:grpSpPr>
        <p:sp>
          <p:nvSpPr>
            <p:cNvPr id="26" name="Rounded Rectangle">
              <a:extLst>
                <a:ext uri="{FF2B5EF4-FFF2-40B4-BE49-F238E27FC236}">
                  <a16:creationId xmlns:a16="http://schemas.microsoft.com/office/drawing/2014/main" id="{8B4AA38A-D611-1B9D-4CF7-FEF3BDD0BCDC}"/>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27" name="NEGLECT">
              <a:extLst>
                <a:ext uri="{FF2B5EF4-FFF2-40B4-BE49-F238E27FC236}">
                  <a16:creationId xmlns:a16="http://schemas.microsoft.com/office/drawing/2014/main" id="{CB43F29D-8518-EBCD-2A17-62A6454F0CBB}"/>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28" name="Group">
            <a:extLst>
              <a:ext uri="{FF2B5EF4-FFF2-40B4-BE49-F238E27FC236}">
                <a16:creationId xmlns:a16="http://schemas.microsoft.com/office/drawing/2014/main" id="{DD7F51F8-5034-24B2-4DBA-CAB32C5D0B5A}"/>
              </a:ext>
            </a:extLst>
          </p:cNvPr>
          <p:cNvGrpSpPr/>
          <p:nvPr/>
        </p:nvGrpSpPr>
        <p:grpSpPr>
          <a:xfrm>
            <a:off x="6473980" y="164367"/>
            <a:ext cx="4943343" cy="3258833"/>
            <a:chOff x="0" y="0"/>
            <a:chExt cx="5016043" cy="3195519"/>
          </a:xfrm>
          <a:solidFill>
            <a:schemeClr val="accent5">
              <a:lumMod val="75000"/>
            </a:schemeClr>
          </a:solidFill>
        </p:grpSpPr>
        <p:sp>
          <p:nvSpPr>
            <p:cNvPr id="29" name="Rounded Rectangle">
              <a:extLst>
                <a:ext uri="{FF2B5EF4-FFF2-40B4-BE49-F238E27FC236}">
                  <a16:creationId xmlns:a16="http://schemas.microsoft.com/office/drawing/2014/main" id="{E0205F1E-FF88-E46B-15A4-3AD7C478B3C0}"/>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4800" dirty="0"/>
            </a:p>
          </p:txBody>
        </p:sp>
        <p:sp>
          <p:nvSpPr>
            <p:cNvPr id="30" name="NEGLECT">
              <a:extLst>
                <a:ext uri="{FF2B5EF4-FFF2-40B4-BE49-F238E27FC236}">
                  <a16:creationId xmlns:a16="http://schemas.microsoft.com/office/drawing/2014/main" id="{5805B49D-C589-420B-1972-B0509EE81B43}"/>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grpSp>
        <p:nvGrpSpPr>
          <p:cNvPr id="31" name="Group">
            <a:extLst>
              <a:ext uri="{FF2B5EF4-FFF2-40B4-BE49-F238E27FC236}">
                <a16:creationId xmlns:a16="http://schemas.microsoft.com/office/drawing/2014/main" id="{332379C2-AE8A-A6D9-5ECF-519B9026BF34}"/>
              </a:ext>
            </a:extLst>
          </p:cNvPr>
          <p:cNvGrpSpPr/>
          <p:nvPr/>
        </p:nvGrpSpPr>
        <p:grpSpPr>
          <a:xfrm>
            <a:off x="6473977" y="3536468"/>
            <a:ext cx="4943341" cy="3257618"/>
            <a:chOff x="0" y="0"/>
            <a:chExt cx="5016043" cy="3195519"/>
          </a:xfrm>
          <a:solidFill>
            <a:schemeClr val="accent5">
              <a:lumMod val="75000"/>
            </a:schemeClr>
          </a:solidFill>
        </p:grpSpPr>
        <p:sp>
          <p:nvSpPr>
            <p:cNvPr id="32" name="Rounded Rectangle">
              <a:extLst>
                <a:ext uri="{FF2B5EF4-FFF2-40B4-BE49-F238E27FC236}">
                  <a16:creationId xmlns:a16="http://schemas.microsoft.com/office/drawing/2014/main" id="{8F615DF5-441F-39F3-8FFB-528E24F6D9B1}"/>
                </a:ext>
              </a:extLst>
            </p:cNvPr>
            <p:cNvSpPr/>
            <p:nvPr/>
          </p:nvSpPr>
          <p:spPr>
            <a:xfrm>
              <a:off x="0" y="0"/>
              <a:ext cx="5016043" cy="3195519"/>
            </a:xfrm>
            <a:prstGeom prst="roundRect">
              <a:avLst>
                <a:gd name="adj" fmla="val 18085"/>
              </a:avLst>
            </a:prstGeom>
            <a:grpFill/>
            <a:ln w="12700" cap="flat">
              <a:noFill/>
              <a:miter lim="400000"/>
            </a:ln>
            <a:effectLst/>
          </p:spPr>
          <p:txBody>
            <a:bodyPr wrap="square" lIns="25400" tIns="25400" rIns="25400" bIns="25400" numCol="1" anchor="ctr">
              <a:noAutofit/>
            </a:bodyPr>
            <a:lstStyle/>
            <a:p>
              <a:pPr algn="ctr" defTabSz="412750">
                <a:defRPr sz="3200">
                  <a:solidFill>
                    <a:srgbClr val="FFFFFF"/>
                  </a:solidFill>
                  <a:latin typeface="Helvetica Neue Medium"/>
                  <a:ea typeface="Helvetica Neue Medium"/>
                  <a:cs typeface="Helvetica Neue Medium"/>
                  <a:sym typeface="Helvetica Neue Medium"/>
                </a:defRPr>
              </a:pPr>
              <a:endParaRPr sz="1600"/>
            </a:p>
          </p:txBody>
        </p:sp>
        <p:sp>
          <p:nvSpPr>
            <p:cNvPr id="33" name="NEGLECT">
              <a:extLst>
                <a:ext uri="{FF2B5EF4-FFF2-40B4-BE49-F238E27FC236}">
                  <a16:creationId xmlns:a16="http://schemas.microsoft.com/office/drawing/2014/main" id="{B4B3A990-6F9F-9D51-831C-D3F504F2CC67}"/>
                </a:ext>
              </a:extLst>
            </p:cNvPr>
            <p:cNvSpPr txBox="1"/>
            <p:nvPr/>
          </p:nvSpPr>
          <p:spPr>
            <a:xfrm>
              <a:off x="2344793" y="1288405"/>
              <a:ext cx="102720" cy="810477"/>
            </a:xfrm>
            <a:prstGeom prst="rect">
              <a:avLst/>
            </a:prstGeom>
            <a:grpFill/>
            <a:ln w="12700" cap="flat">
              <a:noFill/>
              <a:miter lim="400000"/>
            </a:ln>
            <a:effectLst/>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25400" tIns="25400" rIns="25400" bIns="25400" numCol="1" anchor="ctr">
              <a:spAutoFit/>
            </a:bodyPr>
            <a:lstStyle>
              <a:lvl1pPr>
                <a:defRPr sz="4600">
                  <a:solidFill>
                    <a:srgbClr val="FFFFFF"/>
                  </a:solidFill>
                </a:defRPr>
              </a:lvl1pPr>
            </a:lstStyle>
            <a:p>
              <a:pPr algn="ctr"/>
              <a:endParaRPr sz="2300" dirty="0"/>
            </a:p>
          </p:txBody>
        </p:sp>
      </p:grpSp>
      <p:sp>
        <p:nvSpPr>
          <p:cNvPr id="2" name="TextBox 1">
            <a:extLst>
              <a:ext uri="{FF2B5EF4-FFF2-40B4-BE49-F238E27FC236}">
                <a16:creationId xmlns:a16="http://schemas.microsoft.com/office/drawing/2014/main" id="{E7211A29-64F3-E45A-05F4-1C7BB8564955}"/>
              </a:ext>
            </a:extLst>
          </p:cNvPr>
          <p:cNvSpPr txBox="1"/>
          <p:nvPr/>
        </p:nvSpPr>
        <p:spPr>
          <a:xfrm>
            <a:off x="175914" y="338573"/>
            <a:ext cx="4943343" cy="3084627"/>
          </a:xfrm>
          <a:prstGeom prst="rect">
            <a:avLst/>
          </a:prstGeom>
          <a:noFill/>
        </p:spPr>
        <p:txBody>
          <a:bodyPr wrap="square">
            <a:spAutoFit/>
          </a:bodyPr>
          <a:lstStyle/>
          <a:p>
            <a:pPr marL="71755" marR="167005" algn="ctr">
              <a:lnSpc>
                <a:spcPct val="123000"/>
              </a:lnSpc>
              <a:spcAft>
                <a:spcPts val="0"/>
              </a:spcAft>
            </a:pPr>
            <a:r>
              <a:rPr lang="en-GB" sz="2000" dirty="0">
                <a:solidFill>
                  <a:schemeClr val="bg1"/>
                </a:solidFill>
                <a:effectLst/>
                <a:latin typeface="Arial" panose="020B0604020202020204" pitchFamily="34" charset="0"/>
                <a:ea typeface="Arial" panose="020B0604020202020204" pitchFamily="34" charset="0"/>
              </a:rPr>
              <a:t>“Unequal</a:t>
            </a:r>
            <a:r>
              <a:rPr lang="en-GB" sz="2000" spc="-15"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treatment</a:t>
            </a:r>
            <a:r>
              <a:rPr lang="en-GB" sz="2000" spc="-15"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based</a:t>
            </a:r>
            <a:r>
              <a:rPr lang="en-GB" sz="2000" spc="-15"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on</a:t>
            </a:r>
            <a:r>
              <a:rPr lang="en-GB" sz="2000" spc="-15"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age,</a:t>
            </a:r>
            <a:r>
              <a:rPr lang="en-GB" sz="2000" spc="-15"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disability,</a:t>
            </a:r>
            <a:r>
              <a:rPr lang="en-GB" sz="2000" spc="-15"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gender</a:t>
            </a:r>
            <a:r>
              <a:rPr lang="en-GB" sz="2000" spc="-15"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reassignment, marriage and civil partnership, pregnancy or maternity, race, religion, belief, sex or sexual orientation. Verbal abuse, harassment, denial of rights or substandard service relating to a protected characteristic.”</a:t>
            </a:r>
          </a:p>
        </p:txBody>
      </p:sp>
      <p:sp>
        <p:nvSpPr>
          <p:cNvPr id="3" name="TextBox 2">
            <a:extLst>
              <a:ext uri="{FF2B5EF4-FFF2-40B4-BE49-F238E27FC236}">
                <a16:creationId xmlns:a16="http://schemas.microsoft.com/office/drawing/2014/main" id="{4A233D8F-4B35-0FC0-083B-2C7EC6E55CE5}"/>
              </a:ext>
            </a:extLst>
          </p:cNvPr>
          <p:cNvSpPr txBox="1"/>
          <p:nvPr/>
        </p:nvSpPr>
        <p:spPr>
          <a:xfrm>
            <a:off x="6473977" y="516510"/>
            <a:ext cx="4943343" cy="2554545"/>
          </a:xfrm>
          <a:prstGeom prst="rect">
            <a:avLst/>
          </a:prstGeom>
          <a:noFill/>
        </p:spPr>
        <p:txBody>
          <a:bodyPr wrap="square">
            <a:spAutoFit/>
          </a:bodyPr>
          <a:lstStyle/>
          <a:p>
            <a:pPr algn="ctr"/>
            <a:r>
              <a:rPr lang="en-GB" sz="2000" dirty="0">
                <a:solidFill>
                  <a:schemeClr val="bg1"/>
                </a:solidFill>
                <a:effectLst/>
                <a:latin typeface="Arial" panose="020B0604020202020204" pitchFamily="34" charset="0"/>
                <a:ea typeface="Arial" panose="020B0604020202020204" pitchFamily="34" charset="0"/>
              </a:rPr>
              <a:t>“Discouraging visits or involvement of friends or family; authoritative or absent leadership/management; abusive or disrespectful staff; inadequate staffing levels; failure to provide adequate physical needs, supervision and care, safety, or individual expression; not offering choice or independence.”</a:t>
            </a:r>
            <a:endParaRPr lang="en-GB" sz="2000" dirty="0">
              <a:solidFill>
                <a:schemeClr val="bg1"/>
              </a:solidFill>
            </a:endParaRPr>
          </a:p>
        </p:txBody>
      </p:sp>
      <p:sp>
        <p:nvSpPr>
          <p:cNvPr id="4" name="TextBox 3">
            <a:extLst>
              <a:ext uri="{FF2B5EF4-FFF2-40B4-BE49-F238E27FC236}">
                <a16:creationId xmlns:a16="http://schemas.microsoft.com/office/drawing/2014/main" id="{7398A18A-BA1F-7993-F6AB-94CD31533BC2}"/>
              </a:ext>
            </a:extLst>
          </p:cNvPr>
          <p:cNvSpPr txBox="1"/>
          <p:nvPr/>
        </p:nvSpPr>
        <p:spPr>
          <a:xfrm>
            <a:off x="175914" y="3831292"/>
            <a:ext cx="4943343" cy="2862322"/>
          </a:xfrm>
          <a:prstGeom prst="rect">
            <a:avLst/>
          </a:prstGeom>
          <a:noFill/>
        </p:spPr>
        <p:txBody>
          <a:bodyPr wrap="square">
            <a:spAutoFit/>
          </a:bodyPr>
          <a:lstStyle/>
          <a:p>
            <a:pPr algn="ctr"/>
            <a:r>
              <a:rPr lang="en-GB" sz="2000" dirty="0">
                <a:solidFill>
                  <a:schemeClr val="bg1"/>
                </a:solidFill>
                <a:effectLst/>
                <a:latin typeface="Arial" panose="020B0604020202020204" pitchFamily="34" charset="0"/>
                <a:ea typeface="Arial" panose="020B0604020202020204" pitchFamily="34" charset="0"/>
              </a:rPr>
              <a:t>Section 76 of the Serious Crime Act 2015 created an offence of controlling or coercive behaviour in an intimate or family relationship, which occurs when a person repeatedly or continuously engages in behaviour towards another person to whom they are personally</a:t>
            </a:r>
            <a:r>
              <a:rPr lang="en-GB" sz="2000" spc="200" dirty="0">
                <a:solidFill>
                  <a:schemeClr val="bg1"/>
                </a:solidFill>
                <a:effectLst/>
                <a:latin typeface="Arial" panose="020B0604020202020204" pitchFamily="34" charset="0"/>
                <a:ea typeface="Arial" panose="020B0604020202020204" pitchFamily="34" charset="0"/>
              </a:rPr>
              <a:t> </a:t>
            </a:r>
            <a:r>
              <a:rPr lang="en-GB" sz="2000" dirty="0">
                <a:solidFill>
                  <a:schemeClr val="bg1"/>
                </a:solidFill>
                <a:effectLst/>
                <a:latin typeface="Arial" panose="020B0604020202020204" pitchFamily="34" charset="0"/>
                <a:ea typeface="Arial" panose="020B0604020202020204" pitchFamily="34" charset="0"/>
              </a:rPr>
              <a:t>connected that is controlling or coercive, and that has a serious effect on their victim. </a:t>
            </a:r>
            <a:endParaRPr lang="en-GB" sz="2000" dirty="0">
              <a:solidFill>
                <a:schemeClr val="bg1"/>
              </a:solidFill>
            </a:endParaRPr>
          </a:p>
        </p:txBody>
      </p:sp>
      <p:sp>
        <p:nvSpPr>
          <p:cNvPr id="5" name="TextBox 4">
            <a:extLst>
              <a:ext uri="{FF2B5EF4-FFF2-40B4-BE49-F238E27FC236}">
                <a16:creationId xmlns:a16="http://schemas.microsoft.com/office/drawing/2014/main" id="{8473ED12-37D2-22D8-45D1-293D2B926B89}"/>
              </a:ext>
            </a:extLst>
          </p:cNvPr>
          <p:cNvSpPr txBox="1"/>
          <p:nvPr/>
        </p:nvSpPr>
        <p:spPr>
          <a:xfrm>
            <a:off x="6636328" y="3740708"/>
            <a:ext cx="4620491" cy="2862322"/>
          </a:xfrm>
          <a:prstGeom prst="rect">
            <a:avLst/>
          </a:prstGeom>
          <a:solidFill>
            <a:schemeClr val="accent5">
              <a:lumMod val="75000"/>
            </a:schemeClr>
          </a:solidFill>
        </p:spPr>
        <p:txBody>
          <a:bodyPr wrap="square">
            <a:spAutoFit/>
          </a:bodyPr>
          <a:lstStyle/>
          <a:p>
            <a:pPr algn="ctr"/>
            <a:r>
              <a:rPr lang="en-GB" sz="1500" dirty="0">
                <a:solidFill>
                  <a:schemeClr val="bg1"/>
                </a:solidFill>
                <a:effectLst/>
                <a:latin typeface="Arial" panose="020B0604020202020204" pitchFamily="34" charset="0"/>
                <a:ea typeface="Arial" panose="020B0604020202020204" pitchFamily="34" charset="0"/>
              </a:rPr>
              <a:t>“Spiritual abuse is a form of emotional and psychological abuse. It is characterised by a</a:t>
            </a:r>
            <a:r>
              <a:rPr lang="en-GB" sz="1500" spc="4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systematic pattern of coercive and controlling behaviour in a religious context. This abuse may include:</a:t>
            </a:r>
            <a:r>
              <a:rPr lang="en-GB" sz="1500" spc="4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manipulation and exploitation, enforced accountability, censorship of decision making, requirements</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for</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secrecy</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and</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silence,</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coercion</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to</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conform,</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control</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through</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the</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use</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of</a:t>
            </a:r>
            <a:r>
              <a:rPr lang="en-GB" sz="1500" spc="100" dirty="0">
                <a:solidFill>
                  <a:schemeClr val="bg1"/>
                </a:solidFill>
                <a:effectLst/>
                <a:latin typeface="Arial" panose="020B0604020202020204" pitchFamily="34" charset="0"/>
                <a:ea typeface="Arial" panose="020B0604020202020204" pitchFamily="34" charset="0"/>
              </a:rPr>
              <a:t> </a:t>
            </a:r>
            <a:r>
              <a:rPr lang="en-GB" sz="1500" dirty="0">
                <a:solidFill>
                  <a:schemeClr val="bg1"/>
                </a:solidFill>
                <a:effectLst/>
                <a:latin typeface="Arial" panose="020B0604020202020204" pitchFamily="34" charset="0"/>
                <a:ea typeface="Arial" panose="020B0604020202020204" pitchFamily="34" charset="0"/>
              </a:rPr>
              <a:t>sacred texts or teaching, requirement of obedience to the abuser, the suggestion that the abuser has a ‘divine’ position, isolation as a means of punishment, and superiority and elitism.” </a:t>
            </a:r>
            <a:endParaRPr lang="en-GB" sz="1500" dirty="0">
              <a:solidFill>
                <a:schemeClr val="bg1"/>
              </a:solidFill>
            </a:endParaRPr>
          </a:p>
        </p:txBody>
      </p:sp>
    </p:spTree>
    <p:extLst>
      <p:ext uri="{BB962C8B-B14F-4D97-AF65-F5344CB8AC3E}">
        <p14:creationId xmlns:p14="http://schemas.microsoft.com/office/powerpoint/2010/main" val="2500756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9D61FDE6194974C9B96AAD86B71831C" ma:contentTypeVersion="16" ma:contentTypeDescription="Create a new document." ma:contentTypeScope="" ma:versionID="8b62710d96e64315ed03ee24931d5904">
  <xsd:schema xmlns:xsd="http://www.w3.org/2001/XMLSchema" xmlns:xs="http://www.w3.org/2001/XMLSchema" xmlns:p="http://schemas.microsoft.com/office/2006/metadata/properties" xmlns:ns2="a5fb450c-96e7-4c21-922e-7e325dc52319" xmlns:ns3="d7de5195-b069-4266-9b01-0200b5a1ac2f" xmlns:ns4="d1ef360d-b540-4bf1-aacc-1c5a96c6c88c" targetNamespace="http://schemas.microsoft.com/office/2006/metadata/properties" ma:root="true" ma:fieldsID="73c88aedd636b38261bd02028799f336" ns2:_="" ns3:_="" ns4:_="">
    <xsd:import namespace="a5fb450c-96e7-4c21-922e-7e325dc52319"/>
    <xsd:import namespace="d7de5195-b069-4266-9b01-0200b5a1ac2f"/>
    <xsd:import namespace="d1ef360d-b540-4bf1-aacc-1c5a96c6c88c"/>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4:TaxCatchAll" minOccurs="0"/>
                <xsd:element ref="ns2:MediaServiceObjectDetectorVersions" minOccurs="0"/>
                <xsd:element ref="ns2:MediaServiceOCR" minOccurs="0"/>
                <xsd:element ref="ns2:MediaServiceGenerationTime" minOccurs="0"/>
                <xsd:element ref="ns2:MediaServiceEventHashCode" minOccurs="0"/>
                <xsd:element ref="ns2:MediaServiceSearchProperties" minOccurs="0"/>
                <xsd:element ref="ns2:MediaServiceDateTake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5fb450c-96e7-4c21-922e-7e325dc5231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f6f54479-5ff5-4fc5-a8de-c3e2854720a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MediaServiceDateTaken" ma:index="22" nillable="true" ma:displayName="MediaServiceDateTaken" ma:hidden="true" ma:indexed="true" ma:internalName="MediaServiceDateTaken" ma:readOnly="true">
      <xsd:simpleType>
        <xsd:restriction base="dms:Text"/>
      </xsd:simpleType>
    </xsd:element>
    <xsd:element name="MediaLengthInSeconds" ma:index="23"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7de5195-b069-4266-9b01-0200b5a1ac2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1ef360d-b540-4bf1-aacc-1c5a96c6c88c"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56ddc6bc-fc0a-4c2f-8e38-56abcaecdb83}" ma:internalName="TaxCatchAll" ma:showField="CatchAllData" ma:web="d1ef360d-b540-4bf1-aacc-1c5a96c6c88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a5fb450c-96e7-4c21-922e-7e325dc52319">
      <Terms xmlns="http://schemas.microsoft.com/office/infopath/2007/PartnerControls"/>
    </lcf76f155ced4ddcb4097134ff3c332f>
    <TaxCatchAll xmlns="d1ef360d-b540-4bf1-aacc-1c5a96c6c88c" xsi:nil="true"/>
  </documentManagement>
</p:properties>
</file>

<file path=customXml/itemProps1.xml><?xml version="1.0" encoding="utf-8"?>
<ds:datastoreItem xmlns:ds="http://schemas.openxmlformats.org/officeDocument/2006/customXml" ds:itemID="{EBC51AAD-8ED4-47C9-AFD4-0E90717006FC}"/>
</file>

<file path=customXml/itemProps2.xml><?xml version="1.0" encoding="utf-8"?>
<ds:datastoreItem xmlns:ds="http://schemas.openxmlformats.org/officeDocument/2006/customXml" ds:itemID="{0BF0A481-170D-4011-8A0F-D175BF5BCEE4}"/>
</file>

<file path=customXml/itemProps3.xml><?xml version="1.0" encoding="utf-8"?>
<ds:datastoreItem xmlns:ds="http://schemas.openxmlformats.org/officeDocument/2006/customXml" ds:itemID="{B4C3012B-6B32-4975-A14B-563322498116}"/>
</file>

<file path=docProps/app.xml><?xml version="1.0" encoding="utf-8"?>
<Properties xmlns="http://schemas.openxmlformats.org/officeDocument/2006/extended-properties" xmlns:vt="http://schemas.openxmlformats.org/officeDocument/2006/docPropsVTypes">
  <TotalTime>0</TotalTime>
  <Words>684</Words>
  <Application>Microsoft Office PowerPoint</Application>
  <PresentationFormat>Widescreen</PresentationFormat>
  <Paragraphs>35</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Aptos</vt:lpstr>
      <vt:lpstr>Aptos Display</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Lisa Clarke</dc:creator>
  <cp:lastModifiedBy>Lisa Clarke</cp:lastModifiedBy>
  <cp:revision>2</cp:revision>
  <dcterms:created xsi:type="dcterms:W3CDTF">2024-03-28T09:27:11Z</dcterms:created>
  <dcterms:modified xsi:type="dcterms:W3CDTF">2024-03-28T10:21:07Z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0x010100B9D61FDE6194974C9B96AAD86B71831C</vt:lpwstr>
  </property>
</Properties>
</file>