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48.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308" r:id="rId2"/>
    <p:sldId id="334" r:id="rId3"/>
    <p:sldId id="306" r:id="rId4"/>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35" r:id="rId19"/>
    <p:sldId id="271" r:id="rId20"/>
    <p:sldId id="273" r:id="rId21"/>
    <p:sldId id="274" r:id="rId22"/>
    <p:sldId id="275" r:id="rId23"/>
    <p:sldId id="276" r:id="rId24"/>
    <p:sldId id="277" r:id="rId25"/>
    <p:sldId id="278" r:id="rId26"/>
    <p:sldId id="279" r:id="rId27"/>
    <p:sldId id="280" r:id="rId28"/>
    <p:sldId id="281" r:id="rId29"/>
    <p:sldId id="282"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286" r:id="rId45"/>
    <p:sldId id="287" r:id="rId46"/>
    <p:sldId id="288" r:id="rId47"/>
    <p:sldId id="290" r:id="rId48"/>
    <p:sldId id="291" r:id="rId49"/>
    <p:sldId id="292" r:id="rId50"/>
    <p:sldId id="294" r:id="rId51"/>
    <p:sldId id="295" r:id="rId52"/>
    <p:sldId id="312" r:id="rId53"/>
    <p:sldId id="313" r:id="rId54"/>
    <p:sldId id="314" r:id="rId55"/>
    <p:sldId id="315" r:id="rId56"/>
    <p:sldId id="316" r:id="rId57"/>
    <p:sldId id="317" r:id="rId58"/>
    <p:sldId id="318" r:id="rId59"/>
    <p:sldId id="319" r:id="rId60"/>
    <p:sldId id="304" r:id="rId61"/>
    <p:sldId id="311" r:id="rId62"/>
    <p:sldId id="305" r:id="rId63"/>
  </p:sldIdLst>
  <p:sldSz cx="24384000" cy="13716000"/>
  <p:notesSz cx="91440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05" autoAdjust="0"/>
  </p:normalViewPr>
  <p:slideViewPr>
    <p:cSldViewPr snapToGrid="0">
      <p:cViewPr varScale="1">
        <p:scale>
          <a:sx n="26" d="100"/>
          <a:sy n="26" d="100"/>
        </p:scale>
        <p:origin x="1204" y="28"/>
      </p:cViewPr>
      <p:guideLst/>
    </p:cSldViewPr>
  </p:slideViewPr>
  <p:notesTextViewPr>
    <p:cViewPr>
      <p:scale>
        <a:sx n="1" d="1"/>
        <a:sy n="1" d="1"/>
      </p:scale>
      <p:origin x="0" y="0"/>
    </p:cViewPr>
  </p:notesTextViewPr>
  <p:sorterViewPr>
    <p:cViewPr>
      <p:scale>
        <a:sx n="100" d="100"/>
        <a:sy n="100" d="100"/>
      </p:scale>
      <p:origin x="0" y="-59382"/>
    </p:cViewPr>
  </p:sorterViewPr>
  <p:notesViewPr>
    <p:cSldViewPr snapToGrid="0">
      <p:cViewPr>
        <p:scale>
          <a:sx n="101" d="100"/>
          <a:sy n="101" d="100"/>
        </p:scale>
        <p:origin x="1560"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p:cNvSpPr>
          <p:nvPr>
            <p:ph type="body" sz="quarter" idx="1"/>
          </p:nvPr>
        </p:nvSpPr>
        <p:spPr>
          <a:xfrm>
            <a:off x="4571999" y="303797"/>
            <a:ext cx="4295273" cy="6039853"/>
          </a:xfrm>
          <a:prstGeom prst="rect">
            <a:avLst/>
          </a:prstGeom>
        </p:spPr>
        <p:txBody>
          <a:bodyPr/>
          <a:lstStyle/>
          <a:p>
            <a:endParaRPr dirty="0"/>
          </a:p>
        </p:txBody>
      </p:sp>
      <p:sp>
        <p:nvSpPr>
          <p:cNvPr id="2" name="Slide Image Placeholder 1">
            <a:extLst>
              <a:ext uri="{FF2B5EF4-FFF2-40B4-BE49-F238E27FC236}">
                <a16:creationId xmlns:a16="http://schemas.microsoft.com/office/drawing/2014/main" id="{2CBEE7C1-0CFF-8921-08BE-01ED347793CC}"/>
              </a:ext>
            </a:extLst>
          </p:cNvPr>
          <p:cNvSpPr>
            <a:spLocks noGrp="1" noRot="1" noChangeAspect="1"/>
          </p:cNvSpPr>
          <p:nvPr>
            <p:ph type="sldImg" idx="2"/>
          </p:nvPr>
        </p:nvSpPr>
        <p:spPr>
          <a:xfrm>
            <a:off x="276727" y="303797"/>
            <a:ext cx="4114800" cy="2314575"/>
          </a:xfrm>
          <a:prstGeom prst="rect">
            <a:avLst/>
          </a:prstGeom>
          <a:noFill/>
          <a:ln w="12700">
            <a:solidFill>
              <a:prstClr val="black"/>
            </a:solidFill>
          </a:ln>
        </p:spPr>
        <p:txBody>
          <a:bodyPr vert="horz" lIns="91440" tIns="45720" rIns="91440" bIns="45720" rtlCol="0" anchor="ctr"/>
          <a:lstStyle/>
          <a:p>
            <a:endParaRPr lang="en-GB"/>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7B384A6B-2413-CA4E-B4CD-40416AA81DB3}"/>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9E108F53-A898-119D-CC7D-D87BF0ACB374}"/>
              </a:ext>
            </a:extLst>
          </p:cNvPr>
          <p:cNvSpPr>
            <a:spLocks noGrp="1"/>
          </p:cNvSpPr>
          <p:nvPr>
            <p:ph type="body" idx="1"/>
          </p:nvPr>
        </p:nvSpPr>
        <p:spPr/>
        <p:txBody>
          <a:bodyPr/>
          <a:lstStyle/>
          <a:p>
            <a:r>
              <a:rPr lang="en-GB" sz="1200" dirty="0">
                <a:effectLst/>
                <a:latin typeface="Arial" panose="020B0604020202020204" pitchFamily="34" charset="0"/>
                <a:ea typeface="Arial" panose="020B0604020202020204" pitchFamily="34" charset="0"/>
              </a:rPr>
              <a:t>This course aims to provide learners with a basic awareness of safeguarding and enable them to integrate this into their Christian faith and the Church’s ministry.</a:t>
            </a:r>
          </a:p>
          <a:p>
            <a:endParaRPr lang="en-GB" dirty="0"/>
          </a:p>
        </p:txBody>
      </p:sp>
    </p:spTree>
    <p:extLst>
      <p:ext uri="{BB962C8B-B14F-4D97-AF65-F5344CB8AC3E}">
        <p14:creationId xmlns:p14="http://schemas.microsoft.com/office/powerpoint/2010/main" val="277707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04ABC9E4-6635-9D0D-3E01-9CBE8AD2C1F8}"/>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39718CBD-C77D-36E4-103E-EC63B7F36855}"/>
              </a:ext>
            </a:extLst>
          </p:cNvPr>
          <p:cNvSpPr>
            <a:spLocks noGrp="1"/>
          </p:cNvSpPr>
          <p:nvPr>
            <p:ph type="body" idx="1"/>
          </p:nvPr>
        </p:nvSpPr>
        <p:spPr/>
        <p:txBody>
          <a:bodyPr/>
          <a:lstStyle/>
          <a:p>
            <a:pPr marL="71755" algn="just">
              <a:spcBef>
                <a:spcPts val="250"/>
              </a:spcBef>
            </a:pPr>
            <a:r>
              <a:rPr lang="en-GB" sz="1200" b="1" kern="0" dirty="0">
                <a:effectLst/>
                <a:latin typeface="Arial" panose="020B0604020202020204" pitchFamily="34" charset="0"/>
                <a:ea typeface="Arial" panose="020B0604020202020204" pitchFamily="34" charset="0"/>
              </a:rPr>
              <a:t>Where</a:t>
            </a:r>
            <a:r>
              <a:rPr lang="en-GB" sz="1200" b="1" kern="0" spc="9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do</a:t>
            </a:r>
            <a:r>
              <a:rPr lang="en-GB" sz="1200" b="1" kern="0" spc="9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I</a:t>
            </a:r>
            <a:r>
              <a:rPr lang="en-GB" sz="1200" b="1" kern="0" spc="9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fit</a:t>
            </a:r>
            <a:r>
              <a:rPr lang="en-GB" sz="1200" b="1" kern="0" spc="95" dirty="0">
                <a:effectLst/>
                <a:latin typeface="Arial" panose="020B0604020202020204" pitchFamily="34" charset="0"/>
                <a:ea typeface="Arial" panose="020B0604020202020204" pitchFamily="34" charset="0"/>
              </a:rPr>
              <a:t> </a:t>
            </a:r>
            <a:r>
              <a:rPr lang="en-GB" sz="1200" b="1" kern="0" spc="-25" dirty="0">
                <a:effectLst/>
                <a:latin typeface="Arial" panose="020B0604020202020204" pitchFamily="34" charset="0"/>
                <a:ea typeface="Arial" panose="020B0604020202020204" pitchFamily="34" charset="0"/>
              </a:rPr>
              <a:t>in?</a:t>
            </a:r>
            <a:r>
              <a:rPr lang="en-US" sz="1200" b="1" kern="0" dirty="0">
                <a:effectLst/>
                <a:latin typeface="Arial" panose="020B0604020202020204" pitchFamily="34" charset="0"/>
                <a:ea typeface="Arial" panose="020B0604020202020204" pitchFamily="34" charset="0"/>
              </a:rPr>
              <a:t> </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marR="158750">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You have been asked to undertake this training course because you have a role in your church community that connects directly to at least one of the six overarching commitments indicated on the previous page.</a:t>
            </a:r>
          </a:p>
          <a:p>
            <a:pPr marL="71755" marR="158750">
              <a:lnSpc>
                <a:spcPct val="122000"/>
              </a:lnSpc>
              <a:spcBef>
                <a:spcPts val="380"/>
              </a:spcBef>
              <a:spcAft>
                <a:spcPts val="0"/>
              </a:spcAft>
            </a:pPr>
            <a:br>
              <a:rPr lang="en-GB" sz="1200" dirty="0">
                <a:effectLst/>
                <a:latin typeface="Arial" panose="020B0604020202020204" pitchFamily="34" charset="0"/>
                <a:ea typeface="Arial" panose="020B0604020202020204" pitchFamily="34" charset="0"/>
              </a:rPr>
            </a:br>
            <a:r>
              <a:rPr lang="en-GB" sz="1200" dirty="0">
                <a:effectLst/>
                <a:latin typeface="Arial" panose="020B0604020202020204" pitchFamily="34" charset="0"/>
                <a:ea typeface="Arial" panose="020B0604020202020204" pitchFamily="34" charset="0"/>
              </a:rPr>
              <a:t>For example, you might be involved in work with children, young people or vulnerable adults. In which case you will be concerned with their wellbeing and flourishing, both as individuals and as part of the community.</a:t>
            </a:r>
          </a:p>
          <a:p>
            <a:pPr>
              <a:spcBef>
                <a:spcPts val="40"/>
              </a:spcBef>
            </a:pPr>
            <a:r>
              <a:rPr lang="en-GB" sz="1200" dirty="0">
                <a:effectLst/>
                <a:latin typeface="Arial" panose="020B0604020202020204" pitchFamily="34" charset="0"/>
                <a:ea typeface="Arial" panose="020B0604020202020204" pitchFamily="34" charset="0"/>
              </a:rPr>
              <a:t> </a:t>
            </a:r>
          </a:p>
          <a:p>
            <a:pPr marL="7175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It could be that you are a member of your PCC, and are concerned with the safer recruitment, selection and supervision of volunteers in your context.</a:t>
            </a:r>
          </a:p>
          <a:p>
            <a:pPr>
              <a:spcBef>
                <a:spcPts val="40"/>
              </a:spcBef>
            </a:pPr>
            <a:r>
              <a:rPr lang="en-GB" sz="1200" dirty="0">
                <a:effectLst/>
                <a:latin typeface="Arial" panose="020B0604020202020204" pitchFamily="34" charset="0"/>
                <a:ea typeface="Arial" panose="020B0604020202020204" pitchFamily="34" charset="0"/>
              </a:rPr>
              <a:t> </a:t>
            </a:r>
          </a:p>
          <a:p>
            <a:pPr marL="7175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Or, it could be the case that you are involved in pastoral care of adults, and need to gain a better awareness of issues of power and abuse as they present themselves in everyday situations.</a:t>
            </a:r>
          </a:p>
          <a:p>
            <a:pPr marL="71755">
              <a:lnSpc>
                <a:spcPct val="122000"/>
              </a:lnSpc>
              <a:spcBef>
                <a:spcPts val="5"/>
              </a:spcBef>
              <a:spcAft>
                <a:spcPts val="0"/>
              </a:spcAft>
            </a:pPr>
            <a:endParaRPr lang="en-GB" sz="1200" dirty="0">
              <a:effectLst/>
              <a:latin typeface="Arial" panose="020B0604020202020204" pitchFamily="34" charset="0"/>
              <a:ea typeface="Arial" panose="020B0604020202020204" pitchFamily="34" charset="0"/>
            </a:endParaRPr>
          </a:p>
          <a:p>
            <a:pPr marL="71755">
              <a:lnSpc>
                <a:spcPct val="122000"/>
              </a:lnSpc>
            </a:pPr>
            <a:r>
              <a:rPr lang="en-GB" sz="1200" dirty="0">
                <a:effectLst/>
                <a:latin typeface="Arial" panose="020B0604020202020204" pitchFamily="34" charset="0"/>
                <a:ea typeface="Arial" panose="020B0604020202020204" pitchFamily="34" charset="0"/>
              </a:rPr>
              <a:t>Whatever your role, a basic awareness of safeguarding issues will enable you to be more informed and effective in your context.</a:t>
            </a:r>
          </a:p>
        </p:txBody>
      </p:sp>
    </p:spTree>
    <p:extLst>
      <p:ext uri="{BB962C8B-B14F-4D97-AF65-F5344CB8AC3E}">
        <p14:creationId xmlns:p14="http://schemas.microsoft.com/office/powerpoint/2010/main" val="96119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90CD150E-3080-F70A-5BCC-7A7C61B06221}"/>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71BB9416-8C92-D3FF-9E86-2ED3017AA0E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891547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CEF416B-ABDA-9007-A925-60707D633DD9}"/>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D91127C4-7C97-68B6-9630-B3E50B8D365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260072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FB31C79-F1FD-9CE5-4CCA-CF8117FCAC78}"/>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3F3C3777-CD44-C7FD-016A-9AF2FA14F3C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34100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F9C158C7-2F62-9608-B354-A1A32E3BE48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FB96AD40-23C9-BB74-37DE-F44867CD00FD}"/>
              </a:ext>
            </a:extLst>
          </p:cNvPr>
          <p:cNvSpPr>
            <a:spLocks noGrp="1"/>
          </p:cNvSpPr>
          <p:nvPr>
            <p:ph type="body" idx="1"/>
          </p:nvPr>
        </p:nvSpPr>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What</a:t>
            </a:r>
            <a:r>
              <a:rPr lang="en-GB" sz="1200" b="1" kern="0" spc="9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is</a:t>
            </a:r>
            <a:r>
              <a:rPr lang="en-GB" sz="1200" b="1" kern="0" spc="100" dirty="0">
                <a:effectLst/>
                <a:latin typeface="Arial" panose="020B0604020202020204" pitchFamily="34" charset="0"/>
                <a:ea typeface="Arial" panose="020B0604020202020204" pitchFamily="34" charset="0"/>
              </a:rPr>
              <a:t> </a:t>
            </a:r>
            <a:r>
              <a:rPr lang="en-GB" sz="1200" b="1" kern="0" spc="-10" dirty="0">
                <a:effectLst/>
                <a:latin typeface="Arial" panose="020B0604020202020204" pitchFamily="34" charset="0"/>
                <a:ea typeface="Arial" panose="020B0604020202020204" pitchFamily="34" charset="0"/>
              </a:rPr>
              <a:t>safeguarding?</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marR="8826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Safeguarding is about protecting people with regard to their health, wellbeing and human rights. It is fundamental to flourishing Christian communities and is evidenced in good pastoral care.</a:t>
            </a:r>
          </a:p>
          <a:p>
            <a:pPr>
              <a:spcBef>
                <a:spcPts val="45"/>
              </a:spcBef>
            </a:pPr>
            <a:r>
              <a:rPr lang="en-GB" sz="1200" dirty="0">
                <a:effectLst/>
                <a:latin typeface="Arial" panose="020B0604020202020204" pitchFamily="34" charset="0"/>
                <a:ea typeface="Arial" panose="020B0604020202020204" pitchFamily="34" charset="0"/>
              </a:rPr>
              <a:t> </a:t>
            </a:r>
          </a:p>
          <a:p>
            <a:pPr marL="71755"/>
            <a:r>
              <a:rPr lang="en-GB" sz="1200" b="1" spc="-10" dirty="0">
                <a:effectLst/>
                <a:latin typeface="Arial" panose="020B0604020202020204" pitchFamily="34" charset="0"/>
                <a:ea typeface="Arial" panose="020B0604020202020204" pitchFamily="34" charset="0"/>
              </a:rPr>
              <a:t>PROTECTION</a:t>
            </a:r>
            <a:endParaRPr lang="en-GB" sz="1200" b="1" dirty="0">
              <a:effectLst/>
              <a:latin typeface="Arial" panose="020B0604020202020204" pitchFamily="34" charset="0"/>
              <a:ea typeface="Arial" panose="020B0604020202020204" pitchFamily="34" charset="0"/>
            </a:endParaRPr>
          </a:p>
          <a:p>
            <a:pPr marL="71755">
              <a:lnSpc>
                <a:spcPct val="122000"/>
              </a:lnSpc>
            </a:pPr>
            <a:r>
              <a:rPr lang="en-GB" sz="1200" dirty="0">
                <a:effectLst/>
                <a:latin typeface="Arial" panose="020B0604020202020204" pitchFamily="34" charset="0"/>
                <a:ea typeface="Arial" panose="020B0604020202020204" pitchFamily="34" charset="0"/>
              </a:rPr>
              <a:t>In particular, safeguarding means protecting peoples’ rights to live in safety, free from abuse and </a:t>
            </a:r>
            <a:r>
              <a:rPr lang="en-GB" sz="1200" spc="-10" dirty="0">
                <a:effectLst/>
                <a:latin typeface="Arial" panose="020B0604020202020204" pitchFamily="34" charset="0"/>
                <a:ea typeface="Arial" panose="020B0604020202020204" pitchFamily="34" charset="0"/>
              </a:rPr>
              <a:t>neglect.</a:t>
            </a:r>
            <a:endParaRPr lang="en-GB" sz="1200" dirty="0">
              <a:effectLst/>
              <a:latin typeface="Arial" panose="020B0604020202020204" pitchFamily="34" charset="0"/>
              <a:ea typeface="Arial" panose="020B0604020202020204" pitchFamily="34" charset="0"/>
            </a:endParaRPr>
          </a:p>
          <a:p>
            <a:pPr marL="71755">
              <a:lnSpc>
                <a:spcPct val="100000"/>
              </a:lnSpc>
            </a:pPr>
            <a:r>
              <a:rPr lang="en-GB" sz="1200" dirty="0">
                <a:effectLst/>
                <a:latin typeface="Arial" panose="020B0604020202020204" pitchFamily="34" charset="0"/>
                <a:ea typeface="Arial" panose="020B0604020202020204" pitchFamily="34" charset="0"/>
              </a:rPr>
              <a:t>In practice, this means protecting them from things that are bad for their health or development. </a:t>
            </a:r>
          </a:p>
          <a:p>
            <a:pPr marL="71755">
              <a:lnSpc>
                <a:spcPct val="245000"/>
              </a:lnSpc>
            </a:pPr>
            <a:r>
              <a:rPr lang="en-GB" sz="1200" b="1" dirty="0">
                <a:effectLst/>
                <a:latin typeface="Arial" panose="020B0604020202020204" pitchFamily="34" charset="0"/>
                <a:ea typeface="Arial" panose="020B0604020202020204" pitchFamily="34" charset="0"/>
              </a:rPr>
              <a:t>COLLABORATING WITH OTHERS</a:t>
            </a:r>
          </a:p>
          <a:p>
            <a:pPr marL="71755" marR="167005">
              <a:lnSpc>
                <a:spcPct val="122000"/>
              </a:lnSpc>
              <a:spcAft>
                <a:spcPts val="0"/>
              </a:spcAft>
            </a:pPr>
            <a:r>
              <a:rPr lang="en-GB" sz="1200" dirty="0">
                <a:effectLst/>
                <a:latin typeface="Arial" panose="020B0604020202020204" pitchFamily="34" charset="0"/>
                <a:ea typeface="Arial" panose="020B0604020202020204" pitchFamily="34" charset="0"/>
              </a:rPr>
              <a:t>Often, safeguarding work involves people and organisations working together to prevent the risk of abuse or neglect, and to stop this from happening.</a:t>
            </a:r>
          </a:p>
          <a:p>
            <a:pPr>
              <a:spcBef>
                <a:spcPts val="40"/>
              </a:spcBef>
            </a:pPr>
            <a:r>
              <a:rPr lang="en-GB" sz="1200" dirty="0">
                <a:effectLst/>
                <a:latin typeface="Arial" panose="020B0604020202020204" pitchFamily="34" charset="0"/>
                <a:ea typeface="Arial" panose="020B0604020202020204" pitchFamily="34" charset="0"/>
              </a:rPr>
              <a:t> </a:t>
            </a:r>
          </a:p>
          <a:p>
            <a:pPr marL="71755"/>
            <a:r>
              <a:rPr lang="en-GB" sz="1200" b="1" spc="-20" dirty="0">
                <a:effectLst/>
                <a:latin typeface="Arial" panose="020B0604020202020204" pitchFamily="34" charset="0"/>
                <a:ea typeface="Arial" panose="020B0604020202020204" pitchFamily="34" charset="0"/>
              </a:rPr>
              <a:t>PROMOTION</a:t>
            </a:r>
            <a:r>
              <a:rPr lang="en-GB" sz="1200" b="1" spc="-25" dirty="0">
                <a:effectLst/>
                <a:latin typeface="Arial" panose="020B0604020202020204" pitchFamily="34" charset="0"/>
                <a:ea typeface="Arial" panose="020B0604020202020204" pitchFamily="34" charset="0"/>
              </a:rPr>
              <a:t> </a:t>
            </a:r>
            <a:r>
              <a:rPr lang="en-GB" sz="1200" b="1" spc="-20" dirty="0">
                <a:effectLst/>
                <a:latin typeface="Arial" panose="020B0604020202020204" pitchFamily="34" charset="0"/>
                <a:ea typeface="Arial" panose="020B0604020202020204" pitchFamily="34" charset="0"/>
              </a:rPr>
              <a:t>OF WELLBEING</a:t>
            </a:r>
            <a:endParaRPr lang="en-GB" sz="1200" b="1" dirty="0">
              <a:effectLst/>
              <a:latin typeface="Arial" panose="020B0604020202020204" pitchFamily="34" charset="0"/>
              <a:ea typeface="Arial" panose="020B0604020202020204" pitchFamily="34" charset="0"/>
            </a:endParaRPr>
          </a:p>
          <a:p>
            <a:pPr marL="71755"/>
            <a:r>
              <a:rPr lang="en-GB" sz="1200" dirty="0">
                <a:effectLst/>
                <a:latin typeface="Arial" panose="020B0604020202020204" pitchFamily="34" charset="0"/>
                <a:ea typeface="Arial" panose="020B0604020202020204" pitchFamily="34" charset="0"/>
              </a:rPr>
              <a:t>Finally,</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it</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means</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making</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sure</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everyone’s</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wellbeing</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is</a:t>
            </a:r>
            <a:r>
              <a:rPr lang="en-GB" sz="1200" spc="-25"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promoted.</a:t>
            </a:r>
            <a:r>
              <a:rPr lang="en-GB" sz="1200" spc="-10" dirty="0">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We want to ensure that when action is taken, this is carried out while taking people’s views, wishes, feelings and beliefs into account.</a:t>
            </a:r>
          </a:p>
          <a:p>
            <a:endParaRPr lang="en-GB" sz="1200" dirty="0"/>
          </a:p>
        </p:txBody>
      </p:sp>
    </p:spTree>
    <p:extLst>
      <p:ext uri="{BB962C8B-B14F-4D97-AF65-F5344CB8AC3E}">
        <p14:creationId xmlns:p14="http://schemas.microsoft.com/office/powerpoint/2010/main" val="383068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9A82DAA6-F707-F561-5AA1-45AD2D61BAC4}"/>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7460472D-A555-10FE-9D5B-D756DF476BA5}"/>
              </a:ext>
            </a:extLst>
          </p:cNvPr>
          <p:cNvSpPr>
            <a:spLocks noGrp="1"/>
          </p:cNvSpPr>
          <p:nvPr>
            <p:ph type="body" idx="1"/>
          </p:nvPr>
        </p:nvSpPr>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The</a:t>
            </a:r>
            <a:r>
              <a:rPr lang="en-GB" sz="1200" b="1" kern="0" spc="12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scope</a:t>
            </a:r>
            <a:r>
              <a:rPr lang="en-GB" sz="1200" b="1" kern="0" spc="12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of</a:t>
            </a:r>
            <a:r>
              <a:rPr lang="en-GB" sz="1200" b="1" kern="0" spc="120" dirty="0">
                <a:effectLst/>
                <a:latin typeface="Arial" panose="020B0604020202020204" pitchFamily="34" charset="0"/>
                <a:ea typeface="Arial" panose="020B0604020202020204" pitchFamily="34" charset="0"/>
              </a:rPr>
              <a:t> </a:t>
            </a:r>
            <a:r>
              <a:rPr lang="en-GB" sz="1200" b="1" kern="0" spc="-10" dirty="0">
                <a:effectLst/>
                <a:latin typeface="Arial" panose="020B0604020202020204" pitchFamily="34" charset="0"/>
                <a:ea typeface="Arial" panose="020B0604020202020204" pitchFamily="34" charset="0"/>
              </a:rPr>
              <a:t>safeguarding</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marR="16700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It is important that we see safeguarding in broad terms that extend beyond abuse-related concerns. As such, safeguarding can be understood as ‘acting in ways that mitigate any risk of </a:t>
            </a:r>
            <a:r>
              <a:rPr lang="en-GB" sz="1200" spc="-10" dirty="0">
                <a:effectLst/>
                <a:latin typeface="Arial" panose="020B0604020202020204" pitchFamily="34" charset="0"/>
                <a:ea typeface="Arial" panose="020B0604020202020204" pitchFamily="34" charset="0"/>
              </a:rPr>
              <a:t>harm’.</a:t>
            </a:r>
            <a:endParaRPr lang="en-GB" sz="1200" dirty="0">
              <a:effectLst/>
              <a:latin typeface="Arial" panose="020B0604020202020204" pitchFamily="34" charset="0"/>
              <a:ea typeface="Arial" panose="020B0604020202020204" pitchFamily="34" charset="0"/>
            </a:endParaRPr>
          </a:p>
          <a:p>
            <a:pPr marL="71755" marR="167005">
              <a:lnSpc>
                <a:spcPct val="122000"/>
              </a:lnSpc>
              <a:spcBef>
                <a:spcPts val="380"/>
              </a:spcBef>
              <a:spcAft>
                <a:spcPts val="0"/>
              </a:spcAft>
            </a:pPr>
            <a:br>
              <a:rPr lang="en-GB" sz="1200" dirty="0">
                <a:effectLst/>
                <a:latin typeface="Arial" panose="020B0604020202020204" pitchFamily="34" charset="0"/>
                <a:ea typeface="Arial" panose="020B0604020202020204" pitchFamily="34" charset="0"/>
              </a:rPr>
            </a:br>
            <a:r>
              <a:rPr lang="en-GB" sz="1200" dirty="0">
                <a:effectLst/>
                <a:latin typeface="Arial" panose="020B0604020202020204" pitchFamily="34" charset="0"/>
                <a:ea typeface="Arial" panose="020B0604020202020204" pitchFamily="34" charset="0"/>
              </a:rPr>
              <a:t>For example, there may be circumstances when you have concerns about the safety and wellbeing of an individual which are not linked to abuse. These include concerns such as poor mental health, homelessness and rough sleeping, suicidal thoughts, and dementia.</a:t>
            </a:r>
          </a:p>
          <a:p>
            <a:pPr>
              <a:spcBef>
                <a:spcPts val="40"/>
              </a:spcBef>
            </a:pPr>
            <a:r>
              <a:rPr lang="en-GB" sz="1200" dirty="0">
                <a:effectLst/>
                <a:latin typeface="Arial" panose="020B0604020202020204" pitchFamily="34" charset="0"/>
                <a:ea typeface="Arial" panose="020B0604020202020204" pitchFamily="34" charset="0"/>
              </a:rPr>
              <a:t> </a:t>
            </a:r>
          </a:p>
          <a:p>
            <a:pPr marL="71755" marR="16700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It is important that you respond to these situations accordingly and let your safeguarding officer know of your concerns or any disclosures about non-abuse related risks.</a:t>
            </a:r>
          </a:p>
        </p:txBody>
      </p:sp>
    </p:spTree>
    <p:extLst>
      <p:ext uri="{BB962C8B-B14F-4D97-AF65-F5344CB8AC3E}">
        <p14:creationId xmlns:p14="http://schemas.microsoft.com/office/powerpoint/2010/main" val="3418276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869365EB-3046-FEDE-2412-B15F0F83443C}"/>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D96DD8AA-F5D9-070B-764C-D1C26CDFF205}"/>
              </a:ext>
            </a:extLst>
          </p:cNvPr>
          <p:cNvSpPr>
            <a:spLocks noGrp="1"/>
          </p:cNvSpPr>
          <p:nvPr>
            <p:ph type="body" idx="1"/>
          </p:nvPr>
        </p:nvSpPr>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Who</a:t>
            </a:r>
            <a:r>
              <a:rPr lang="en-GB" sz="1200" b="1" kern="0" spc="15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is</a:t>
            </a:r>
            <a:r>
              <a:rPr lang="en-GB" sz="1200" b="1" kern="0" spc="16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responsible</a:t>
            </a:r>
            <a:r>
              <a:rPr lang="en-GB" sz="1200" b="1" kern="0" spc="16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for</a:t>
            </a:r>
            <a:r>
              <a:rPr lang="en-GB" sz="1200" b="1" kern="0" spc="160" dirty="0">
                <a:effectLst/>
                <a:latin typeface="Arial" panose="020B0604020202020204" pitchFamily="34" charset="0"/>
                <a:ea typeface="Arial" panose="020B0604020202020204" pitchFamily="34" charset="0"/>
              </a:rPr>
              <a:t> </a:t>
            </a:r>
            <a:r>
              <a:rPr lang="en-GB" sz="1200" b="1" kern="0" spc="-10" dirty="0">
                <a:effectLst/>
                <a:latin typeface="Arial" panose="020B0604020202020204" pitchFamily="34" charset="0"/>
                <a:ea typeface="Arial" panose="020B0604020202020204" pitchFamily="34" charset="0"/>
              </a:rPr>
              <a:t>safeguarding?</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a:spcBef>
                <a:spcPts val="5"/>
              </a:spcBef>
              <a:spcAft>
                <a:spcPts val="0"/>
              </a:spcAft>
            </a:pPr>
            <a:r>
              <a:rPr lang="en-GB" sz="1200" dirty="0">
                <a:effectLst/>
                <a:latin typeface="Arial" panose="020B0604020202020204" pitchFamily="34" charset="0"/>
                <a:ea typeface="Arial" panose="020B0604020202020204" pitchFamily="34" charset="0"/>
              </a:rPr>
              <a:t>Safeguarding</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is</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everyone’s</a:t>
            </a:r>
            <a:r>
              <a:rPr lang="en-GB" sz="1200" spc="-40"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responsibility!</a:t>
            </a:r>
            <a:endParaRPr lang="en-GB" sz="1200" dirty="0">
              <a:effectLst/>
              <a:latin typeface="Arial" panose="020B0604020202020204" pitchFamily="34" charset="0"/>
              <a:ea typeface="Arial" panose="020B0604020202020204" pitchFamily="34" charset="0"/>
            </a:endParaRPr>
          </a:p>
          <a:p>
            <a:pPr>
              <a:spcBef>
                <a:spcPts val="50"/>
              </a:spcBef>
            </a:pPr>
            <a:r>
              <a:rPr lang="en-GB" sz="1200" dirty="0">
                <a:effectLst/>
                <a:latin typeface="Arial" panose="020B0604020202020204" pitchFamily="34" charset="0"/>
                <a:ea typeface="Arial" panose="020B0604020202020204" pitchFamily="34" charset="0"/>
              </a:rPr>
              <a:t> </a:t>
            </a:r>
          </a:p>
          <a:p>
            <a:pPr marL="71755" marR="200660">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It is up to all of us to create a proactive culture of protection in our communities of worship.</a:t>
            </a:r>
            <a:r>
              <a:rPr lang="en-GB" sz="1200" spc="20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Before congregations can protect children and adults who may be vulnerable, we must be aware of what abuse looks like and what to do when there is a concern.</a:t>
            </a:r>
          </a:p>
          <a:p>
            <a:pPr>
              <a:spcBef>
                <a:spcPts val="35"/>
              </a:spcBef>
            </a:pPr>
            <a:r>
              <a:rPr lang="en-GB" sz="1200" dirty="0">
                <a:effectLst/>
                <a:latin typeface="Arial" panose="020B0604020202020204" pitchFamily="34" charset="0"/>
                <a:ea typeface="Arial" panose="020B0604020202020204" pitchFamily="34" charset="0"/>
              </a:rPr>
              <a:t> </a:t>
            </a:r>
          </a:p>
          <a:p>
            <a:pPr marL="71755">
              <a:spcBef>
                <a:spcPts val="5"/>
              </a:spcBef>
              <a:spcAft>
                <a:spcPts val="0"/>
              </a:spcAft>
            </a:pPr>
            <a:r>
              <a:rPr lang="en-GB" sz="1200" dirty="0">
                <a:effectLst/>
                <a:latin typeface="Arial" panose="020B0604020202020204" pitchFamily="34" charset="0"/>
                <a:ea typeface="Arial" panose="020B0604020202020204" pitchFamily="34" charset="0"/>
              </a:rPr>
              <a:t>We</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all</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play</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an</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integral</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role</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in</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developing</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thriving,</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healthy</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and</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safe</a:t>
            </a:r>
            <a:r>
              <a:rPr lang="en-GB" sz="1200" spc="-15"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churches</a:t>
            </a:r>
            <a:endParaRPr lang="en-GB"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332471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A677B4CA-67A9-0B78-88F7-0C4AA0D77A1F}"/>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CB819EF4-08CB-C445-5F3C-DF51AA0BD3D7}"/>
              </a:ext>
            </a:extLst>
          </p:cNvPr>
          <p:cNvSpPr>
            <a:spLocks noGrp="1"/>
          </p:cNvSpPr>
          <p:nvPr>
            <p:ph type="body" idx="1"/>
          </p:nvPr>
        </p:nvSpPr>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The</a:t>
            </a:r>
            <a:r>
              <a:rPr lang="en-GB" sz="1200" b="1" kern="0" spc="13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Parish</a:t>
            </a:r>
            <a:r>
              <a:rPr lang="en-GB" sz="1200" b="1" kern="0" spc="140" dirty="0">
                <a:effectLst/>
                <a:latin typeface="Arial" panose="020B0604020202020204" pitchFamily="34" charset="0"/>
                <a:ea typeface="Arial" panose="020B0604020202020204" pitchFamily="34" charset="0"/>
              </a:rPr>
              <a:t> S</a:t>
            </a:r>
            <a:r>
              <a:rPr lang="en-GB" sz="1200" b="1" kern="0" dirty="0">
                <a:effectLst/>
                <a:latin typeface="Arial" panose="020B0604020202020204" pitchFamily="34" charset="0"/>
                <a:ea typeface="Arial" panose="020B0604020202020204" pitchFamily="34" charset="0"/>
              </a:rPr>
              <a:t>afeguarding</a:t>
            </a:r>
            <a:r>
              <a:rPr lang="en-GB" sz="1200" b="1" kern="0" spc="135" dirty="0">
                <a:effectLst/>
                <a:latin typeface="Arial" panose="020B0604020202020204" pitchFamily="34" charset="0"/>
                <a:ea typeface="Arial" panose="020B0604020202020204" pitchFamily="34" charset="0"/>
              </a:rPr>
              <a:t> O</a:t>
            </a:r>
            <a:r>
              <a:rPr lang="en-GB" sz="1200" b="1" kern="0" spc="-10" dirty="0">
                <a:effectLst/>
                <a:latin typeface="Arial" panose="020B0604020202020204" pitchFamily="34" charset="0"/>
                <a:ea typeface="Arial" panose="020B0604020202020204" pitchFamily="34" charset="0"/>
              </a:rPr>
              <a:t>fficer (or PSO)</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marR="16700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One of the key people you will need to work with is the Parish Safeguarding Officer (or equivalent in your setting). Their role is to work closely with the incumbent to advise within the parish on all safeguarding matters relating to children, young people and adults at risk. </a:t>
            </a:r>
            <a:r>
              <a:rPr lang="en-US" sz="1200" dirty="0">
                <a:solidFill>
                  <a:srgbClr val="000000"/>
                </a:solidFill>
                <a:effectLst/>
                <a:latin typeface="Arial" panose="020B0604020202020204" pitchFamily="34" charset="0"/>
                <a:ea typeface="Arial" panose="020B0604020202020204" pitchFamily="34" charset="0"/>
              </a:rPr>
              <a:t>The Parish Safeguarding Officer (PSO) is the </a:t>
            </a:r>
            <a:r>
              <a:rPr lang="en-US" sz="1200" b="1" dirty="0">
                <a:solidFill>
                  <a:srgbClr val="000000"/>
                </a:solidFill>
                <a:effectLst/>
                <a:latin typeface="Arial" panose="020B0604020202020204" pitchFamily="34" charset="0"/>
                <a:ea typeface="Arial" panose="020B0604020202020204" pitchFamily="34" charset="0"/>
              </a:rPr>
              <a:t>key link</a:t>
            </a:r>
            <a:r>
              <a:rPr lang="en-US" sz="1200" dirty="0">
                <a:solidFill>
                  <a:srgbClr val="000000"/>
                </a:solidFill>
                <a:effectLst/>
                <a:latin typeface="Arial" panose="020B0604020202020204" pitchFamily="34" charset="0"/>
                <a:ea typeface="Arial" panose="020B0604020202020204" pitchFamily="34" charset="0"/>
              </a:rPr>
              <a:t> between the diocese and a parish church concerning safeguarding matters. The PSO is </a:t>
            </a:r>
            <a:r>
              <a:rPr lang="en-US" sz="1200" b="1" dirty="0">
                <a:solidFill>
                  <a:srgbClr val="000000"/>
                </a:solidFill>
                <a:effectLst/>
                <a:latin typeface="Arial" panose="020B0604020202020204" pitchFamily="34" charset="0"/>
                <a:ea typeface="Arial" panose="020B0604020202020204" pitchFamily="34" charset="0"/>
              </a:rPr>
              <a:t>appointed by</a:t>
            </a:r>
            <a:r>
              <a:rPr lang="en-US" sz="1200" dirty="0">
                <a:solidFill>
                  <a:srgbClr val="000000"/>
                </a:solidFill>
                <a:effectLst/>
                <a:latin typeface="Arial" panose="020B0604020202020204" pitchFamily="34" charset="0"/>
                <a:ea typeface="Arial" panose="020B0604020202020204" pitchFamily="34" charset="0"/>
              </a:rPr>
              <a:t> and </a:t>
            </a:r>
            <a:r>
              <a:rPr lang="en-US" sz="1200" b="1" dirty="0">
                <a:solidFill>
                  <a:srgbClr val="000000"/>
                </a:solidFill>
                <a:effectLst/>
                <a:latin typeface="Arial" panose="020B0604020202020204" pitchFamily="34" charset="0"/>
                <a:ea typeface="Arial" panose="020B0604020202020204" pitchFamily="34" charset="0"/>
              </a:rPr>
              <a:t>supports</a:t>
            </a:r>
            <a:r>
              <a:rPr lang="en-US" sz="1200" dirty="0">
                <a:solidFill>
                  <a:srgbClr val="000000"/>
                </a:solidFill>
                <a:effectLst/>
                <a:latin typeface="Arial" panose="020B0604020202020204" pitchFamily="34" charset="0"/>
                <a:ea typeface="Arial" panose="020B0604020202020204" pitchFamily="34" charset="0"/>
              </a:rPr>
              <a:t> the Parochial Church Council (PCC) in the delivery of its (the Council’s) safeguarding responsibilities.</a:t>
            </a:r>
            <a:endParaRPr lang="en-GB" sz="1200" dirty="0">
              <a:effectLst/>
              <a:latin typeface="Arial" panose="020B0604020202020204" pitchFamily="34" charset="0"/>
              <a:ea typeface="Arial" panose="020B0604020202020204" pitchFamily="34" charset="0"/>
            </a:endParaRPr>
          </a:p>
          <a:p>
            <a:pPr>
              <a:spcBef>
                <a:spcPts val="40"/>
              </a:spcBef>
            </a:pPr>
            <a:r>
              <a:rPr lang="en-GB" sz="1200" dirty="0">
                <a:effectLst/>
                <a:latin typeface="Arial" panose="020B0604020202020204" pitchFamily="34" charset="0"/>
                <a:ea typeface="Arial" panose="020B0604020202020204" pitchFamily="34" charset="0"/>
              </a:rPr>
              <a:t> </a:t>
            </a:r>
          </a:p>
          <a:p>
            <a:pPr marL="71755" marR="167005">
              <a:lnSpc>
                <a:spcPct val="122000"/>
              </a:lnSpc>
              <a:spcAft>
                <a:spcPts val="0"/>
              </a:spcAft>
            </a:pPr>
            <a:r>
              <a:rPr lang="en-GB" sz="1200" dirty="0">
                <a:effectLst/>
                <a:latin typeface="Arial" panose="020B0604020202020204" pitchFamily="34" charset="0"/>
                <a:ea typeface="Arial" panose="020B0604020202020204" pitchFamily="34" charset="0"/>
              </a:rPr>
              <a:t>In practice, this means that they can receive any concerns about children or adults (whether at risk or presenting a risk) in the parish and make sure that proper advice is sought from the Diocese and/or statutory bodies, and that proper referrals are made.</a:t>
            </a:r>
          </a:p>
          <a:p>
            <a:pPr>
              <a:spcBef>
                <a:spcPts val="40"/>
              </a:spcBef>
            </a:pPr>
            <a:r>
              <a:rPr lang="en-GB" sz="1200" dirty="0">
                <a:effectLst/>
                <a:latin typeface="Arial" panose="020B0604020202020204" pitchFamily="34" charset="0"/>
                <a:ea typeface="Arial" panose="020B0604020202020204" pitchFamily="34" charset="0"/>
              </a:rPr>
              <a:t> </a:t>
            </a:r>
          </a:p>
          <a:p>
            <a:pPr marL="71755">
              <a:lnSpc>
                <a:spcPct val="122000"/>
              </a:lnSpc>
            </a:pPr>
            <a:r>
              <a:rPr lang="en-GB" sz="1200" dirty="0">
                <a:effectLst/>
                <a:latin typeface="Arial" panose="020B0604020202020204" pitchFamily="34" charset="0"/>
                <a:ea typeface="Arial" panose="020B0604020202020204" pitchFamily="34" charset="0"/>
              </a:rPr>
              <a:t>They also have a key role to play in undertaking parish safeguarding assessments, promoting safe practice and in the maintenance of relevant local records.</a:t>
            </a:r>
          </a:p>
        </p:txBody>
      </p:sp>
    </p:spTree>
    <p:extLst>
      <p:ext uri="{BB962C8B-B14F-4D97-AF65-F5344CB8AC3E}">
        <p14:creationId xmlns:p14="http://schemas.microsoft.com/office/powerpoint/2010/main" val="1998694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A677B4CA-67A9-0B78-88F7-0C4AA0D77A1F}"/>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CB819EF4-08CB-C445-5F3C-DF51AA0BD3D7}"/>
              </a:ext>
            </a:extLst>
          </p:cNvPr>
          <p:cNvSpPr>
            <a:spLocks noGrp="1"/>
          </p:cNvSpPr>
          <p:nvPr>
            <p:ph type="body" idx="1"/>
          </p:nvPr>
        </p:nvSpPr>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The</a:t>
            </a:r>
            <a:r>
              <a:rPr lang="en-GB" sz="1200" b="1" kern="0" spc="13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Parish</a:t>
            </a:r>
            <a:r>
              <a:rPr lang="en-GB" sz="1200" b="1" kern="0" spc="140" dirty="0">
                <a:effectLst/>
                <a:latin typeface="Arial" panose="020B0604020202020204" pitchFamily="34" charset="0"/>
                <a:ea typeface="Arial" panose="020B0604020202020204" pitchFamily="34" charset="0"/>
              </a:rPr>
              <a:t> S</a:t>
            </a:r>
            <a:r>
              <a:rPr lang="en-GB" sz="1200" b="1" kern="0" dirty="0">
                <a:effectLst/>
                <a:latin typeface="Arial" panose="020B0604020202020204" pitchFamily="34" charset="0"/>
                <a:ea typeface="Arial" panose="020B0604020202020204" pitchFamily="34" charset="0"/>
              </a:rPr>
              <a:t>afeguarding</a:t>
            </a:r>
            <a:r>
              <a:rPr lang="en-GB" sz="1200" b="1" kern="0" spc="135" dirty="0">
                <a:effectLst/>
                <a:latin typeface="Arial" panose="020B0604020202020204" pitchFamily="34" charset="0"/>
                <a:ea typeface="Arial" panose="020B0604020202020204" pitchFamily="34" charset="0"/>
              </a:rPr>
              <a:t> O</a:t>
            </a:r>
            <a:r>
              <a:rPr lang="en-GB" sz="1200" b="1" kern="0" spc="-10" dirty="0">
                <a:effectLst/>
                <a:latin typeface="Arial" panose="020B0604020202020204" pitchFamily="34" charset="0"/>
                <a:ea typeface="Arial" panose="020B0604020202020204" pitchFamily="34" charset="0"/>
              </a:rPr>
              <a:t>fficer (or PSO)</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marR="16700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One of the key people you will need to work with is the Parish Safeguarding Officer (or equivalent in your setting). Their role is to work closely with the incumbent to advise within the parish on all safeguarding matters relating to children, young people and adults at risk. </a:t>
            </a:r>
            <a:r>
              <a:rPr lang="en-US" sz="1200" dirty="0">
                <a:solidFill>
                  <a:srgbClr val="000000"/>
                </a:solidFill>
                <a:effectLst/>
                <a:latin typeface="Arial" panose="020B0604020202020204" pitchFamily="34" charset="0"/>
                <a:ea typeface="Arial" panose="020B0604020202020204" pitchFamily="34" charset="0"/>
              </a:rPr>
              <a:t>The Parish Safeguarding Officer (PSO) is the </a:t>
            </a:r>
            <a:r>
              <a:rPr lang="en-US" sz="1200" b="1" dirty="0">
                <a:solidFill>
                  <a:srgbClr val="000000"/>
                </a:solidFill>
                <a:effectLst/>
                <a:latin typeface="Arial" panose="020B0604020202020204" pitchFamily="34" charset="0"/>
                <a:ea typeface="Arial" panose="020B0604020202020204" pitchFamily="34" charset="0"/>
              </a:rPr>
              <a:t>key link</a:t>
            </a:r>
            <a:r>
              <a:rPr lang="en-US" sz="1200" dirty="0">
                <a:solidFill>
                  <a:srgbClr val="000000"/>
                </a:solidFill>
                <a:effectLst/>
                <a:latin typeface="Arial" panose="020B0604020202020204" pitchFamily="34" charset="0"/>
                <a:ea typeface="Arial" panose="020B0604020202020204" pitchFamily="34" charset="0"/>
              </a:rPr>
              <a:t> between the diocese and a parish church concerning safeguarding matters. The PSO is </a:t>
            </a:r>
            <a:r>
              <a:rPr lang="en-US" sz="1200" b="1" dirty="0">
                <a:solidFill>
                  <a:srgbClr val="000000"/>
                </a:solidFill>
                <a:effectLst/>
                <a:latin typeface="Arial" panose="020B0604020202020204" pitchFamily="34" charset="0"/>
                <a:ea typeface="Arial" panose="020B0604020202020204" pitchFamily="34" charset="0"/>
              </a:rPr>
              <a:t>appointed by</a:t>
            </a:r>
            <a:r>
              <a:rPr lang="en-US" sz="1200" dirty="0">
                <a:solidFill>
                  <a:srgbClr val="000000"/>
                </a:solidFill>
                <a:effectLst/>
                <a:latin typeface="Arial" panose="020B0604020202020204" pitchFamily="34" charset="0"/>
                <a:ea typeface="Arial" panose="020B0604020202020204" pitchFamily="34" charset="0"/>
              </a:rPr>
              <a:t> and </a:t>
            </a:r>
            <a:r>
              <a:rPr lang="en-US" sz="1200" b="1" dirty="0">
                <a:solidFill>
                  <a:srgbClr val="000000"/>
                </a:solidFill>
                <a:effectLst/>
                <a:latin typeface="Arial" panose="020B0604020202020204" pitchFamily="34" charset="0"/>
                <a:ea typeface="Arial" panose="020B0604020202020204" pitchFamily="34" charset="0"/>
              </a:rPr>
              <a:t>supports</a:t>
            </a:r>
            <a:r>
              <a:rPr lang="en-US" sz="1200" dirty="0">
                <a:solidFill>
                  <a:srgbClr val="000000"/>
                </a:solidFill>
                <a:effectLst/>
                <a:latin typeface="Arial" panose="020B0604020202020204" pitchFamily="34" charset="0"/>
                <a:ea typeface="Arial" panose="020B0604020202020204" pitchFamily="34" charset="0"/>
              </a:rPr>
              <a:t> the Parochial Church Council (PCC) in the delivery of its (the Council’s) safeguarding responsibilities.</a:t>
            </a:r>
            <a:endParaRPr lang="en-GB" sz="1200" dirty="0">
              <a:effectLst/>
              <a:latin typeface="Arial" panose="020B0604020202020204" pitchFamily="34" charset="0"/>
              <a:ea typeface="Arial" panose="020B0604020202020204" pitchFamily="34" charset="0"/>
            </a:endParaRPr>
          </a:p>
          <a:p>
            <a:pPr>
              <a:spcBef>
                <a:spcPts val="40"/>
              </a:spcBef>
            </a:pPr>
            <a:r>
              <a:rPr lang="en-GB" sz="1200" dirty="0">
                <a:effectLst/>
                <a:latin typeface="Arial" panose="020B0604020202020204" pitchFamily="34" charset="0"/>
                <a:ea typeface="Arial" panose="020B0604020202020204" pitchFamily="34" charset="0"/>
              </a:rPr>
              <a:t> </a:t>
            </a:r>
          </a:p>
          <a:p>
            <a:pPr marL="71755" marR="167005">
              <a:lnSpc>
                <a:spcPct val="122000"/>
              </a:lnSpc>
              <a:spcAft>
                <a:spcPts val="0"/>
              </a:spcAft>
            </a:pPr>
            <a:r>
              <a:rPr lang="en-GB" sz="1200" dirty="0">
                <a:effectLst/>
                <a:latin typeface="Arial" panose="020B0604020202020204" pitchFamily="34" charset="0"/>
                <a:ea typeface="Arial" panose="020B0604020202020204" pitchFamily="34" charset="0"/>
              </a:rPr>
              <a:t>In practice, this means that they can receive any concerns about children or adults (whether at risk or presenting a risk) in the parish and make sure that proper advice is sought from the Diocese and/or statutory bodies, and that proper referrals are made.</a:t>
            </a:r>
          </a:p>
          <a:p>
            <a:pPr>
              <a:spcBef>
                <a:spcPts val="40"/>
              </a:spcBef>
            </a:pPr>
            <a:r>
              <a:rPr lang="en-GB" sz="1200" dirty="0">
                <a:effectLst/>
                <a:latin typeface="Arial" panose="020B0604020202020204" pitchFamily="34" charset="0"/>
                <a:ea typeface="Arial" panose="020B0604020202020204" pitchFamily="34" charset="0"/>
              </a:rPr>
              <a:t> </a:t>
            </a:r>
          </a:p>
          <a:p>
            <a:pPr marL="71755">
              <a:lnSpc>
                <a:spcPct val="122000"/>
              </a:lnSpc>
            </a:pPr>
            <a:r>
              <a:rPr lang="en-GB" sz="1200" dirty="0">
                <a:effectLst/>
                <a:latin typeface="Arial" panose="020B0604020202020204" pitchFamily="34" charset="0"/>
                <a:ea typeface="Arial" panose="020B0604020202020204" pitchFamily="34" charset="0"/>
              </a:rPr>
              <a:t>They also have a key role to play in undertaking parish safeguarding assessments, promoting safe practice and in the maintenance of relevant local records.</a:t>
            </a:r>
          </a:p>
        </p:txBody>
      </p:sp>
    </p:spTree>
    <p:extLst>
      <p:ext uri="{BB962C8B-B14F-4D97-AF65-F5344CB8AC3E}">
        <p14:creationId xmlns:p14="http://schemas.microsoft.com/office/powerpoint/2010/main" val="205600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342976A-AD11-9E49-DD36-ADE7F7B64823}"/>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1B239A5C-7678-ED83-2F6A-320E6DA142B3}"/>
              </a:ext>
            </a:extLst>
          </p:cNvPr>
          <p:cNvSpPr>
            <a:spLocks noGrp="1"/>
          </p:cNvSpPr>
          <p:nvPr>
            <p:ph type="body" idx="1"/>
          </p:nvPr>
        </p:nvSpPr>
        <p:spPr/>
        <p:txBody>
          <a:bodyPr/>
          <a:lstStyle/>
          <a:p>
            <a:pPr marL="71755" marR="158750">
              <a:lnSpc>
                <a:spcPct val="122000"/>
              </a:lnSpc>
            </a:pPr>
            <a:r>
              <a:rPr lang="en-GB" sz="1200" b="1" kern="0" dirty="0">
                <a:effectLst/>
                <a:latin typeface="Arial" panose="020B0604020202020204" pitchFamily="34" charset="0"/>
                <a:ea typeface="Arial" panose="020B0604020202020204" pitchFamily="34" charset="0"/>
              </a:rPr>
              <a:t>What</a:t>
            </a:r>
            <a:r>
              <a:rPr lang="en-GB" sz="1200" b="1" kern="0" spc="9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is</a:t>
            </a:r>
            <a:r>
              <a:rPr lang="en-GB" sz="1200" b="1" kern="0" spc="100" dirty="0">
                <a:effectLst/>
                <a:latin typeface="Arial" panose="020B0604020202020204" pitchFamily="34" charset="0"/>
                <a:ea typeface="Arial" panose="020B0604020202020204" pitchFamily="34" charset="0"/>
              </a:rPr>
              <a:t> </a:t>
            </a:r>
            <a:r>
              <a:rPr lang="en-GB" sz="1200" b="1" kern="0" spc="-10" dirty="0">
                <a:effectLst/>
                <a:latin typeface="Arial" panose="020B0604020202020204" pitchFamily="34" charset="0"/>
                <a:ea typeface="Arial" panose="020B0604020202020204" pitchFamily="34" charset="0"/>
              </a:rPr>
              <a:t>abuse?</a:t>
            </a:r>
            <a:endParaRPr lang="en-GB" sz="1200" b="1" kern="0" dirty="0">
              <a:effectLst/>
              <a:latin typeface="Arial" panose="020B0604020202020204" pitchFamily="34" charset="0"/>
              <a:ea typeface="Arial" panose="020B0604020202020204" pitchFamily="34" charset="0"/>
            </a:endParaRPr>
          </a:p>
          <a:p>
            <a:pPr marL="71755" marR="158750">
              <a:lnSpc>
                <a:spcPct val="122000"/>
              </a:lnSpc>
              <a:spcAft>
                <a:spcPts val="0"/>
              </a:spcAft>
            </a:pPr>
            <a:endParaRPr lang="en-GB" sz="1200" dirty="0">
              <a:latin typeface="Arial" panose="020B0604020202020204" pitchFamily="34" charset="0"/>
              <a:ea typeface="Arial" panose="020B0604020202020204" pitchFamily="34" charset="0"/>
            </a:endParaRPr>
          </a:p>
          <a:p>
            <a:pPr marL="71755" marR="158750">
              <a:lnSpc>
                <a:spcPct val="122000"/>
              </a:lnSpc>
              <a:spcAft>
                <a:spcPts val="0"/>
              </a:spcAft>
            </a:pPr>
            <a:r>
              <a:rPr lang="en-GB" sz="1200" dirty="0">
                <a:effectLst/>
                <a:latin typeface="Arial" panose="020B0604020202020204" pitchFamily="34" charset="0"/>
                <a:ea typeface="Arial" panose="020B0604020202020204" pitchFamily="34" charset="0"/>
              </a:rPr>
              <a:t>It is important to remember that most interactions between individuals in a church context are completely safe, healthy, nurturing and enjoyable.</a:t>
            </a:r>
          </a:p>
          <a:p>
            <a:pPr>
              <a:spcBef>
                <a:spcPts val="45"/>
              </a:spcBef>
            </a:pPr>
            <a:r>
              <a:rPr lang="en-GB" sz="1200" dirty="0">
                <a:effectLst/>
                <a:latin typeface="Arial" panose="020B0604020202020204" pitchFamily="34" charset="0"/>
                <a:ea typeface="Arial" panose="020B0604020202020204" pitchFamily="34" charset="0"/>
              </a:rPr>
              <a:t> </a:t>
            </a:r>
          </a:p>
          <a:p>
            <a:pPr marL="71755" marR="158750">
              <a:lnSpc>
                <a:spcPct val="122000"/>
              </a:lnSpc>
              <a:spcAft>
                <a:spcPts val="0"/>
              </a:spcAft>
            </a:pPr>
            <a:r>
              <a:rPr lang="en-GB" sz="1200" dirty="0">
                <a:effectLst/>
                <a:latin typeface="Arial" panose="020B0604020202020204" pitchFamily="34" charset="0"/>
                <a:ea typeface="Arial" panose="020B0604020202020204" pitchFamily="34" charset="0"/>
              </a:rPr>
              <a:t>However, at times these close and trusting relationships could mean that we miss key signs and symptoms that suggest abuse may be occurring. Fundamentally, abuse is the misuse of power, a betrayal of trust, and harming those who are unable to protect themselves. Church communities must be particularly vigilant to identify the warning signs and respond appropriately. Let’s take a look at the different types of abuse and where it may happen.</a:t>
            </a:r>
          </a:p>
        </p:txBody>
      </p:sp>
    </p:spTree>
    <p:extLst>
      <p:ext uri="{BB962C8B-B14F-4D97-AF65-F5344CB8AC3E}">
        <p14:creationId xmlns:p14="http://schemas.microsoft.com/office/powerpoint/2010/main" val="347879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58558" y="369953"/>
            <a:ext cx="2414102" cy="8874231"/>
          </a:xfrm>
        </p:spPr>
        <p:txBody>
          <a:bodyPr/>
          <a:lstStyle/>
          <a:p>
            <a:r>
              <a:rPr lang="en-GB" b="1" dirty="0"/>
              <a:t>KEY MESSAGES:</a:t>
            </a:r>
          </a:p>
          <a:p>
            <a:endParaRPr lang="en-GB" dirty="0"/>
          </a:p>
          <a:p>
            <a:r>
              <a:rPr lang="en-GB" dirty="0"/>
              <a:t>Go through the domestic information </a:t>
            </a:r>
          </a:p>
          <a:p>
            <a:endParaRPr lang="en-GB" dirty="0"/>
          </a:p>
          <a:p>
            <a:r>
              <a:rPr lang="en-GB" dirty="0"/>
              <a:t>Introduce some simple rules for the event - ask people agree and add as others as required.</a:t>
            </a:r>
          </a:p>
          <a:p>
            <a:endParaRPr lang="en-GB" dirty="0"/>
          </a:p>
          <a:p>
            <a:r>
              <a:rPr lang="en-GB" dirty="0"/>
              <a:t>Balanced participation</a:t>
            </a:r>
          </a:p>
          <a:p>
            <a:endParaRPr lang="en-GB" dirty="0"/>
          </a:p>
          <a:p>
            <a:r>
              <a:rPr lang="en-GB" dirty="0"/>
              <a:t>Speaking for ourselves</a:t>
            </a:r>
          </a:p>
          <a:p>
            <a:endParaRPr lang="en-GB" dirty="0"/>
          </a:p>
          <a:p>
            <a:r>
              <a:rPr lang="en-GB" dirty="0"/>
              <a:t>Switch off mobiles and iPads (unless these are being used directly in the sessions)</a:t>
            </a:r>
          </a:p>
          <a:p>
            <a:endParaRPr lang="en-GB" dirty="0"/>
          </a:p>
          <a:p>
            <a:pPr lvl="0"/>
            <a:r>
              <a:rPr lang="en-GB" dirty="0"/>
              <a:t>Confidentiality - Explain that we will not be sharing confidential material, though all of the stories and studies are based on real situations.  There is no expectation that they will share anything personal to them or to others, but some may choose to in the course of the session.  In that event, ensure an agreement of confidentiality.</a:t>
            </a:r>
          </a:p>
          <a:p>
            <a:endParaRPr lang="en-GB" dirty="0"/>
          </a:p>
          <a:p>
            <a:pPr lvl="0"/>
            <a:r>
              <a:rPr lang="en-GB" dirty="0"/>
              <a:t>Difficult material – if you are uncomfortable, send a private message in chat on zoom and just let the trainer know that you need a moment etc- Explain that any of us may find the material covered upsetting– if that is the case for you…. Trainer will need to add in detail of the arrangements for dealing with any disclosure during the event.</a:t>
            </a:r>
          </a:p>
          <a:p>
            <a:pPr lvl="0"/>
            <a:endParaRPr lang="en-GB" dirty="0"/>
          </a:p>
          <a:p>
            <a:pPr marL="71755" marR="167005">
              <a:lnSpc>
                <a:spcPct val="122000"/>
              </a:lnSpc>
              <a:spcBef>
                <a:spcPts val="5"/>
              </a:spcBef>
              <a:spcAft>
                <a:spcPts val="0"/>
              </a:spcAft>
            </a:pPr>
            <a:r>
              <a:rPr lang="en-GB" sz="2400" dirty="0">
                <a:effectLst/>
                <a:latin typeface="Arial" panose="020B0604020202020204" pitchFamily="34" charset="0"/>
                <a:ea typeface="Arial" panose="020B0604020202020204" pitchFamily="34" charset="0"/>
              </a:rPr>
              <a:t>The subject matter of this course may cause you to feel upset or distressed. If this happens, you can take a break and (if needed) seek support from someone you trust.</a:t>
            </a:r>
          </a:p>
          <a:p>
            <a:pPr>
              <a:spcBef>
                <a:spcPts val="40"/>
              </a:spcBef>
            </a:pPr>
            <a:r>
              <a:rPr lang="en-GB" sz="2400" dirty="0">
                <a:effectLst/>
                <a:latin typeface="Arial" panose="020B0604020202020204" pitchFamily="34" charset="0"/>
                <a:ea typeface="Arial" panose="020B0604020202020204" pitchFamily="34" charset="0"/>
              </a:rPr>
              <a:t> </a:t>
            </a:r>
          </a:p>
          <a:p>
            <a:pPr marL="71755" marR="360680" algn="just">
              <a:lnSpc>
                <a:spcPct val="122000"/>
              </a:lnSpc>
              <a:spcAft>
                <a:spcPts val="0"/>
              </a:spcAft>
            </a:pPr>
            <a:r>
              <a:rPr lang="en-GB" sz="2400" dirty="0">
                <a:effectLst/>
                <a:latin typeface="Arial" panose="020B0604020202020204" pitchFamily="34" charset="0"/>
                <a:ea typeface="Arial" panose="020B0604020202020204" pitchFamily="34" charset="0"/>
              </a:rPr>
              <a:t>If you have concerns about someone you know, please speak to the trainers after the session or contact your local church’s designated Safeguarding Officer, Coordinator or other Designated Person. If you believe someone is in immediate danger, dial 999 and ask for the Police.</a:t>
            </a:r>
          </a:p>
          <a:p>
            <a:pPr lvl="0"/>
            <a:endParaRPr lang="en-GB" dirty="0"/>
          </a:p>
          <a:p>
            <a:endParaRPr lang="en-GB" dirty="0"/>
          </a:p>
        </p:txBody>
      </p:sp>
      <p:sp>
        <p:nvSpPr>
          <p:cNvPr id="4" name="Slide Number Placeholder 3"/>
          <p:cNvSpPr>
            <a:spLocks noGrp="1"/>
          </p:cNvSpPr>
          <p:nvPr>
            <p:ph type="sldNum" sz="quarter" idx="10"/>
          </p:nvPr>
        </p:nvSpPr>
        <p:spPr>
          <a:xfrm>
            <a:off x="3852016" y="9428010"/>
            <a:ext cx="2945659" cy="498629"/>
          </a:xfrm>
        </p:spPr>
        <p:txBody>
          <a:bodyPr/>
          <a:lstStyle/>
          <a:p>
            <a:fld id="{CEDF5289-35DC-2B4E-9E70-DA1B7734894F}" type="slidenum">
              <a:rPr lang="en-US" smtClean="0"/>
              <a:pPr/>
              <a:t>2</a:t>
            </a:fld>
            <a:endParaRPr lang="en-US" dirty="0"/>
          </a:p>
        </p:txBody>
      </p:sp>
      <p:sp>
        <p:nvSpPr>
          <p:cNvPr id="6" name="Slide Image Placeholder 5">
            <a:extLst>
              <a:ext uri="{FF2B5EF4-FFF2-40B4-BE49-F238E27FC236}">
                <a16:creationId xmlns:a16="http://schemas.microsoft.com/office/drawing/2014/main" id="{A1E0D5AB-2DA0-4B25-B091-906B0C6147DF}"/>
              </a:ext>
            </a:extLst>
          </p:cNvPr>
          <p:cNvSpPr>
            <a:spLocks noGrp="1" noRot="1" noChangeAspect="1"/>
          </p:cNvSpPr>
          <p:nvPr>
            <p:ph type="sldImg"/>
          </p:nvPr>
        </p:nvSpPr>
        <p:spPr>
          <a:xfrm>
            <a:off x="-1616075" y="369888"/>
            <a:ext cx="7542213" cy="4243387"/>
          </a:xfrm>
        </p:spPr>
      </p:sp>
    </p:spTree>
    <p:extLst>
      <p:ext uri="{BB962C8B-B14F-4D97-AF65-F5344CB8AC3E}">
        <p14:creationId xmlns:p14="http://schemas.microsoft.com/office/powerpoint/2010/main" val="2338122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0DE1E6B-F5C2-E556-243B-995F878B33FF}"/>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F4483E4E-16D8-1029-CF0A-3EABAD7FB2B3}"/>
              </a:ext>
            </a:extLst>
          </p:cNvPr>
          <p:cNvSpPr>
            <a:spLocks noGrp="1"/>
          </p:cNvSpPr>
          <p:nvPr>
            <p:ph type="body" idx="1"/>
          </p:nvPr>
        </p:nvSpPr>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Where</a:t>
            </a:r>
            <a:r>
              <a:rPr lang="en-GB" sz="1200" b="1" kern="0" spc="10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does</a:t>
            </a:r>
            <a:r>
              <a:rPr lang="en-GB" sz="1200" b="1" kern="0" spc="10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abuse</a:t>
            </a:r>
            <a:r>
              <a:rPr lang="en-GB" sz="1200" b="1" kern="0" spc="100" dirty="0">
                <a:effectLst/>
                <a:latin typeface="Arial" panose="020B0604020202020204" pitchFamily="34" charset="0"/>
                <a:ea typeface="Arial" panose="020B0604020202020204" pitchFamily="34" charset="0"/>
              </a:rPr>
              <a:t> </a:t>
            </a:r>
            <a:r>
              <a:rPr lang="en-GB" sz="1200" b="1" kern="0" spc="-10" dirty="0">
                <a:effectLst/>
                <a:latin typeface="Arial" panose="020B0604020202020204" pitchFamily="34" charset="0"/>
                <a:ea typeface="Arial" panose="020B0604020202020204" pitchFamily="34" charset="0"/>
              </a:rPr>
              <a:t>occur?</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a:spcBef>
                <a:spcPts val="5"/>
              </a:spcBef>
              <a:spcAft>
                <a:spcPts val="0"/>
              </a:spcAft>
            </a:pPr>
            <a:r>
              <a:rPr lang="en-GB" sz="1200" dirty="0">
                <a:effectLst/>
                <a:latin typeface="Arial" panose="020B0604020202020204" pitchFamily="34" charset="0"/>
                <a:ea typeface="Arial" panose="020B0604020202020204" pitchFamily="34" charset="0"/>
              </a:rPr>
              <a:t>It</a:t>
            </a:r>
            <a:r>
              <a:rPr lang="en-GB" sz="1200" spc="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is</a:t>
            </a:r>
            <a:r>
              <a:rPr lang="en-GB" sz="1200" spc="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essential</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to</a:t>
            </a:r>
            <a:r>
              <a:rPr lang="en-GB" sz="1200" spc="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recognise</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that</a:t>
            </a:r>
            <a:r>
              <a:rPr lang="en-GB" sz="1200" spc="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abuse</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can</a:t>
            </a:r>
            <a:r>
              <a:rPr lang="en-GB" sz="1200" spc="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occur</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in</a:t>
            </a:r>
            <a:r>
              <a:rPr lang="en-GB" sz="1200" spc="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any</a:t>
            </a:r>
            <a:r>
              <a:rPr lang="en-GB" sz="1200" spc="10"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setting:</a:t>
            </a:r>
            <a:endParaRPr lang="en-GB" sz="1200" dirty="0">
              <a:effectLst/>
              <a:latin typeface="Arial" panose="020B0604020202020204" pitchFamily="34" charset="0"/>
              <a:ea typeface="Arial" panose="020B0604020202020204" pitchFamily="34" charset="0"/>
            </a:endParaRPr>
          </a:p>
          <a:p>
            <a:pPr marL="342900" lvl="0" indent="-342900">
              <a:spcBef>
                <a:spcPts val="285"/>
              </a:spcBef>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A</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child,</a:t>
            </a:r>
            <a:r>
              <a:rPr lang="en-GB" sz="1200" spc="4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young</a:t>
            </a:r>
            <a:r>
              <a:rPr lang="en-GB" sz="1200" spc="4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person,</a:t>
            </a:r>
            <a:r>
              <a:rPr lang="en-GB" sz="1200" spc="4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or</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adult's</a:t>
            </a:r>
            <a:r>
              <a:rPr lang="en-GB" sz="1200" spc="4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own</a:t>
            </a:r>
            <a:r>
              <a:rPr lang="en-GB" sz="1200" spc="45" dirty="0">
                <a:effectLst/>
                <a:latin typeface="Arial" panose="020B0604020202020204" pitchFamily="34" charset="0"/>
                <a:ea typeface="Arial" panose="020B0604020202020204" pitchFamily="34" charset="0"/>
              </a:rPr>
              <a:t> </a:t>
            </a:r>
            <a:r>
              <a:rPr lang="en-GB" sz="1200" spc="-20" dirty="0">
                <a:effectLst/>
                <a:latin typeface="Arial" panose="020B0604020202020204" pitchFamily="34" charset="0"/>
                <a:ea typeface="Arial" panose="020B0604020202020204" pitchFamily="34" charset="0"/>
              </a:rPr>
              <a:t>home</a:t>
            </a:r>
            <a:endParaRPr lang="en-GB" sz="1200" dirty="0">
              <a:effectLst/>
              <a:latin typeface="Arial" panose="020B0604020202020204" pitchFamily="34" charset="0"/>
              <a:ea typeface="Arial" panose="020B0604020202020204" pitchFamily="34" charset="0"/>
            </a:endParaRPr>
          </a:p>
          <a:p>
            <a:pPr marL="342900" lvl="0" indent="-342900">
              <a:spcBef>
                <a:spcPts val="285"/>
              </a:spcBef>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A</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carer’s</a:t>
            </a:r>
            <a:r>
              <a:rPr lang="en-GB" sz="1200" spc="-40" dirty="0">
                <a:effectLst/>
                <a:latin typeface="Arial" panose="020B0604020202020204" pitchFamily="34" charset="0"/>
                <a:ea typeface="Arial" panose="020B0604020202020204" pitchFamily="34" charset="0"/>
              </a:rPr>
              <a:t> </a:t>
            </a:r>
            <a:r>
              <a:rPr lang="en-GB" sz="1200" spc="-20" dirty="0">
                <a:effectLst/>
                <a:latin typeface="Arial" panose="020B0604020202020204" pitchFamily="34" charset="0"/>
                <a:ea typeface="Arial" panose="020B0604020202020204" pitchFamily="34" charset="0"/>
              </a:rPr>
              <a:t>home</a:t>
            </a:r>
            <a:endParaRPr lang="en-GB" sz="1200" dirty="0">
              <a:effectLst/>
              <a:latin typeface="Arial" panose="020B0604020202020204" pitchFamily="34" charset="0"/>
              <a:ea typeface="Arial" panose="020B0604020202020204" pitchFamily="34" charset="0"/>
            </a:endParaRPr>
          </a:p>
          <a:p>
            <a:pPr marL="342900" lvl="0" indent="-342900">
              <a:spcBef>
                <a:spcPts val="285"/>
              </a:spcBef>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At</a:t>
            </a:r>
            <a:r>
              <a:rPr lang="en-GB" sz="1200" spc="10"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church</a:t>
            </a:r>
            <a:endParaRPr lang="en-GB" sz="1200" dirty="0">
              <a:effectLst/>
              <a:latin typeface="Arial" panose="020B0604020202020204" pitchFamily="34" charset="0"/>
              <a:ea typeface="Arial" panose="020B0604020202020204" pitchFamily="34" charset="0"/>
            </a:endParaRPr>
          </a:p>
          <a:p>
            <a:pPr marL="342900" lvl="0" indent="-342900">
              <a:spcBef>
                <a:spcPts val="285"/>
              </a:spcBef>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A</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residential</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or</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nursing</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care</a:t>
            </a:r>
            <a:r>
              <a:rPr lang="en-GB" sz="1200" spc="-10" dirty="0">
                <a:effectLst/>
                <a:latin typeface="Arial" panose="020B0604020202020204" pitchFamily="34" charset="0"/>
                <a:ea typeface="Arial" panose="020B0604020202020204" pitchFamily="34" charset="0"/>
              </a:rPr>
              <a:t> </a:t>
            </a:r>
            <a:r>
              <a:rPr lang="en-GB" sz="1200" spc="-20" dirty="0">
                <a:effectLst/>
                <a:latin typeface="Arial" panose="020B0604020202020204" pitchFamily="34" charset="0"/>
                <a:ea typeface="Arial" panose="020B0604020202020204" pitchFamily="34" charset="0"/>
              </a:rPr>
              <a:t>home</a:t>
            </a:r>
            <a:endParaRPr lang="en-GB" sz="1200" dirty="0">
              <a:effectLst/>
              <a:latin typeface="Arial" panose="020B0604020202020204" pitchFamily="34" charset="0"/>
              <a:ea typeface="Arial" panose="020B0604020202020204" pitchFamily="34" charset="0"/>
            </a:endParaRPr>
          </a:p>
          <a:p>
            <a:pPr marL="342900" lvl="0" indent="-342900">
              <a:spcBef>
                <a:spcPts val="290"/>
              </a:spcBef>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A</a:t>
            </a:r>
            <a:r>
              <a:rPr lang="en-GB" sz="1200" spc="-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day </a:t>
            </a:r>
            <a:r>
              <a:rPr lang="en-GB" sz="1200" spc="-10" dirty="0">
                <a:effectLst/>
                <a:latin typeface="Arial" panose="020B0604020202020204" pitchFamily="34" charset="0"/>
                <a:ea typeface="Arial" panose="020B0604020202020204" pitchFamily="34" charset="0"/>
              </a:rPr>
              <a:t>centre</a:t>
            </a:r>
            <a:endParaRPr lang="en-GB" sz="1200" dirty="0">
              <a:effectLst/>
              <a:latin typeface="Arial" panose="020B0604020202020204" pitchFamily="34" charset="0"/>
              <a:ea typeface="Arial" panose="020B0604020202020204" pitchFamily="34" charset="0"/>
            </a:endParaRPr>
          </a:p>
          <a:p>
            <a:pPr marL="342900" lvl="0" indent="-342900">
              <a:spcBef>
                <a:spcPts val="285"/>
              </a:spcBef>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At</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school,</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an</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education</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centre</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or</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at</a:t>
            </a:r>
            <a:r>
              <a:rPr lang="en-GB" sz="1200" spc="25" dirty="0">
                <a:effectLst/>
                <a:latin typeface="Arial" panose="020B0604020202020204" pitchFamily="34" charset="0"/>
                <a:ea typeface="Arial" panose="020B0604020202020204" pitchFamily="34" charset="0"/>
              </a:rPr>
              <a:t> </a:t>
            </a:r>
            <a:r>
              <a:rPr lang="en-GB" sz="1200" spc="-20" dirty="0">
                <a:effectLst/>
                <a:latin typeface="Arial" panose="020B0604020202020204" pitchFamily="34" charset="0"/>
                <a:ea typeface="Arial" panose="020B0604020202020204" pitchFamily="34" charset="0"/>
              </a:rPr>
              <a:t>work</a:t>
            </a:r>
            <a:endParaRPr lang="en-GB" sz="1200" dirty="0">
              <a:effectLst/>
              <a:latin typeface="Arial" panose="020B0604020202020204" pitchFamily="34" charset="0"/>
              <a:ea typeface="Arial" panose="020B0604020202020204" pitchFamily="34" charset="0"/>
            </a:endParaRPr>
          </a:p>
          <a:p>
            <a:pPr marL="342900" lvl="0" indent="-342900">
              <a:spcBef>
                <a:spcPts val="285"/>
              </a:spcBef>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A</a:t>
            </a:r>
            <a:r>
              <a:rPr lang="en-GB" sz="1200" spc="-25"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hospital</a:t>
            </a:r>
            <a:endParaRPr lang="en-GB" sz="1200" dirty="0">
              <a:effectLst/>
              <a:latin typeface="Arial" panose="020B0604020202020204" pitchFamily="34" charset="0"/>
              <a:ea typeface="Arial" panose="020B0604020202020204" pitchFamily="34" charset="0"/>
            </a:endParaRPr>
          </a:p>
          <a:p>
            <a:pPr marL="342900" lvl="0" indent="-342900">
              <a:spcBef>
                <a:spcPts val="285"/>
              </a:spcBef>
              <a:buFont typeface="Arial" panose="020B0604020202020204" pitchFamily="34" charset="0"/>
              <a:buChar char="-"/>
              <a:tabLst>
                <a:tab pos="165735" algn="l"/>
              </a:tabLst>
            </a:pPr>
            <a:r>
              <a:rPr lang="en-GB" sz="1200" spc="-10" dirty="0">
                <a:effectLst/>
                <a:latin typeface="Arial" panose="020B0604020202020204" pitchFamily="34" charset="0"/>
                <a:ea typeface="Arial" panose="020B0604020202020204" pitchFamily="34" charset="0"/>
              </a:rPr>
              <a:t>Online</a:t>
            </a:r>
            <a:endParaRPr lang="en-GB" sz="1200" dirty="0">
              <a:effectLst/>
              <a:latin typeface="Arial" panose="020B0604020202020204" pitchFamily="34" charset="0"/>
              <a:ea typeface="Arial" panose="020B0604020202020204" pitchFamily="34" charset="0"/>
            </a:endParaRPr>
          </a:p>
          <a:p>
            <a:pPr marL="71755">
              <a:spcBef>
                <a:spcPts val="285"/>
              </a:spcBef>
              <a:spcAft>
                <a:spcPts val="0"/>
              </a:spcAft>
              <a:tabLst>
                <a:tab pos="367030" algn="l"/>
              </a:tabLst>
            </a:pPr>
            <a:r>
              <a:rPr lang="en-GB" sz="1200" spc="-50" dirty="0">
                <a:effectLst/>
                <a:latin typeface="Arial" panose="020B0604020202020204" pitchFamily="34" charset="0"/>
                <a:ea typeface="Arial" panose="020B0604020202020204" pitchFamily="34" charset="0"/>
              </a:rPr>
              <a:t>…</a:t>
            </a:r>
            <a:r>
              <a:rPr lang="en-GB" sz="1200" dirty="0">
                <a:effectLst/>
                <a:latin typeface="Arial" panose="020B0604020202020204" pitchFamily="34" charset="0"/>
                <a:ea typeface="Arial" panose="020B0604020202020204" pitchFamily="34" charset="0"/>
              </a:rPr>
              <a:t>	and</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even</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in</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public</a:t>
            </a:r>
            <a:r>
              <a:rPr lang="en-GB" sz="1200" spc="20"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places</a:t>
            </a:r>
            <a:endParaRPr lang="en-GB" sz="1200" dirty="0">
              <a:effectLst/>
              <a:latin typeface="Arial" panose="020B0604020202020204" pitchFamily="34" charset="0"/>
              <a:ea typeface="Arial" panose="020B0604020202020204" pitchFamily="34" charset="0"/>
            </a:endParaRPr>
          </a:p>
          <a:p>
            <a:endParaRPr lang="en-GB" sz="1200" dirty="0"/>
          </a:p>
        </p:txBody>
      </p:sp>
    </p:spTree>
    <p:extLst>
      <p:ext uri="{BB962C8B-B14F-4D97-AF65-F5344CB8AC3E}">
        <p14:creationId xmlns:p14="http://schemas.microsoft.com/office/powerpoint/2010/main" val="2738019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BDF9E293-58E7-474C-18A8-9349967DBA99}"/>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CCE5845B-7EB3-2015-041B-1E43E8D93651}"/>
              </a:ext>
            </a:extLst>
          </p:cNvPr>
          <p:cNvSpPr>
            <a:spLocks noGrp="1"/>
          </p:cNvSpPr>
          <p:nvPr>
            <p:ph type="body" idx="1"/>
          </p:nvPr>
        </p:nvSpPr>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How</a:t>
            </a:r>
            <a:r>
              <a:rPr lang="en-GB" sz="1200" b="1" kern="0" spc="17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might</a:t>
            </a:r>
            <a:r>
              <a:rPr lang="en-GB" sz="1200" b="1" kern="0" spc="17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I</a:t>
            </a:r>
            <a:r>
              <a:rPr lang="en-GB" sz="1200" b="1" kern="0" spc="17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find</a:t>
            </a:r>
            <a:r>
              <a:rPr lang="en-GB" sz="1200" b="1" kern="0" spc="17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out</a:t>
            </a:r>
            <a:r>
              <a:rPr lang="en-GB" sz="1200" b="1" kern="0" spc="17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about</a:t>
            </a:r>
            <a:r>
              <a:rPr lang="en-GB" sz="1200" b="1" kern="0" spc="170" dirty="0">
                <a:effectLst/>
                <a:latin typeface="Arial" panose="020B0604020202020204" pitchFamily="34" charset="0"/>
                <a:ea typeface="Arial" panose="020B0604020202020204" pitchFamily="34" charset="0"/>
              </a:rPr>
              <a:t> </a:t>
            </a:r>
            <a:r>
              <a:rPr lang="en-GB" sz="1200" b="1" kern="0" spc="-10" dirty="0">
                <a:effectLst/>
                <a:latin typeface="Arial" panose="020B0604020202020204" pitchFamily="34" charset="0"/>
                <a:ea typeface="Arial" panose="020B0604020202020204" pitchFamily="34" charset="0"/>
              </a:rPr>
              <a:t>abuse?</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marR="8826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Here are some examples of some of the ways you may find out a child is at risk.</a:t>
            </a:r>
            <a:r>
              <a:rPr lang="en-GB" sz="1200" spc="3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Bear in mind this is not an exhaustive list. What’s important is to know that</a:t>
            </a:r>
            <a:r>
              <a:rPr lang="en-GB" sz="1200" spc="20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Safeguarding information needs to be reported so that proper action can be taken.</a:t>
            </a:r>
          </a:p>
          <a:p>
            <a:endParaRPr lang="en-GB" sz="1200" dirty="0"/>
          </a:p>
        </p:txBody>
      </p:sp>
    </p:spTree>
    <p:extLst>
      <p:ext uri="{BB962C8B-B14F-4D97-AF65-F5344CB8AC3E}">
        <p14:creationId xmlns:p14="http://schemas.microsoft.com/office/powerpoint/2010/main" val="2102451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9E210346-0A94-ADD8-744A-60CE96A1ADF1}"/>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62019F2F-7283-F2C8-10AD-CFC4D5FBD3B2}"/>
              </a:ext>
            </a:extLst>
          </p:cNvPr>
          <p:cNvSpPr>
            <a:spLocks noGrp="1"/>
          </p:cNvSpPr>
          <p:nvPr>
            <p:ph type="body" idx="1"/>
          </p:nvPr>
        </p:nvSpPr>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What</a:t>
            </a:r>
            <a:r>
              <a:rPr lang="en-GB" sz="1200" b="1" kern="0" spc="17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about</a:t>
            </a:r>
            <a:r>
              <a:rPr lang="en-GB" sz="1200" b="1" kern="0" spc="180" dirty="0">
                <a:effectLst/>
                <a:latin typeface="Arial" panose="020B0604020202020204" pitchFamily="34" charset="0"/>
                <a:ea typeface="Arial" panose="020B0604020202020204" pitchFamily="34" charset="0"/>
              </a:rPr>
              <a:t> </a:t>
            </a:r>
            <a:r>
              <a:rPr lang="en-GB" sz="1200" b="1" kern="0" spc="-10" dirty="0">
                <a:effectLst/>
                <a:latin typeface="Arial" panose="020B0604020202020204" pitchFamily="34" charset="0"/>
                <a:ea typeface="Arial" panose="020B0604020202020204" pitchFamily="34" charset="0"/>
              </a:rPr>
              <a:t>confidentiality?</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a:spcBef>
                <a:spcPts val="5"/>
              </a:spcBef>
              <a:spcAft>
                <a:spcPts val="0"/>
              </a:spcAft>
            </a:pPr>
            <a:r>
              <a:rPr lang="en-GB" sz="1200" dirty="0">
                <a:effectLst/>
                <a:latin typeface="Arial" panose="020B0604020202020204" pitchFamily="34" charset="0"/>
                <a:ea typeface="Arial" panose="020B0604020202020204" pitchFamily="34" charset="0"/>
              </a:rPr>
              <a:t>We</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have</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an</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obligation</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to</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pass</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on</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information</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in</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the</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following</a:t>
            </a:r>
            <a:r>
              <a:rPr lang="en-GB" sz="1200" spc="15"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circumstances:</a:t>
            </a:r>
            <a:endParaRPr lang="en-GB" sz="1200" dirty="0">
              <a:effectLst/>
              <a:latin typeface="Arial" panose="020B0604020202020204" pitchFamily="34" charset="0"/>
              <a:ea typeface="Arial" panose="020B0604020202020204" pitchFamily="34" charset="0"/>
            </a:endParaRPr>
          </a:p>
          <a:p>
            <a:pPr>
              <a:spcBef>
                <a:spcPts val="50"/>
              </a:spcBef>
            </a:pPr>
            <a:r>
              <a:rPr lang="en-GB" sz="1200" dirty="0">
                <a:effectLst/>
                <a:latin typeface="Arial" panose="020B0604020202020204" pitchFamily="34" charset="0"/>
                <a:ea typeface="Arial" panose="020B0604020202020204" pitchFamily="34" charset="0"/>
              </a:rPr>
              <a:t> </a:t>
            </a:r>
          </a:p>
          <a:p>
            <a:pPr marL="71755" marR="16700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Firstly, if someone is at risk of significant harm to themselves or others, and secondly if a crime has been or may have been committed.</a:t>
            </a:r>
          </a:p>
          <a:p>
            <a:pPr>
              <a:spcBef>
                <a:spcPts val="45"/>
              </a:spcBef>
            </a:pPr>
            <a:r>
              <a:rPr lang="en-GB" sz="1200" dirty="0">
                <a:effectLst/>
                <a:latin typeface="Arial" panose="020B0604020202020204" pitchFamily="34" charset="0"/>
                <a:ea typeface="Arial" panose="020B0604020202020204" pitchFamily="34" charset="0"/>
              </a:rPr>
              <a:t> </a:t>
            </a:r>
          </a:p>
          <a:p>
            <a:pPr marL="71755" marR="167005">
              <a:lnSpc>
                <a:spcPct val="122000"/>
              </a:lnSpc>
              <a:spcAft>
                <a:spcPts val="0"/>
              </a:spcAft>
            </a:pPr>
            <a:r>
              <a:rPr lang="en-GB" sz="1200" dirty="0">
                <a:effectLst/>
                <a:latin typeface="Arial" panose="020B0604020202020204" pitchFamily="34" charset="0"/>
                <a:ea typeface="Arial" panose="020B0604020202020204" pitchFamily="34" charset="0"/>
              </a:rPr>
              <a:t>It is important to be open and honest with the person from the outset about why, what, how and who you will share information with. It is not a breach of confidentiality to seek advice and guidance from the Safeguarding Officer in your setting, a DSA or other designated person.</a:t>
            </a:r>
          </a:p>
          <a:p>
            <a:pPr>
              <a:spcBef>
                <a:spcPts val="40"/>
              </a:spcBef>
            </a:pPr>
            <a:r>
              <a:rPr lang="en-GB" sz="1200" dirty="0">
                <a:effectLst/>
                <a:latin typeface="Arial" panose="020B0604020202020204" pitchFamily="34" charset="0"/>
                <a:ea typeface="Arial" panose="020B0604020202020204" pitchFamily="34" charset="0"/>
              </a:rPr>
              <a:t> </a:t>
            </a:r>
          </a:p>
          <a:p>
            <a:pPr marL="71755">
              <a:lnSpc>
                <a:spcPct val="122000"/>
              </a:lnSpc>
            </a:pPr>
            <a:r>
              <a:rPr lang="en-GB" sz="1200" dirty="0">
                <a:effectLst/>
                <a:latin typeface="Arial" panose="020B0604020202020204" pitchFamily="34" charset="0"/>
                <a:ea typeface="Arial" panose="020B0604020202020204" pitchFamily="34" charset="0"/>
              </a:rPr>
              <a:t>The</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General</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Data</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Protection</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Regulation</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Act</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(GDPR)</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and</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the</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Data</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Protection</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Act</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2018</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are</a:t>
            </a:r>
            <a:r>
              <a:rPr lang="en-GB" sz="1200" spc="-2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not barriers to justified information sharing.</a:t>
            </a:r>
          </a:p>
          <a:p>
            <a:pPr>
              <a:spcBef>
                <a:spcPts val="45"/>
              </a:spcBef>
            </a:pPr>
            <a:r>
              <a:rPr lang="en-GB" sz="1200" dirty="0">
                <a:effectLst/>
                <a:latin typeface="Arial" panose="020B0604020202020204" pitchFamily="34" charset="0"/>
                <a:ea typeface="Arial" panose="020B0604020202020204" pitchFamily="34" charset="0"/>
              </a:rPr>
              <a:t> </a:t>
            </a:r>
          </a:p>
          <a:p>
            <a:pPr marL="71755" marR="167005">
              <a:lnSpc>
                <a:spcPct val="122000"/>
              </a:lnSpc>
              <a:spcAft>
                <a:spcPts val="0"/>
              </a:spcAft>
            </a:pPr>
            <a:r>
              <a:rPr lang="en-GB" sz="1200" dirty="0">
                <a:effectLst/>
                <a:latin typeface="Arial" panose="020B0604020202020204" pitchFamily="34" charset="0"/>
                <a:ea typeface="Arial" panose="020B0604020202020204" pitchFamily="34" charset="0"/>
              </a:rPr>
              <a:t>These guidelines are there to ensure that information is shared appropriately with only the individuals who need to know.</a:t>
            </a:r>
          </a:p>
          <a:p>
            <a:pPr>
              <a:spcBef>
                <a:spcPts val="45"/>
              </a:spcBef>
            </a:pPr>
            <a:r>
              <a:rPr lang="en-GB" sz="1200" dirty="0">
                <a:effectLst/>
                <a:latin typeface="Arial" panose="020B0604020202020204" pitchFamily="34" charset="0"/>
                <a:ea typeface="Arial" panose="020B0604020202020204" pitchFamily="34" charset="0"/>
              </a:rPr>
              <a:t> </a:t>
            </a:r>
          </a:p>
          <a:p>
            <a:pPr marL="71755" marR="167005">
              <a:lnSpc>
                <a:spcPct val="122000"/>
              </a:lnSpc>
              <a:spcAft>
                <a:spcPts val="0"/>
              </a:spcAft>
            </a:pPr>
            <a:r>
              <a:rPr lang="en-GB" sz="1200" dirty="0">
                <a:effectLst/>
                <a:latin typeface="Arial" panose="020B0604020202020204" pitchFamily="34" charset="0"/>
                <a:ea typeface="Arial" panose="020B0604020202020204" pitchFamily="34" charset="0"/>
              </a:rPr>
              <a:t>When in doubt about the sharing of safeguarding information, please consult a Safeguarding Officer or equivalent in your setting.</a:t>
            </a:r>
          </a:p>
        </p:txBody>
      </p:sp>
    </p:spTree>
    <p:extLst>
      <p:ext uri="{BB962C8B-B14F-4D97-AF65-F5344CB8AC3E}">
        <p14:creationId xmlns:p14="http://schemas.microsoft.com/office/powerpoint/2010/main" val="1901356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094798A7-9974-5978-15FC-0FD9C7A76023}"/>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C8DC3BAE-3F9D-E00D-980B-138E40254313}"/>
              </a:ext>
            </a:extLst>
          </p:cNvPr>
          <p:cNvSpPr>
            <a:spLocks noGrp="1"/>
          </p:cNvSpPr>
          <p:nvPr>
            <p:ph type="body" idx="1"/>
          </p:nvPr>
        </p:nvSpPr>
        <p:spPr/>
        <p:txBody>
          <a:bodyPr/>
          <a:lstStyle/>
          <a:p>
            <a:r>
              <a:rPr lang="en-GB" sz="1200" b="1" dirty="0"/>
              <a:t>Forms of Abuse – card sort</a:t>
            </a:r>
          </a:p>
          <a:p>
            <a:endParaRPr lang="en-GB" sz="1200" dirty="0"/>
          </a:p>
          <a:p>
            <a:r>
              <a:rPr lang="en-GB" sz="1200" dirty="0"/>
              <a:t>Provide participants with the two sets of cards – one set names the different forms of abuse, the other provides the definitions of each of these forms of abuse. </a:t>
            </a:r>
          </a:p>
          <a:p>
            <a:endParaRPr lang="en-GB" sz="1200" dirty="0"/>
          </a:p>
          <a:p>
            <a:r>
              <a:rPr lang="en-GB" sz="1200" dirty="0"/>
              <a:t>Ask participants to match the form of abuse with its definition. </a:t>
            </a:r>
          </a:p>
        </p:txBody>
      </p:sp>
    </p:spTree>
    <p:extLst>
      <p:ext uri="{BB962C8B-B14F-4D97-AF65-F5344CB8AC3E}">
        <p14:creationId xmlns:p14="http://schemas.microsoft.com/office/powerpoint/2010/main" val="2380037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475E4D92-8810-4599-2AEE-57A90C2C17E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5DCDD0D-8698-2490-1645-65284E907D21}"/>
              </a:ext>
            </a:extLst>
          </p:cNvPr>
          <p:cNvSpPr>
            <a:spLocks noGrp="1"/>
          </p:cNvSpPr>
          <p:nvPr>
            <p:ph type="body" idx="1"/>
          </p:nvPr>
        </p:nvSpPr>
        <p:spPr>
          <a:xfrm>
            <a:off x="4571999" y="303797"/>
            <a:ext cx="4295273" cy="6163177"/>
          </a:xfrm>
        </p:spPr>
        <p:txBody>
          <a:bodyPr/>
          <a:lstStyle/>
          <a:p>
            <a:pPr marL="71755">
              <a:spcBef>
                <a:spcPts val="250"/>
              </a:spcBef>
            </a:pPr>
            <a:r>
              <a:rPr lang="en-GB" sz="1100" b="1" kern="0" spc="-10" dirty="0">
                <a:effectLst/>
                <a:latin typeface="Arial" panose="020B0604020202020204" pitchFamily="34" charset="0"/>
                <a:ea typeface="Arial" panose="020B0604020202020204" pitchFamily="34" charset="0"/>
              </a:rPr>
              <a:t>Grooming</a:t>
            </a:r>
            <a:endParaRPr lang="en-GB" sz="1100" b="1" kern="0" dirty="0">
              <a:effectLst/>
              <a:latin typeface="Arial" panose="020B0604020202020204" pitchFamily="34" charset="0"/>
              <a:ea typeface="Arial" panose="020B0604020202020204" pitchFamily="34" charset="0"/>
            </a:endParaRPr>
          </a:p>
          <a:p>
            <a:pPr>
              <a:spcBef>
                <a:spcPts val="30"/>
              </a:spcBef>
            </a:pPr>
            <a:r>
              <a:rPr lang="en-GB" sz="1100" dirty="0">
                <a:effectLst/>
                <a:latin typeface="Arial" panose="020B0604020202020204" pitchFamily="34" charset="0"/>
                <a:ea typeface="Arial" panose="020B0604020202020204" pitchFamily="34" charset="0"/>
              </a:rPr>
              <a:t> </a:t>
            </a:r>
          </a:p>
          <a:p>
            <a:pPr marL="71755" marR="158750">
              <a:lnSpc>
                <a:spcPct val="122000"/>
              </a:lnSpc>
              <a:spcBef>
                <a:spcPts val="5"/>
              </a:spcBef>
              <a:spcAft>
                <a:spcPts val="0"/>
              </a:spcAft>
            </a:pPr>
            <a:r>
              <a:rPr lang="en-GB" sz="1100" dirty="0">
                <a:effectLst/>
                <a:latin typeface="Arial" panose="020B0604020202020204" pitchFamily="34" charset="0"/>
                <a:ea typeface="Arial" panose="020B0604020202020204" pitchFamily="34" charset="0"/>
              </a:rPr>
              <a:t>According</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to</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the</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NSPCC, “Grooming</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is</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when</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someone</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builds</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an</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emotional</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connection</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with</a:t>
            </a:r>
            <a:r>
              <a:rPr lang="en-GB" sz="1100" spc="1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a child or adult to gain their trust for the purposes of committing abuse. Children and young people, and even adults can be groomed online or face-to-face, by a stranger or by someone they know - for example a family member, friend or professional. Individuals who are groomed often don't understand that they have been groomed or that what has happened is abuse.”</a:t>
            </a:r>
          </a:p>
          <a:p>
            <a:pPr marL="71755" marR="167005">
              <a:lnSpc>
                <a:spcPct val="122000"/>
              </a:lnSpc>
              <a:spcAft>
                <a:spcPts val="0"/>
              </a:spcAft>
            </a:pPr>
            <a:r>
              <a:rPr lang="en-GB" sz="1100" dirty="0">
                <a:effectLst/>
                <a:latin typeface="Arial" panose="020B0604020202020204" pitchFamily="34" charset="0"/>
                <a:ea typeface="Arial" panose="020B0604020202020204" pitchFamily="34" charset="0"/>
              </a:rPr>
              <a:t>It is important for church communities to remember that those who abuse rely on trust, authority, and secrecy to gain access to children or adults.</a:t>
            </a:r>
          </a:p>
          <a:p>
            <a:pPr>
              <a:spcBef>
                <a:spcPts val="20"/>
              </a:spcBef>
            </a:pPr>
            <a:r>
              <a:rPr lang="en-GB" sz="1100" dirty="0">
                <a:effectLst/>
                <a:latin typeface="Arial" panose="020B0604020202020204" pitchFamily="34" charset="0"/>
                <a:ea typeface="Arial" panose="020B0604020202020204" pitchFamily="34" charset="0"/>
              </a:rPr>
              <a:t> </a:t>
            </a:r>
          </a:p>
          <a:p>
            <a:pPr marL="71755" marR="177165">
              <a:lnSpc>
                <a:spcPct val="122000"/>
              </a:lnSpc>
              <a:spcBef>
                <a:spcPts val="5"/>
              </a:spcBef>
              <a:spcAft>
                <a:spcPts val="0"/>
              </a:spcAft>
            </a:pPr>
            <a:r>
              <a:rPr lang="en-GB" sz="1100" dirty="0">
                <a:effectLst/>
                <a:latin typeface="Arial" panose="020B0604020202020204" pitchFamily="34" charset="0"/>
                <a:ea typeface="Arial" panose="020B0604020202020204" pitchFamily="34" charset="0"/>
              </a:rPr>
              <a:t>It is important for church communities to remember that those who abuse rely on trust, authority and secrecy to gain access to children or adults.</a:t>
            </a:r>
            <a:r>
              <a:rPr lang="en-GB" sz="1100" spc="20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Perpetrators can be young, old, male or female and come from all cultural backgrounds. There is no way to identify an offender simply by looking at them.</a:t>
            </a:r>
            <a:r>
              <a:rPr lang="en-GB" sz="1100" spc="20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The important thing is to recognise are the behaviours that those who pose a risk often demonstrate, that may suggest grooming is occurring.</a:t>
            </a:r>
            <a:r>
              <a:rPr lang="en-GB" sz="1100" spc="20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It is important to remember that the offenders are often able to groom and manipulate entire communities or groups into believing</a:t>
            </a:r>
            <a:r>
              <a:rPr lang="en-GB" sz="1100" spc="400" dirty="0">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they can be trusted, making it even more important to recognise indicators of abuse and seek advice from your Parish Safeguarding Officer or Diocesan Safeguarding Officer for further </a:t>
            </a:r>
            <a:r>
              <a:rPr lang="en-GB" sz="1100" spc="-10" dirty="0">
                <a:effectLst/>
                <a:latin typeface="Arial" panose="020B0604020202020204" pitchFamily="34" charset="0"/>
                <a:ea typeface="Arial" panose="020B0604020202020204" pitchFamily="34" charset="0"/>
              </a:rPr>
              <a:t>guidance.</a:t>
            </a:r>
            <a:endParaRPr lang="en-GB" sz="1100" dirty="0">
              <a:effectLst/>
              <a:latin typeface="Arial" panose="020B0604020202020204" pitchFamily="34" charset="0"/>
              <a:ea typeface="Arial" panose="020B0604020202020204" pitchFamily="34" charset="0"/>
            </a:endParaRPr>
          </a:p>
          <a:p>
            <a:r>
              <a:rPr lang="en-GB" sz="1100" dirty="0">
                <a:effectLst/>
                <a:latin typeface="Arial" panose="020B0604020202020204" pitchFamily="34" charset="0"/>
                <a:ea typeface="Arial" panose="020B0604020202020204" pitchFamily="34" charset="0"/>
              </a:rPr>
              <a:t>	</a:t>
            </a:r>
          </a:p>
          <a:p>
            <a:r>
              <a:rPr lang="en-GB" sz="1100" dirty="0">
                <a:effectLst/>
                <a:latin typeface="Arial" panose="020B0604020202020204" pitchFamily="34" charset="0"/>
                <a:ea typeface="Arial" panose="020B0604020202020204" pitchFamily="34" charset="0"/>
              </a:rPr>
              <a:t>For</a:t>
            </a:r>
            <a:r>
              <a:rPr lang="en-GB" sz="1100" spc="5"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more</a:t>
            </a:r>
            <a:r>
              <a:rPr lang="en-GB" sz="1100" spc="5"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information</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on</a:t>
            </a:r>
            <a:r>
              <a:rPr lang="en-GB" sz="1100" spc="5" dirty="0">
                <a:effectLst/>
                <a:latin typeface="Arial" panose="020B0604020202020204" pitchFamily="34" charset="0"/>
                <a:ea typeface="Arial" panose="020B0604020202020204" pitchFamily="34" charset="0"/>
              </a:rPr>
              <a:t> </a:t>
            </a:r>
            <a:r>
              <a:rPr lang="en-GB" sz="1100" spc="-10" dirty="0">
                <a:effectLst/>
                <a:latin typeface="Arial" panose="020B0604020202020204" pitchFamily="34" charset="0"/>
                <a:ea typeface="Arial" panose="020B0604020202020204" pitchFamily="34" charset="0"/>
              </a:rPr>
              <a:t>grooming, please see the NSPCC’s website.</a:t>
            </a:r>
            <a:endParaRPr lang="en-GB" sz="1100" dirty="0"/>
          </a:p>
        </p:txBody>
      </p:sp>
    </p:spTree>
    <p:extLst>
      <p:ext uri="{BB962C8B-B14F-4D97-AF65-F5344CB8AC3E}">
        <p14:creationId xmlns:p14="http://schemas.microsoft.com/office/powerpoint/2010/main" val="2446797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071E925-06AB-8015-FA04-539E355FCE4E}"/>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7D4661D1-92C0-8BCC-5BBE-8BF49BE6CBC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67089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9BA5E86-A91B-6111-6CD4-4138CCEF42C8}"/>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859D112-F2EC-18F8-0EB8-2B189AB845D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99196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70B69F2-1A17-E02F-261A-A06A63CE1D62}"/>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AEF3FBB4-0F8C-678E-F88C-99C9C4AC2F9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291204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64248CA0-0C0B-608C-462D-B8F82992AE7A}"/>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633F163A-4D97-325F-B8AE-B30708B7D24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341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p:txBody>
          <a:bodyPr/>
          <a:lstStyle/>
          <a:p>
            <a:r>
              <a:rPr lang="en-US" sz="1200" b="1" dirty="0">
                <a:ln>
                  <a:noFill/>
                </a:ln>
                <a:solidFill>
                  <a:srgbClr val="000000"/>
                </a:solidFill>
                <a:effectLst/>
                <a:latin typeface="Helvetica" panose="020B0604020202020204" pitchFamily="34" charset="0"/>
                <a:ea typeface="Arial Unicode MS"/>
                <a:cs typeface="Arial Unicode MS"/>
              </a:rPr>
              <a:t>Bell Ringers – Scenario 1 - </a:t>
            </a:r>
            <a:r>
              <a:rPr lang="en-GB" sz="1200" b="1" dirty="0">
                <a:ln>
                  <a:noFill/>
                </a:ln>
                <a:solidFill>
                  <a:srgbClr val="000000"/>
                </a:solidFill>
                <a:effectLst/>
                <a:latin typeface="Helvetica" panose="020B0604020202020204" pitchFamily="34" charset="0"/>
                <a:ea typeface="Arial Unicode MS"/>
                <a:cs typeface="Arial Unicode MS"/>
              </a:rPr>
              <a:t>Tony &amp; Jane</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pPr>
            <a:r>
              <a:rPr lang="en-GB" sz="1200" b="1" dirty="0">
                <a:ln>
                  <a:noFill/>
                </a:ln>
                <a:solidFill>
                  <a:schemeClr val="tx1"/>
                </a:solidFill>
                <a:effectLst/>
                <a:latin typeface="Helvetica" panose="020B0604020202020204" pitchFamily="34" charset="0"/>
                <a:ea typeface="Arial Unicode MS"/>
                <a:cs typeface="Arial Unicode MS"/>
              </a:rPr>
              <a:t>Question 1: Feedback:</a:t>
            </a:r>
            <a:endParaRPr lang="en-GB" sz="1200" dirty="0">
              <a:ln>
                <a:noFill/>
              </a:ln>
              <a:solidFill>
                <a:schemeClr val="tx1"/>
              </a:solidFill>
              <a:effectLst/>
              <a:latin typeface="Helvetica Neue"/>
              <a:ea typeface="Arial Unicode MS"/>
              <a:cs typeface="Arial Unicode MS"/>
            </a:endParaRPr>
          </a:p>
          <a:p>
            <a:pPr>
              <a:lnSpc>
                <a:spcPct val="120000"/>
              </a:lnSpc>
              <a:spcBef>
                <a:spcPts val="800"/>
              </a:spcBef>
            </a:pPr>
            <a:r>
              <a:rPr lang="en-GB" sz="1200" dirty="0">
                <a:ln>
                  <a:noFill/>
                </a:ln>
                <a:solidFill>
                  <a:schemeClr val="tx1"/>
                </a:solidFill>
                <a:effectLst/>
                <a:latin typeface="Helvetica" panose="020B0604020202020204" pitchFamily="34" charset="0"/>
                <a:ea typeface="Arial Unicode MS"/>
                <a:cs typeface="Arial Unicode MS"/>
              </a:rPr>
              <a:t>1 – This is incorrect – </a:t>
            </a:r>
            <a:r>
              <a:rPr lang="en-GB" sz="1200" dirty="0">
                <a:ln>
                  <a:noFill/>
                </a:ln>
                <a:solidFill>
                  <a:schemeClr val="tx1"/>
                </a:solidFill>
                <a:effectLst/>
                <a:latin typeface="Helvetica" panose="020B0604020202020204" pitchFamily="34" charset="0"/>
                <a:ea typeface="Helvetica" panose="020B0604020202020204" pitchFamily="34" charset="0"/>
                <a:cs typeface="Arial Unicode MS"/>
              </a:rPr>
              <a:t>you aren’t in a position to judge Jane’s mental state and should take her complaints seriously.</a:t>
            </a:r>
            <a:endParaRPr lang="en-GB" sz="1200" dirty="0">
              <a:solidFill>
                <a:schemeClr val="tx1"/>
              </a:solidFill>
              <a:latin typeface="Helvetica Neue"/>
              <a:ea typeface="Helvetica" panose="020B0604020202020204" pitchFamily="34" charset="0"/>
              <a:cs typeface="Arial Unicode MS"/>
            </a:endParaRPr>
          </a:p>
          <a:p>
            <a:pPr>
              <a:lnSpc>
                <a:spcPct val="120000"/>
              </a:lnSpc>
              <a:spcBef>
                <a:spcPts val="800"/>
              </a:spcBef>
            </a:pPr>
            <a:r>
              <a:rPr lang="en-GB" sz="1200" dirty="0">
                <a:ln>
                  <a:noFill/>
                </a:ln>
                <a:solidFill>
                  <a:schemeClr val="tx1"/>
                </a:solidFill>
                <a:effectLst/>
                <a:latin typeface="Helvetica" panose="020B0604020202020204" pitchFamily="34" charset="0"/>
                <a:ea typeface="Helvetica" panose="020B0604020202020204" pitchFamily="34" charset="0"/>
                <a:cs typeface="Arial Unicode MS"/>
              </a:rPr>
              <a:t>2 - This is correct – </a:t>
            </a:r>
            <a:r>
              <a:rPr lang="en-GB" sz="1200" dirty="0">
                <a:ln>
                  <a:noFill/>
                </a:ln>
                <a:solidFill>
                  <a:schemeClr val="tx1"/>
                </a:solidFill>
                <a:effectLst/>
                <a:latin typeface="Helvetica" panose="020B0604020202020204" pitchFamily="34" charset="0"/>
                <a:ea typeface="Arial Unicode MS"/>
                <a:cs typeface="Arial Unicode MS"/>
              </a:rPr>
              <a:t>There are two issues that are a concern. Firstly, Jane’s health may be deteriorating, and secondly, an allegation has been made about another team member.</a:t>
            </a:r>
            <a:endParaRPr lang="en-GB" sz="1200" dirty="0">
              <a:ln>
                <a:noFill/>
              </a:ln>
              <a:solidFill>
                <a:schemeClr val="tx1"/>
              </a:solidFill>
              <a:effectLst/>
              <a:latin typeface="Helvetica Neue"/>
              <a:ea typeface="Arial Unicode MS"/>
              <a:cs typeface="Arial Unicode MS"/>
            </a:endParaRPr>
          </a:p>
          <a:p>
            <a:pPr>
              <a:lnSpc>
                <a:spcPct val="120000"/>
              </a:lnSpc>
              <a:spcBef>
                <a:spcPts val="800"/>
              </a:spcBef>
            </a:pPr>
            <a:r>
              <a:rPr lang="en-GB" sz="1200" dirty="0">
                <a:ln>
                  <a:noFill/>
                </a:ln>
                <a:solidFill>
                  <a:schemeClr val="tx1"/>
                </a:solidFill>
                <a:effectLst/>
                <a:latin typeface="Helvetica" panose="020B0604020202020204" pitchFamily="34" charset="0"/>
                <a:ea typeface="Helvetica" panose="020B0604020202020204" pitchFamily="34" charset="0"/>
                <a:cs typeface="Arial Unicode MS"/>
              </a:rPr>
              <a:t>3 – This is incorrect – It is often the case in safeguarding situations that we feel unsure, but we still need to take what is said seriously.</a:t>
            </a:r>
            <a:r>
              <a:rPr lang="en-GB" sz="1200" dirty="0">
                <a:ln>
                  <a:noFill/>
                </a:ln>
                <a:solidFill>
                  <a:schemeClr val="tx1"/>
                </a:solidFill>
                <a:effectLst/>
                <a:latin typeface="Helvetica" panose="020B0604020202020204" pitchFamily="34" charset="0"/>
                <a:ea typeface="Arial Unicode MS"/>
                <a:cs typeface="Arial Unicode MS"/>
              </a:rPr>
              <a:t> </a:t>
            </a:r>
            <a:endParaRPr lang="en-GB" sz="1200" dirty="0">
              <a:ln>
                <a:noFill/>
              </a:ln>
              <a:solidFill>
                <a:schemeClr val="tx1"/>
              </a:solidFill>
              <a:effectLst/>
              <a:latin typeface="Helvetica Neue"/>
              <a:ea typeface="Arial Unicode MS"/>
              <a:cs typeface="Arial Unicode MS"/>
            </a:endParaRPr>
          </a:p>
          <a:p>
            <a:endParaRPr lang="en-GB" sz="1200" dirty="0">
              <a:solidFill>
                <a:schemeClr val="tx1"/>
              </a:solidFill>
            </a:endParaRPr>
          </a:p>
          <a:p>
            <a:pPr>
              <a:lnSpc>
                <a:spcPct val="120000"/>
              </a:lnSpc>
              <a:spcBef>
                <a:spcPts val="800"/>
              </a:spcBef>
            </a:pPr>
            <a:r>
              <a:rPr lang="en-GB" sz="1200" b="1" dirty="0">
                <a:ln>
                  <a:noFill/>
                </a:ln>
                <a:solidFill>
                  <a:schemeClr val="tx1"/>
                </a:solidFill>
                <a:effectLst/>
                <a:latin typeface="Helvetica" panose="020B0604020202020204" pitchFamily="34" charset="0"/>
                <a:ea typeface="Helvetica" panose="020B0604020202020204" pitchFamily="34" charset="0"/>
                <a:cs typeface="Arial Unicode MS"/>
              </a:rPr>
              <a:t>Question 2: Feedback:</a:t>
            </a:r>
            <a:endParaRPr lang="en-GB" sz="1200" dirty="0">
              <a:ln>
                <a:noFill/>
              </a:ln>
              <a:solidFill>
                <a:schemeClr val="tx1"/>
              </a:solidFill>
              <a:effectLst/>
              <a:latin typeface="Helvetica Neue"/>
              <a:ea typeface="Arial Unicode MS"/>
              <a:cs typeface="Arial Unicode MS"/>
            </a:endParaRPr>
          </a:p>
          <a:p>
            <a:pPr>
              <a:lnSpc>
                <a:spcPct val="120000"/>
              </a:lnSpc>
              <a:spcBef>
                <a:spcPts val="800"/>
              </a:spcBef>
            </a:pPr>
            <a:r>
              <a:rPr lang="en-GB" sz="1200" dirty="0">
                <a:ln>
                  <a:noFill/>
                </a:ln>
                <a:solidFill>
                  <a:schemeClr val="tx1"/>
                </a:solidFill>
                <a:effectLst/>
                <a:latin typeface="Helvetica" panose="020B0604020202020204" pitchFamily="34" charset="0"/>
                <a:ea typeface="Helvetica" panose="020B0604020202020204" pitchFamily="34" charset="0"/>
                <a:cs typeface="Arial Unicode MS"/>
              </a:rPr>
              <a:t>1 – This is incorrect – this is likely to start rumours spreading, and you should avoid independent investigation.</a:t>
            </a:r>
            <a:endParaRPr lang="en-GB" sz="1200" dirty="0">
              <a:ln>
                <a:noFill/>
              </a:ln>
              <a:solidFill>
                <a:schemeClr val="tx1"/>
              </a:solidFill>
              <a:effectLst/>
              <a:latin typeface="Helvetica Neue"/>
              <a:ea typeface="Arial Unicode MS"/>
              <a:cs typeface="Arial Unicode MS"/>
            </a:endParaRPr>
          </a:p>
          <a:p>
            <a:pPr>
              <a:lnSpc>
                <a:spcPct val="120000"/>
              </a:lnSpc>
              <a:spcBef>
                <a:spcPts val="800"/>
              </a:spcBef>
              <a:spcAft>
                <a:spcPts val="600"/>
              </a:spcAft>
            </a:pPr>
            <a:r>
              <a:rPr lang="en-GB" sz="1200" dirty="0">
                <a:ln>
                  <a:noFill/>
                </a:ln>
                <a:solidFill>
                  <a:schemeClr val="tx1"/>
                </a:solidFill>
                <a:effectLst/>
                <a:latin typeface="Helvetica" panose="020B0604020202020204" pitchFamily="34" charset="0"/>
                <a:ea typeface="Helvetica" panose="020B0604020202020204" pitchFamily="34" charset="0"/>
                <a:cs typeface="Arial Unicode MS"/>
              </a:rPr>
              <a:t>2 – This is incorrect – whilst Jane is making serious allegations, it is better to seek advice from the Safeguarding Officer in the first instance.</a:t>
            </a:r>
            <a:endParaRPr lang="en-GB" sz="1200" dirty="0">
              <a:ln>
                <a:noFill/>
              </a:ln>
              <a:solidFill>
                <a:schemeClr val="tx1"/>
              </a:solidFill>
              <a:effectLst/>
              <a:latin typeface="Helvetica Neue"/>
              <a:ea typeface="Arial Unicode MS"/>
              <a:cs typeface="Arial Unicode MS"/>
            </a:endParaRPr>
          </a:p>
          <a:p>
            <a:r>
              <a:rPr lang="en-GB" sz="1200" dirty="0">
                <a:solidFill>
                  <a:schemeClr val="tx1"/>
                </a:solidFill>
                <a:effectLst/>
                <a:latin typeface="Helvetica" panose="020B0604020202020204" pitchFamily="34" charset="0"/>
                <a:ea typeface="Helvetica" panose="020B0604020202020204" pitchFamily="34" charset="0"/>
                <a:cs typeface="Arial" panose="020B0604020202020204" pitchFamily="34" charset="0"/>
              </a:rPr>
              <a:t>3 – This </a:t>
            </a:r>
            <a:r>
              <a:rPr lang="en-GB" sz="1200" dirty="0">
                <a:effectLst/>
                <a:latin typeface="Helvetica" panose="020B0604020202020204" pitchFamily="34" charset="0"/>
                <a:ea typeface="Helvetica" panose="020B0604020202020204" pitchFamily="34" charset="0"/>
                <a:cs typeface="Arial" panose="020B0604020202020204" pitchFamily="34" charset="0"/>
              </a:rPr>
              <a:t>is correct – the Parish Safeguarding Officer will be able to provide advice and guidance and will contact the authorities if necessary.</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92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1D7B65A-AD7D-5811-B841-73C7BE66B482}"/>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2B623342-AD30-5B51-3C61-4F6EF820C9D9}"/>
              </a:ext>
            </a:extLst>
          </p:cNvPr>
          <p:cNvSpPr>
            <a:spLocks noGrp="1"/>
          </p:cNvSpPr>
          <p:nvPr>
            <p:ph type="body" idx="1"/>
          </p:nvPr>
        </p:nvSpPr>
        <p:spPr/>
        <p:txBody>
          <a:bodyPr/>
          <a:lstStyle/>
          <a:p>
            <a:r>
              <a:rPr lang="en-US" sz="1200" dirty="0">
                <a:effectLst/>
                <a:latin typeface="Arial" panose="020B0604020202020204" pitchFamily="34" charset="0"/>
                <a:ea typeface="Arial" panose="020B0604020202020204" pitchFamily="34" charset="0"/>
              </a:rPr>
              <a:t>The module you are doing now is part of the national </a:t>
            </a:r>
            <a:r>
              <a:rPr lang="en-US" sz="1200" i="1" dirty="0">
                <a:effectLst/>
                <a:latin typeface="Arial" panose="020B0604020202020204" pitchFamily="34" charset="0"/>
                <a:ea typeface="Arial" panose="020B0604020202020204" pitchFamily="34" charset="0"/>
              </a:rPr>
              <a:t>Safeguarding Learning and Development Framework</a:t>
            </a:r>
            <a:r>
              <a:rPr lang="en-US" sz="1200" dirty="0">
                <a:effectLst/>
                <a:latin typeface="Arial" panose="020B0604020202020204" pitchFamily="34" charset="0"/>
                <a:ea typeface="Arial" panose="020B0604020202020204" pitchFamily="34" charset="0"/>
              </a:rPr>
              <a:t>, which is one of a series of published Safeguarding Code and House of Bishops’ practice guidance documents.</a:t>
            </a:r>
            <a:endParaRPr lang="en-GB" sz="1200" dirty="0">
              <a:effectLst/>
              <a:latin typeface="Arial" panose="020B0604020202020204" pitchFamily="34" charset="0"/>
              <a:ea typeface="Arial" panose="020B0604020202020204" pitchFamily="34" charset="0"/>
            </a:endParaRPr>
          </a:p>
          <a:p>
            <a:endParaRPr lang="en-GB" dirty="0"/>
          </a:p>
        </p:txBody>
      </p:sp>
    </p:spTree>
    <p:extLst>
      <p:ext uri="{BB962C8B-B14F-4D97-AF65-F5344CB8AC3E}">
        <p14:creationId xmlns:p14="http://schemas.microsoft.com/office/powerpoint/2010/main" val="2239422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p:txBody>
          <a:bodyPr/>
          <a:lstStyle/>
          <a:p>
            <a:r>
              <a:rPr lang="en-US" sz="1200" b="1" dirty="0">
                <a:ln>
                  <a:noFill/>
                </a:ln>
                <a:solidFill>
                  <a:srgbClr val="000000"/>
                </a:solidFill>
                <a:effectLst/>
                <a:latin typeface="Helvetica" panose="020B0604020202020204" pitchFamily="34" charset="0"/>
                <a:ea typeface="Arial Unicode MS"/>
                <a:cs typeface="Arial Unicode MS"/>
              </a:rPr>
              <a:t>Bell Ringers – Scenario 2 – </a:t>
            </a:r>
            <a:r>
              <a:rPr lang="en-GB" sz="1200" b="1" dirty="0">
                <a:ln>
                  <a:noFill/>
                </a:ln>
                <a:solidFill>
                  <a:srgbClr val="000000"/>
                </a:solidFill>
                <a:effectLst/>
                <a:latin typeface="Helvetica" panose="020B0604020202020204" pitchFamily="34" charset="0"/>
                <a:ea typeface="Arial Unicode MS"/>
                <a:cs typeface="Arial Unicode MS"/>
              </a:rPr>
              <a:t>Emily</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pPr>
            <a:r>
              <a:rPr lang="en-GB" sz="1200" b="1" dirty="0">
                <a:ln>
                  <a:noFill/>
                </a:ln>
                <a:solidFill>
                  <a:srgbClr val="000000"/>
                </a:solidFill>
                <a:effectLst/>
                <a:latin typeface="Helvetica" panose="020B0604020202020204" pitchFamily="34" charset="0"/>
                <a:ea typeface="Arial Unicode MS"/>
                <a:cs typeface="Arial Unicode MS"/>
              </a:rPr>
              <a:t>Question 1: Feedback:</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pPr>
            <a:r>
              <a:rPr lang="en-GB" sz="1200" dirty="0">
                <a:ln>
                  <a:noFill/>
                </a:ln>
                <a:solidFill>
                  <a:srgbClr val="000000"/>
                </a:solidFill>
                <a:effectLst/>
                <a:latin typeface="Helvetica" panose="020B0604020202020204" pitchFamily="34" charset="0"/>
                <a:ea typeface="Arial Unicode MS"/>
                <a:cs typeface="Arial Unicode MS"/>
              </a:rPr>
              <a:t>1 – This is incorrect – it is against all safeguarding good practice to be alone with a minor – especially in a space which cannot be observed.</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pPr>
            <a:r>
              <a:rPr lang="en-GB" sz="1200" dirty="0">
                <a:ln>
                  <a:noFill/>
                </a:ln>
                <a:solidFill>
                  <a:srgbClr val="000000"/>
                </a:solidFill>
                <a:effectLst/>
                <a:latin typeface="Helvetica" panose="020B0604020202020204" pitchFamily="34" charset="0"/>
                <a:ea typeface="Helvetica" panose="020B0604020202020204" pitchFamily="34" charset="0"/>
                <a:cs typeface="Arial Unicode MS"/>
              </a:rPr>
              <a:t>2 – This is incorrect – leaving a young person alone and unobserved puts them at risk.</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pPr>
            <a:r>
              <a:rPr lang="en-GB" sz="1200" dirty="0">
                <a:ln>
                  <a:noFill/>
                </a:ln>
                <a:solidFill>
                  <a:srgbClr val="000000"/>
                </a:solidFill>
                <a:effectLst/>
                <a:latin typeface="Helvetica" panose="020B0604020202020204" pitchFamily="34" charset="0"/>
                <a:ea typeface="Helvetica" panose="020B0604020202020204" pitchFamily="34" charset="0"/>
                <a:cs typeface="Arial Unicode MS"/>
              </a:rPr>
              <a:t>3 – This is correct – involving at least one other responsible adult and reducing the time you and Emily are alone to an absolute minimum is a good idea.</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pPr>
            <a:r>
              <a:rPr lang="en-GB" sz="1200" b="1" dirty="0">
                <a:ln>
                  <a:noFill/>
                </a:ln>
                <a:solidFill>
                  <a:srgbClr val="000000"/>
                </a:solidFill>
                <a:effectLst/>
                <a:latin typeface="Helvetica" panose="020B0604020202020204" pitchFamily="34" charset="0"/>
                <a:ea typeface="Helvetica" panose="020B0604020202020204" pitchFamily="34" charset="0"/>
                <a:cs typeface="Arial Unicode MS"/>
              </a:rPr>
              <a:t>Question 2: Feedback:</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pPr>
            <a:r>
              <a:rPr lang="en-GB" sz="1200" dirty="0">
                <a:ln>
                  <a:noFill/>
                </a:ln>
                <a:solidFill>
                  <a:srgbClr val="000000"/>
                </a:solidFill>
                <a:effectLst/>
                <a:latin typeface="Helvetica" panose="020B0604020202020204" pitchFamily="34" charset="0"/>
                <a:ea typeface="Helvetica" panose="020B0604020202020204" pitchFamily="34" charset="0"/>
                <a:cs typeface="Arial Unicode MS"/>
              </a:rPr>
              <a:t>1 – This is correct – it’s a good idea to be aware of the safeguarding procedures and policies of your team, and it would be the Tower Captain’s place to communicate with parents of young volunteers.</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pPr>
            <a:r>
              <a:rPr lang="en-GB" sz="1200" dirty="0">
                <a:ln>
                  <a:noFill/>
                </a:ln>
                <a:solidFill>
                  <a:srgbClr val="000000"/>
                </a:solidFill>
                <a:effectLst/>
                <a:latin typeface="Helvetica" panose="020B0604020202020204" pitchFamily="34" charset="0"/>
                <a:ea typeface="Helvetica" panose="020B0604020202020204" pitchFamily="34" charset="0"/>
                <a:cs typeface="Arial Unicode MS"/>
              </a:rPr>
              <a:t>2 – This is correct – it is important that they have a record of the incident.</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pPr>
            <a:r>
              <a:rPr lang="en-GB" sz="1200" dirty="0">
                <a:ln>
                  <a:noFill/>
                </a:ln>
                <a:solidFill>
                  <a:srgbClr val="000000"/>
                </a:solidFill>
                <a:effectLst/>
                <a:latin typeface="Helvetica" panose="020B0604020202020204" pitchFamily="34" charset="0"/>
                <a:ea typeface="Helvetica" panose="020B0604020202020204" pitchFamily="34" charset="0"/>
                <a:cs typeface="Arial Unicode MS"/>
              </a:rPr>
              <a:t>3 – This is incorrect – it isn’t your role to speak to the parents about this.</a:t>
            </a:r>
            <a:endParaRPr lang="en-GB" sz="1200" dirty="0">
              <a:ln>
                <a:noFill/>
              </a:ln>
              <a:solidFill>
                <a:srgbClr val="000000"/>
              </a:solidFill>
              <a:effectLst/>
              <a:latin typeface="Helvetica Neue"/>
              <a:ea typeface="Arial Unicode MS"/>
              <a:cs typeface="Arial Unicode MS"/>
            </a:endParaRPr>
          </a:p>
        </p:txBody>
      </p:sp>
    </p:spTree>
    <p:extLst>
      <p:ext uri="{BB962C8B-B14F-4D97-AF65-F5344CB8AC3E}">
        <p14:creationId xmlns:p14="http://schemas.microsoft.com/office/powerpoint/2010/main" val="3210429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200" b="1" dirty="0">
                <a:effectLst/>
                <a:latin typeface="Helvetica" panose="020B0604020202020204" pitchFamily="34" charset="0"/>
                <a:ea typeface="Calibri" panose="020F0502020204030204" pitchFamily="34" charset="0"/>
                <a:cs typeface="Arial" panose="020B0604020202020204" pitchFamily="34" charset="0"/>
              </a:rPr>
              <a:t>Bell Ringers – Scenario 3 – Ethel</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1: Feedback:</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incorrect – whilst Gary may do odd jobs for her, his taking money from her safe appears to be an example of financial abuse.</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correct – Ethel appears to be victim of financial abuse and may need additional support with her day-to-day life.</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incorrect – whilst there may be an innocent explanation, there is enough cause to be concerned and we shouldn’t just hope for the best.</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2: Feedback</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only partially correct – caring pastorally for Ethel is a good thing, but asking this kind of question is likely to start rumours spreading, and you should avoid independent investigation.</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incorrect – this may make things worse for Ethel, and you should avoid independent investigation.</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rPr>
              <a:t>3 – This is correct – the Parish Safeguarding Officer will be able to provide advice and guidance.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sz="1200" dirty="0"/>
          </a:p>
        </p:txBody>
      </p:sp>
    </p:spTree>
    <p:extLst>
      <p:ext uri="{BB962C8B-B14F-4D97-AF65-F5344CB8AC3E}">
        <p14:creationId xmlns:p14="http://schemas.microsoft.com/office/powerpoint/2010/main" val="643407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200" b="1" dirty="0">
                <a:effectLst/>
                <a:latin typeface="Helvetica" panose="020B0604020202020204" pitchFamily="34" charset="0"/>
                <a:ea typeface="Calibri" panose="020F0502020204030204" pitchFamily="34" charset="0"/>
                <a:cs typeface="Arial" panose="020B0604020202020204" pitchFamily="34" charset="0"/>
              </a:rPr>
              <a:t>Cathedral Volunteers – Scenario 1 – John &amp; Anna</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1: Feedback:</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incorrect – even without the photograph issue, the fact that John is still acting unsupervised in enclosed spaces with Anna, a fifteen-year-old girl, is cause for concern.</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incorrect – whilst John may be innocent of any wrong doing, there are clearly issues around appropriate boundaries that need to be raised.</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correct – John’s physical closeness to Anna and the rumoured request for a photograph are inappropriate and should be cause for concern.</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2: Feedback</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–This is incorrect – this may cause undue alarm, and could make Anna feel responsible for the situation.</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incorrect – this is likely to start rumours spreading, and you should avoid independent investigation.</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correct – it’s always a good idea to take advice and maintain confidentiality; especially regarding situations that “</a:t>
            </a:r>
            <a:r>
              <a:rPr lang="en-GB" sz="1200" i="1" dirty="0">
                <a:effectLst/>
                <a:latin typeface="Helvetica" panose="020B0604020202020204" pitchFamily="34" charset="0"/>
                <a:ea typeface="Calibri" panose="020F0502020204030204" pitchFamily="34" charset="0"/>
                <a:cs typeface="Arial" panose="020B0604020202020204" pitchFamily="34" charset="0"/>
              </a:rPr>
              <a:t>might</a:t>
            </a:r>
            <a:r>
              <a:rPr lang="en-GB" sz="1200" dirty="0">
                <a:effectLst/>
                <a:latin typeface="Helvetica" panose="020B0604020202020204" pitchFamily="34" charset="0"/>
                <a:ea typeface="Calibri" panose="020F0502020204030204" pitchFamily="34" charset="0"/>
                <a:cs typeface="Arial" panose="020B0604020202020204" pitchFamily="34" charset="0"/>
              </a:rPr>
              <a:t> not be anything”.</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sz="1200" dirty="0"/>
          </a:p>
        </p:txBody>
      </p:sp>
    </p:spTree>
    <p:extLst>
      <p:ext uri="{BB962C8B-B14F-4D97-AF65-F5344CB8AC3E}">
        <p14:creationId xmlns:p14="http://schemas.microsoft.com/office/powerpoint/2010/main" val="1216958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200" b="1" dirty="0">
                <a:effectLst/>
                <a:latin typeface="Helvetica" panose="020B0604020202020204" pitchFamily="34" charset="0"/>
                <a:ea typeface="Calibri" panose="020F0502020204030204" pitchFamily="34" charset="0"/>
                <a:cs typeface="Arial" panose="020B0604020202020204" pitchFamily="34" charset="0"/>
              </a:rPr>
              <a:t>Cathedral Volunteers – Scenario 2 – Walter </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1: Feedback:</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correct – his carer should not be treating him like that, and Walter’s emotional state is concerning. </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incorrect – there is enough in this situation to warrant concern: his carer should not be treating him like that, and Walter’s emotional state is concerning.</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incorrect – there is enough in this situation to warrant concern: his carer should not be treating him like that, and Walter’s emotional state is concerning.</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2: Feedback</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a:t>
            </a:r>
            <a:r>
              <a:rPr lang="en-GB" sz="1200" dirty="0"/>
              <a:t>This is incorrect – it isn’t your responsibility to take action in this way, and direct confrontation could end up making the situation worse.</a:t>
            </a:r>
          </a:p>
          <a:p>
            <a:endParaRPr lang="en-GB" sz="1200" dirty="0"/>
          </a:p>
          <a:p>
            <a:r>
              <a:rPr lang="en-GB" sz="1200" dirty="0"/>
              <a:t>2 – This is correct – you should involve the Safeguarding Lead as soon as you can, they will be able to get the right people involved in the situation.</a:t>
            </a:r>
          </a:p>
          <a:p>
            <a:endParaRPr lang="en-GB" sz="1200" dirty="0"/>
          </a:p>
          <a:p>
            <a:r>
              <a:rPr lang="en-GB" sz="1200" dirty="0"/>
              <a:t>3 – This is incorrect – and shows a misreading of the situation as described.</a:t>
            </a:r>
          </a:p>
          <a:p>
            <a:endParaRPr lang="en-GB" sz="1200" dirty="0"/>
          </a:p>
        </p:txBody>
      </p:sp>
    </p:spTree>
    <p:extLst>
      <p:ext uri="{BB962C8B-B14F-4D97-AF65-F5344CB8AC3E}">
        <p14:creationId xmlns:p14="http://schemas.microsoft.com/office/powerpoint/2010/main" val="62244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200" b="1" dirty="0">
                <a:effectLst/>
                <a:latin typeface="Helvetica" panose="020B0604020202020204" pitchFamily="34" charset="0"/>
                <a:ea typeface="Calibri" panose="020F0502020204030204" pitchFamily="34" charset="0"/>
                <a:cs typeface="Arial" panose="020B0604020202020204" pitchFamily="34" charset="0"/>
              </a:rPr>
              <a:t>Cathedral Volunteers – Scenario 3 – Sarah</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1: Feedback:</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incorrect – some behaviour is inappropriate for safeguarding reasons and, if found in our volunteers, will need addressing.</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incorrect – Sarah’s behaviour is concerning for a number of reasons.</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correct – both of these factors raise safeguarding concerns.</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2: Feedback</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incorrect – this may cause alarm, promote rumours and make the children feel that the situation is their fault or that they have got Sarah in trouble.</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incorrect – there is a clear safeguarding situation here that needs to be addressed.</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correct – the Safeguarding Lead will be able to work with HR to take this further if necessary.</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br>
              <a:rPr lang="en-GB" sz="1800" dirty="0">
                <a:effectLst/>
                <a:latin typeface="Helvetica" panose="020B0604020202020204" pitchFamily="34" charset="0"/>
                <a:ea typeface="Calibri" panose="020F0502020204030204" pitchFamily="34" charset="0"/>
              </a:rPr>
            </a:b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200" dirty="0"/>
          </a:p>
        </p:txBody>
      </p:sp>
    </p:spTree>
    <p:extLst>
      <p:ext uri="{BB962C8B-B14F-4D97-AF65-F5344CB8AC3E}">
        <p14:creationId xmlns:p14="http://schemas.microsoft.com/office/powerpoint/2010/main" val="2315483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200" b="1" dirty="0">
                <a:latin typeface="Helvetica" panose="020B0604020202020204" pitchFamily="34" charset="0"/>
                <a:ea typeface="Calibri" panose="020F0502020204030204" pitchFamily="34" charset="0"/>
                <a:cs typeface="Arial" panose="020B0604020202020204" pitchFamily="34" charset="0"/>
              </a:rPr>
              <a:t>Chaplain</a:t>
            </a:r>
            <a:r>
              <a:rPr lang="en-GB" sz="1200" b="1" dirty="0">
                <a:effectLst/>
                <a:latin typeface="Helvetica" panose="020B0604020202020204" pitchFamily="34" charset="0"/>
                <a:ea typeface="Calibri" panose="020F0502020204030204" pitchFamily="34" charset="0"/>
                <a:cs typeface="Arial" panose="020B0604020202020204" pitchFamily="34" charset="0"/>
              </a:rPr>
              <a:t>s – Scenario 1 – John</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1: Feedback:</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incorrect – this response ignores both the raised voices and the pressure John says his son is putting on him to amend the will – this is a possible sign of financial abuse.</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correct – and pressure to change a will is a possible sign of financial abuse.</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incorrect – whilst families do argue, John is a vulnerable adult and his concerns should be taken seriously.</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2: Feedback</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incorrect – it shows a disregard for what John has told you, direct contact with the son in this way could end up making the situation worse, and you should avoid independent investigation.</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correct – you should involve the Safeguarding Lead whenever there is a safeguarding concern.</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incorrect – and shows a misreading of the situation as described.</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br>
              <a:rPr lang="en-GB" sz="1200" dirty="0">
                <a:effectLst/>
                <a:latin typeface="Helvetica" panose="020B0604020202020204" pitchFamily="34" charset="0"/>
                <a:ea typeface="Calibri" panose="020F0502020204030204" pitchFamily="34" charset="0"/>
              </a:rPr>
            </a:br>
            <a:r>
              <a:rPr lang="en-GB" sz="1200" dirty="0">
                <a:effectLst/>
                <a:latin typeface="Helvetica" panose="020B0604020202020204" pitchFamily="34" charset="0"/>
                <a:ea typeface="Calibri" panose="020F0502020204030204" pitchFamily="34" charset="0"/>
                <a:cs typeface="Arial" panose="020B060402020202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sz="1200" dirty="0"/>
          </a:p>
        </p:txBody>
      </p:sp>
    </p:spTree>
    <p:extLst>
      <p:ext uri="{BB962C8B-B14F-4D97-AF65-F5344CB8AC3E}">
        <p14:creationId xmlns:p14="http://schemas.microsoft.com/office/powerpoint/2010/main" val="3024261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200" b="1" dirty="0">
                <a:latin typeface="Helvetica" panose="020B0604020202020204" pitchFamily="34" charset="0"/>
                <a:ea typeface="Calibri" panose="020F0502020204030204" pitchFamily="34" charset="0"/>
                <a:cs typeface="Arial" panose="020B0604020202020204" pitchFamily="34" charset="0"/>
              </a:rPr>
              <a:t>Chaplain</a:t>
            </a:r>
            <a:r>
              <a:rPr lang="en-GB" sz="1200" b="1" dirty="0">
                <a:effectLst/>
                <a:latin typeface="Helvetica" panose="020B0604020202020204" pitchFamily="34" charset="0"/>
                <a:ea typeface="Calibri" panose="020F0502020204030204" pitchFamily="34" charset="0"/>
                <a:cs typeface="Arial" panose="020B0604020202020204" pitchFamily="34" charset="0"/>
              </a:rPr>
              <a:t>s – Scenario 2 – Louise</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1: Feedback:</a:t>
            </a:r>
          </a:p>
          <a:p>
            <a:endParaRPr lang="en-GB" sz="1200" b="1"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correct – Louise’s situation is worrying.</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incorrect – safeguarding covers the wellbeing of a person’s whole life, whether or not abuse is part of the problem, and Louise’s quality of life has clearly deteriorated.</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incorrect – there is more to this situation than just a lack of time for a social life.</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b="1" dirty="0">
                <a:effectLst/>
                <a:latin typeface="Helvetica" panose="020B0604020202020204" pitchFamily="34" charset="0"/>
                <a:ea typeface="Calibri" panose="020F0502020204030204" pitchFamily="34" charset="0"/>
                <a:cs typeface="Arial" panose="020B0604020202020204" pitchFamily="34" charset="0"/>
              </a:rPr>
              <a:t>Question 2: Feedback</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correct – it’s a good idea to be aware of and point people in the direction of help that is available.</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correct – you should contact the Safeguarding Lead whenever there is a safeguarding concern – they will be able to provide advice and oversight as you work in this situation.</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rPr>
              <a:t>3 – This is incorrect – whilst it may be tempting to help in this way, it is not a good idea and can lead to an unhealthy relationship developing.</a:t>
            </a:r>
            <a:br>
              <a:rPr lang="en-GB" sz="1200" dirty="0">
                <a:effectLst/>
                <a:latin typeface="Helvetica" panose="020B0604020202020204" pitchFamily="34" charset="0"/>
                <a:ea typeface="Calibri" panose="020F0502020204030204" pitchFamily="34" charset="0"/>
              </a:rPr>
            </a:br>
            <a:r>
              <a:rPr lang="en-GB" sz="1200" dirty="0">
                <a:effectLst/>
                <a:latin typeface="Helvetica" panose="020B0604020202020204" pitchFamily="34" charset="0"/>
                <a:ea typeface="Calibri" panose="020F0502020204030204" pitchFamily="34" charset="0"/>
                <a:cs typeface="Arial" panose="020B060402020202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sz="1200" dirty="0"/>
          </a:p>
        </p:txBody>
      </p:sp>
    </p:spTree>
    <p:extLst>
      <p:ext uri="{BB962C8B-B14F-4D97-AF65-F5344CB8AC3E}">
        <p14:creationId xmlns:p14="http://schemas.microsoft.com/office/powerpoint/2010/main" val="223664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200" b="1" dirty="0">
                <a:latin typeface="Helvetica" panose="020B0604020202020204" pitchFamily="34" charset="0"/>
                <a:ea typeface="Calibri" panose="020F0502020204030204" pitchFamily="34" charset="0"/>
                <a:cs typeface="Arial" panose="020B0604020202020204" pitchFamily="34" charset="0"/>
              </a:rPr>
              <a:t>Chaplain</a:t>
            </a:r>
            <a:r>
              <a:rPr lang="en-GB" sz="1200" b="1" dirty="0">
                <a:effectLst/>
                <a:latin typeface="Helvetica" panose="020B0604020202020204" pitchFamily="34" charset="0"/>
                <a:ea typeface="Calibri" panose="020F0502020204030204" pitchFamily="34" charset="0"/>
                <a:cs typeface="Arial" panose="020B0604020202020204" pitchFamily="34" charset="0"/>
              </a:rPr>
              <a:t>s – Scenario 3 – Shane</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pPr>
              <a:lnSpc>
                <a:spcPct val="120000"/>
              </a:lnSpc>
              <a:spcBef>
                <a:spcPts val="800"/>
              </a:spcBef>
              <a:spcAft>
                <a:spcPts val="1200"/>
              </a:spcAft>
            </a:pPr>
            <a:r>
              <a:rPr lang="en-GB" sz="1200" b="1" dirty="0">
                <a:ln>
                  <a:noFill/>
                </a:ln>
                <a:solidFill>
                  <a:srgbClr val="000000"/>
                </a:solidFill>
                <a:effectLst/>
                <a:latin typeface="Helvetica" panose="020B0604020202020204" pitchFamily="34" charset="0"/>
                <a:ea typeface="Arial Unicode MS"/>
                <a:cs typeface="Arial Unicode MS"/>
              </a:rPr>
              <a:t>Question 1: Feedback:</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spcAft>
                <a:spcPts val="1200"/>
              </a:spcAft>
            </a:pPr>
            <a:r>
              <a:rPr lang="en-GB" sz="1200" dirty="0">
                <a:ln>
                  <a:noFill/>
                </a:ln>
                <a:solidFill>
                  <a:srgbClr val="000000"/>
                </a:solidFill>
                <a:effectLst/>
                <a:latin typeface="Helvetica" panose="020B0604020202020204" pitchFamily="34" charset="0"/>
                <a:ea typeface="Arial Unicode MS"/>
                <a:cs typeface="Arial Unicode MS"/>
              </a:rPr>
              <a:t>1 – This is incorrect – although nervousness may be a natural response, there are additional elements that should be taken into consideration.</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spcAft>
                <a:spcPts val="1200"/>
              </a:spcAft>
            </a:pPr>
            <a:r>
              <a:rPr lang="en-GB" sz="1200" dirty="0">
                <a:ln>
                  <a:noFill/>
                </a:ln>
                <a:solidFill>
                  <a:srgbClr val="000000"/>
                </a:solidFill>
                <a:effectLst/>
                <a:latin typeface="Helvetica" panose="020B0604020202020204" pitchFamily="34" charset="0"/>
                <a:ea typeface="Helvetica" panose="020B0604020202020204" pitchFamily="34" charset="0"/>
                <a:cs typeface="Arial Unicode MS"/>
              </a:rPr>
              <a:t>2 – </a:t>
            </a:r>
            <a:r>
              <a:rPr lang="en-US" sz="1200" dirty="0">
                <a:ln>
                  <a:noFill/>
                </a:ln>
                <a:solidFill>
                  <a:srgbClr val="000000"/>
                </a:solidFill>
                <a:effectLst/>
                <a:latin typeface="Helvetica Neue"/>
                <a:ea typeface="Arial Unicode MS"/>
                <a:cs typeface="Arial Unicode MS"/>
              </a:rPr>
              <a:t>This is correct – Shane’s wellbeing following his release is a matter of concern.</a:t>
            </a:r>
            <a:endParaRPr lang="en-GB" sz="1200" dirty="0">
              <a:ln>
                <a:noFill/>
              </a:ln>
              <a:solidFill>
                <a:srgbClr val="000000"/>
              </a:solidFill>
              <a:effectLst/>
              <a:latin typeface="Helvetica Neue"/>
              <a:ea typeface="Arial Unicode MS"/>
              <a:cs typeface="Arial Unicode MS"/>
            </a:endParaRPr>
          </a:p>
          <a:p>
            <a:pPr>
              <a:spcAft>
                <a:spcPts val="1200"/>
              </a:spcAft>
            </a:pPr>
            <a:r>
              <a:rPr lang="en-GB" sz="1200" dirty="0">
                <a:effectLst/>
                <a:latin typeface="Helvetica" panose="020B0604020202020204" pitchFamily="34" charset="0"/>
                <a:ea typeface="Helvetica" panose="020B0604020202020204" pitchFamily="34" charset="0"/>
                <a:cs typeface="Arial" panose="020B0604020202020204" pitchFamily="34" charset="0"/>
              </a:rPr>
              <a:t>3 – This is incorrect – forgiveness </a:t>
            </a:r>
            <a:r>
              <a:rPr lang="en-GB" sz="1200" i="1" dirty="0">
                <a:effectLst/>
                <a:latin typeface="Helvetica" panose="020B0604020202020204" pitchFamily="34" charset="0"/>
                <a:ea typeface="Helvetica" panose="020B0604020202020204" pitchFamily="34" charset="0"/>
                <a:cs typeface="Arial" panose="020B0604020202020204" pitchFamily="34" charset="0"/>
              </a:rPr>
              <a:t>is</a:t>
            </a:r>
            <a:r>
              <a:rPr lang="en-GB" sz="1200" dirty="0">
                <a:effectLst/>
                <a:latin typeface="Helvetica" panose="020B0604020202020204" pitchFamily="34" charset="0"/>
                <a:ea typeface="Helvetica" panose="020B0604020202020204" pitchFamily="34" charset="0"/>
                <a:cs typeface="Arial" panose="020B0604020202020204" pitchFamily="34" charset="0"/>
              </a:rPr>
              <a:t> important but many congregations could be wary of somebody they knew to be an ex-prisoner.</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spcAft>
                <a:spcPts val="1200"/>
              </a:spcAft>
            </a:pPr>
            <a:r>
              <a:rPr lang="en-GB" sz="1200" b="1" dirty="0">
                <a:effectLst/>
                <a:latin typeface="Helvetica" panose="020B0604020202020204" pitchFamily="34" charset="0"/>
                <a:ea typeface="Calibri" panose="020F0502020204030204" pitchFamily="34" charset="0"/>
                <a:cs typeface="Arial" panose="020B0604020202020204" pitchFamily="34" charset="0"/>
              </a:rPr>
              <a:t>Question 2: Feedback</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spcAft>
                <a:spcPts val="1200"/>
              </a:spcAft>
            </a:pPr>
            <a:r>
              <a:rPr lang="en-GB" sz="1200" dirty="0">
                <a:effectLst/>
                <a:latin typeface="Helvetica" panose="020B0604020202020204" pitchFamily="34" charset="0"/>
                <a:ea typeface="Calibri" panose="020F0502020204030204" pitchFamily="34" charset="0"/>
                <a:cs typeface="Arial" panose="020B0604020202020204" pitchFamily="34" charset="0"/>
              </a:rPr>
              <a:t>1 – This is incorrect – you should avoid discussing potentially sensitive and confidential matters outside the formal safeguarding structures.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spcAft>
                <a:spcPts val="1200"/>
              </a:spcAft>
            </a:pPr>
            <a:r>
              <a:rPr lang="en-GB" sz="1200" dirty="0">
                <a:effectLst/>
                <a:latin typeface="Helvetica" panose="020B0604020202020204" pitchFamily="34" charset="0"/>
                <a:ea typeface="Calibri" panose="020F0502020204030204" pitchFamily="34" charset="0"/>
                <a:cs typeface="Arial" panose="020B0604020202020204" pitchFamily="34" charset="0"/>
              </a:rPr>
              <a:t>2 – This is incorrect – you should avoid discussing potentially sensitive and confidential matters outside the formal safeguarding structures.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spcAft>
                <a:spcPts val="1200"/>
              </a:spcAft>
            </a:pPr>
            <a:r>
              <a:rPr lang="en-GB" sz="1200" dirty="0">
                <a:effectLst/>
                <a:latin typeface="Helvetica" panose="020B0604020202020204" pitchFamily="34" charset="0"/>
                <a:ea typeface="Calibri" panose="020F0502020204030204" pitchFamily="34" charset="0"/>
              </a:rPr>
              <a:t>3 – This is correct – the Safeguarding Lead will be able to provide guidance regarding the best way to help Shane make a healthy transition.</a:t>
            </a:r>
            <a:endParaRPr lang="en-GB" sz="1200" dirty="0"/>
          </a:p>
        </p:txBody>
      </p:sp>
    </p:spTree>
    <p:extLst>
      <p:ext uri="{BB962C8B-B14F-4D97-AF65-F5344CB8AC3E}">
        <p14:creationId xmlns:p14="http://schemas.microsoft.com/office/powerpoint/2010/main" val="4158132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100" b="1" dirty="0">
                <a:latin typeface="Helvetica" panose="020B0604020202020204" pitchFamily="34" charset="0"/>
                <a:ea typeface="Calibri" panose="020F0502020204030204" pitchFamily="34" charset="0"/>
                <a:cs typeface="Arial" panose="020B0604020202020204" pitchFamily="34" charset="0"/>
              </a:rPr>
              <a:t>Children’</a:t>
            </a:r>
            <a:r>
              <a:rPr lang="en-GB" sz="1100" b="1" dirty="0">
                <a:effectLst/>
                <a:latin typeface="Helvetica" panose="020B0604020202020204" pitchFamily="34" charset="0"/>
                <a:ea typeface="Calibri" panose="020F0502020204030204" pitchFamily="34" charset="0"/>
                <a:cs typeface="Arial" panose="020B0604020202020204" pitchFamily="34" charset="0"/>
              </a:rPr>
              <a:t>s and Youth Workers – Scenario 1 – Brianna</a:t>
            </a:r>
          </a:p>
          <a:p>
            <a:endParaRPr lang="en-GB" sz="1100" dirty="0">
              <a:effectLst/>
              <a:latin typeface="Helvetica" panose="020B0604020202020204" pitchFamily="34" charset="0"/>
              <a:ea typeface="Calibri" panose="020F0502020204030204" pitchFamily="34" charset="0"/>
              <a:cs typeface="Arial" panose="020B0604020202020204" pitchFamily="34" charset="0"/>
            </a:endParaRPr>
          </a:p>
          <a:p>
            <a:pPr>
              <a:lnSpc>
                <a:spcPct val="120000"/>
              </a:lnSpc>
              <a:spcBef>
                <a:spcPts val="800"/>
              </a:spcBef>
              <a:spcAft>
                <a:spcPts val="1200"/>
              </a:spcAft>
            </a:pPr>
            <a:r>
              <a:rPr lang="en-GB" sz="1100" b="1" dirty="0">
                <a:ln>
                  <a:noFill/>
                </a:ln>
                <a:solidFill>
                  <a:srgbClr val="000000"/>
                </a:solidFill>
                <a:effectLst/>
                <a:latin typeface="Helvetica" panose="020B0604020202020204" pitchFamily="34" charset="0"/>
                <a:ea typeface="Arial Unicode MS"/>
                <a:cs typeface="Arial Unicode MS"/>
              </a:rPr>
              <a:t>Question 1: Feedback:</a:t>
            </a:r>
            <a:endParaRPr lang="en-GB" sz="1100" dirty="0">
              <a:ln>
                <a:noFill/>
              </a:ln>
              <a:solidFill>
                <a:srgbClr val="000000"/>
              </a:solidFill>
              <a:effectLst/>
              <a:latin typeface="Helvetica Neue"/>
              <a:ea typeface="Arial Unicode MS"/>
              <a:cs typeface="Arial Unicode MS"/>
            </a:endParaRP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1 – This is incorrect – at the very least, it’s unwise of Brianna to communicate with the children in this way and the private messaging is especially concerning.</a:t>
            </a: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2 – This is correct – there are good reasons why this is an inappropriate method for communication between volunteers and young people.</a:t>
            </a: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3 – This is incorrect – whilst it may be an effective means of communication, the lack of transparency built in to social media makes it a bad idea to use it to privately communicate with young people and Brianna seems to be unaware of this.</a:t>
            </a:r>
          </a:p>
          <a:p>
            <a:pPr>
              <a:spcAft>
                <a:spcPts val="1200"/>
              </a:spcAft>
            </a:pPr>
            <a:r>
              <a:rPr lang="en-GB" sz="1100" b="1" dirty="0">
                <a:effectLst/>
                <a:latin typeface="Helvetica" panose="020B0604020202020204" pitchFamily="34" charset="0"/>
                <a:ea typeface="Calibri" panose="020F0502020204030204" pitchFamily="34" charset="0"/>
                <a:cs typeface="Arial" panose="020B0604020202020204" pitchFamily="34" charset="0"/>
              </a:rPr>
              <a:t>Question 2: Feedback</a:t>
            </a:r>
          </a:p>
          <a:p>
            <a:r>
              <a:rPr lang="en-GB" sz="1100" dirty="0">
                <a:effectLst/>
                <a:latin typeface="Helvetica" panose="020B0604020202020204" pitchFamily="34" charset="0"/>
                <a:ea typeface="Calibri" panose="020F0502020204030204" pitchFamily="34" charset="0"/>
                <a:cs typeface="Arial" panose="020B0604020202020204" pitchFamily="34" charset="0"/>
              </a:rPr>
              <a:t>1 – This is incorrect – and could spreading rumours and panic – there </a:t>
            </a:r>
            <a:r>
              <a:rPr lang="en-GB" sz="1100" i="1" dirty="0">
                <a:effectLst/>
                <a:latin typeface="Helvetica" panose="020B0604020202020204" pitchFamily="34" charset="0"/>
                <a:ea typeface="Calibri" panose="020F0502020204030204" pitchFamily="34" charset="0"/>
                <a:cs typeface="Arial" panose="020B0604020202020204" pitchFamily="34" charset="0"/>
              </a:rPr>
              <a:t>may</a:t>
            </a:r>
            <a:r>
              <a:rPr lang="en-GB" sz="1100" dirty="0">
                <a:effectLst/>
                <a:latin typeface="Helvetica" panose="020B0604020202020204" pitchFamily="34" charset="0"/>
                <a:ea typeface="Calibri" panose="020F0502020204030204" pitchFamily="34" charset="0"/>
                <a:cs typeface="Arial" panose="020B0604020202020204" pitchFamily="34" charset="0"/>
              </a:rPr>
              <a:t> be nothing untoward in Brianna’s behaviour and this risks unnecessary damage to her reputation.</a:t>
            </a:r>
          </a:p>
          <a:p>
            <a:endParaRPr lang="en-GB" sz="1100" dirty="0">
              <a:effectLst/>
              <a:latin typeface="Calibri" panose="020F0502020204030204" pitchFamily="34" charset="0"/>
              <a:ea typeface="Calibri" panose="020F0502020204030204" pitchFamily="34" charset="0"/>
              <a:cs typeface="Arial" panose="020B0604020202020204" pitchFamily="34" charset="0"/>
            </a:endParaRPr>
          </a:p>
          <a:p>
            <a:r>
              <a:rPr lang="en-GB" sz="1100" dirty="0">
                <a:effectLst/>
                <a:latin typeface="Helvetica" panose="020B0604020202020204" pitchFamily="34" charset="0"/>
                <a:ea typeface="Calibri" panose="020F0502020204030204" pitchFamily="34" charset="0"/>
                <a:cs typeface="Arial" panose="020B0604020202020204" pitchFamily="34" charset="0"/>
              </a:rPr>
              <a:t>2 – This is correct – you should involve the Safeguarding Officer, who will be able to provide further advice and guidance.</a:t>
            </a:r>
          </a:p>
          <a:p>
            <a:endParaRPr lang="en-GB" sz="1100" dirty="0">
              <a:effectLst/>
              <a:latin typeface="Calibri" panose="020F0502020204030204" pitchFamily="34" charset="0"/>
              <a:ea typeface="Calibri" panose="020F0502020204030204" pitchFamily="34" charset="0"/>
              <a:cs typeface="Arial" panose="020B0604020202020204" pitchFamily="34" charset="0"/>
            </a:endParaRPr>
          </a:p>
          <a:p>
            <a:r>
              <a:rPr lang="en-GB" sz="1100" dirty="0">
                <a:effectLst/>
                <a:latin typeface="Helvetica" panose="020B0604020202020204" pitchFamily="34" charset="0"/>
                <a:ea typeface="Calibri" panose="020F0502020204030204" pitchFamily="34" charset="0"/>
                <a:cs typeface="Arial" panose="020B0604020202020204" pitchFamily="34" charset="0"/>
              </a:rPr>
              <a:t>3 – This is a good idea – it might be the case that Brianna isn’t aware of possible problems and the training might be all that is needed.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spcAft>
                <a:spcPts val="12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90462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200" b="1" dirty="0">
                <a:latin typeface="Helvetica" panose="020B0604020202020204" pitchFamily="34" charset="0"/>
                <a:ea typeface="Calibri" panose="020F0502020204030204" pitchFamily="34" charset="0"/>
                <a:cs typeface="Arial" panose="020B0604020202020204" pitchFamily="34" charset="0"/>
              </a:rPr>
              <a:t>Children’</a:t>
            </a:r>
            <a:r>
              <a:rPr lang="en-GB" sz="1200" b="1" dirty="0">
                <a:effectLst/>
                <a:latin typeface="Helvetica" panose="020B0604020202020204" pitchFamily="34" charset="0"/>
                <a:ea typeface="Calibri" panose="020F0502020204030204" pitchFamily="34" charset="0"/>
                <a:cs typeface="Arial" panose="020B0604020202020204" pitchFamily="34" charset="0"/>
              </a:rPr>
              <a:t>s and Youth Workers – Scenario 2 – James</a:t>
            </a:r>
          </a:p>
          <a:p>
            <a:endParaRPr lang="en-GB" sz="1200" dirty="0">
              <a:effectLst/>
              <a:latin typeface="Helvetica" panose="020B0604020202020204" pitchFamily="34" charset="0"/>
              <a:ea typeface="Calibri" panose="020F0502020204030204" pitchFamily="34" charset="0"/>
              <a:cs typeface="Arial" panose="020B0604020202020204" pitchFamily="34" charset="0"/>
            </a:endParaRPr>
          </a:p>
          <a:p>
            <a:pPr>
              <a:lnSpc>
                <a:spcPct val="120000"/>
              </a:lnSpc>
              <a:spcBef>
                <a:spcPts val="800"/>
              </a:spcBef>
              <a:spcAft>
                <a:spcPts val="1200"/>
              </a:spcAft>
            </a:pPr>
            <a:r>
              <a:rPr lang="en-GB" sz="1200" b="1" dirty="0">
                <a:ln>
                  <a:noFill/>
                </a:ln>
                <a:solidFill>
                  <a:srgbClr val="000000"/>
                </a:solidFill>
                <a:effectLst/>
                <a:latin typeface="Helvetica" panose="020B0604020202020204" pitchFamily="34" charset="0"/>
                <a:ea typeface="Arial Unicode MS"/>
                <a:cs typeface="Arial Unicode MS"/>
              </a:rPr>
              <a:t>Question 1: Feedback:</a:t>
            </a:r>
            <a:endParaRPr lang="en-GB" sz="1200" dirty="0">
              <a:ln>
                <a:noFill/>
              </a:ln>
              <a:solidFill>
                <a:srgbClr val="000000"/>
              </a:solidFill>
              <a:effectLst/>
              <a:latin typeface="Helvetica Neue"/>
              <a:ea typeface="Arial Unicode MS"/>
              <a:cs typeface="Arial Unicode MS"/>
            </a:endParaRPr>
          </a:p>
          <a:p>
            <a:pPr>
              <a:lnSpc>
                <a:spcPct val="120000"/>
              </a:lnSpc>
              <a:spcBef>
                <a:spcPts val="800"/>
              </a:spcBef>
              <a:spcAft>
                <a:spcPts val="1200"/>
              </a:spcAft>
            </a:pPr>
            <a:r>
              <a:rPr lang="en-GB" sz="1200" dirty="0">
                <a:ln>
                  <a:noFill/>
                </a:ln>
                <a:solidFill>
                  <a:srgbClr val="000000"/>
                </a:solidFill>
                <a:effectLst/>
                <a:latin typeface="Helvetica" panose="020B0604020202020204" pitchFamily="34" charset="0"/>
                <a:ea typeface="Arial Unicode MS"/>
                <a:cs typeface="Arial Unicode MS"/>
              </a:rPr>
              <a:t>1 – This is incorrect – whilst some children go through growth spurts, this has been a consistent and long-term thing for James. There is a safeguarding concern here.</a:t>
            </a:r>
          </a:p>
          <a:p>
            <a:pPr>
              <a:lnSpc>
                <a:spcPct val="120000"/>
              </a:lnSpc>
              <a:spcBef>
                <a:spcPts val="800"/>
              </a:spcBef>
              <a:spcAft>
                <a:spcPts val="1200"/>
              </a:spcAft>
            </a:pPr>
            <a:r>
              <a:rPr lang="en-GB" sz="1200" dirty="0">
                <a:ln>
                  <a:noFill/>
                </a:ln>
                <a:solidFill>
                  <a:srgbClr val="000000"/>
                </a:solidFill>
                <a:effectLst/>
                <a:latin typeface="Helvetica" panose="020B0604020202020204" pitchFamily="34" charset="0"/>
                <a:ea typeface="Arial Unicode MS"/>
                <a:cs typeface="Arial Unicode MS"/>
              </a:rPr>
              <a:t>2 – This is incorrect – there are other signs that James may not be being provided for.</a:t>
            </a:r>
          </a:p>
          <a:p>
            <a:pPr>
              <a:lnSpc>
                <a:spcPct val="120000"/>
              </a:lnSpc>
              <a:spcBef>
                <a:spcPts val="800"/>
              </a:spcBef>
              <a:spcAft>
                <a:spcPts val="1200"/>
              </a:spcAft>
            </a:pPr>
            <a:r>
              <a:rPr lang="en-GB" sz="1200" dirty="0">
                <a:ln>
                  <a:noFill/>
                </a:ln>
                <a:solidFill>
                  <a:srgbClr val="000000"/>
                </a:solidFill>
                <a:effectLst/>
                <a:latin typeface="Helvetica" panose="020B0604020202020204" pitchFamily="34" charset="0"/>
                <a:ea typeface="Arial Unicode MS"/>
                <a:cs typeface="Arial Unicode MS"/>
              </a:rPr>
              <a:t>3 – This is correct – both the hunger and the quality of James’s clothing are possible signs of neglect.</a:t>
            </a:r>
          </a:p>
          <a:p>
            <a:pPr>
              <a:spcAft>
                <a:spcPts val="1200"/>
              </a:spcAft>
            </a:pPr>
            <a:r>
              <a:rPr lang="en-GB" sz="1200" b="1" dirty="0">
                <a:effectLst/>
                <a:latin typeface="Helvetica" panose="020B0604020202020204" pitchFamily="34" charset="0"/>
                <a:ea typeface="Calibri" panose="020F0502020204030204" pitchFamily="34" charset="0"/>
                <a:cs typeface="Arial" panose="020B0604020202020204" pitchFamily="34" charset="0"/>
              </a:rPr>
              <a:t>Question 2: Feedback</a:t>
            </a:r>
          </a:p>
          <a:p>
            <a:r>
              <a:rPr lang="en-GB" sz="1200" dirty="0">
                <a:effectLst/>
                <a:latin typeface="Helvetica" panose="020B0604020202020204" pitchFamily="34" charset="0"/>
                <a:ea typeface="Calibri" panose="020F0502020204030204" pitchFamily="34" charset="0"/>
                <a:cs typeface="Arial" panose="020B0604020202020204" pitchFamily="34" charset="0"/>
              </a:rPr>
              <a:t>1 – This is incorrect – it isn’t your place to contact the parents and this kind of request seems to put the welfare of the club finances over that of their child.</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2 – This is incorrect – this adds a further risk of starting rumours. You should not independently investigate.</a:t>
            </a:r>
          </a:p>
          <a:p>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3 – This is correct – you should involve the Safeguarding Officer, who will be able to provide further advice and guidance, and maybe contact any authorities if appropriate.</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2316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79F49F20-B9F6-1267-FEF9-C8A902A1B7CF}"/>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0C1775A1-42BE-AAC1-E21B-FAACC0C13C4A}"/>
              </a:ext>
            </a:extLst>
          </p:cNvPr>
          <p:cNvSpPr>
            <a:spLocks noGrp="1"/>
          </p:cNvSpPr>
          <p:nvPr>
            <p:ph type="body" idx="1"/>
          </p:nvPr>
        </p:nvSpPr>
        <p:spPr/>
        <p:txBody>
          <a:bodyPr/>
          <a:lstStyle/>
          <a:p>
            <a:pPr marL="71755"/>
            <a:r>
              <a:rPr lang="en-GB" sz="1200" dirty="0">
                <a:effectLst/>
                <a:latin typeface="Arial" panose="020B0604020202020204" pitchFamily="34" charset="0"/>
                <a:ea typeface="Arial" panose="020B0604020202020204" pitchFamily="34" charset="0"/>
              </a:rPr>
              <a:t>On</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completion</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of</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this</a:t>
            </a:r>
            <a:r>
              <a:rPr lang="en-GB" sz="1200" spc="4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course,</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participants</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will</a:t>
            </a:r>
            <a:r>
              <a:rPr lang="en-GB" sz="1200" spc="4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be</a:t>
            </a:r>
            <a:r>
              <a:rPr lang="en-GB" sz="1200" spc="4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able</a:t>
            </a:r>
            <a:r>
              <a:rPr lang="en-GB" sz="1200" spc="40" dirty="0">
                <a:effectLst/>
                <a:latin typeface="Arial" panose="020B0604020202020204" pitchFamily="34" charset="0"/>
                <a:ea typeface="Arial" panose="020B0604020202020204" pitchFamily="34" charset="0"/>
              </a:rPr>
              <a:t> </a:t>
            </a:r>
            <a:r>
              <a:rPr lang="en-GB" sz="1200" spc="-25" dirty="0">
                <a:effectLst/>
                <a:latin typeface="Arial" panose="020B0604020202020204" pitchFamily="34" charset="0"/>
                <a:ea typeface="Arial" panose="020B0604020202020204" pitchFamily="34" charset="0"/>
              </a:rPr>
              <a:t>to:</a:t>
            </a:r>
            <a:endParaRPr lang="en-GB" sz="1200" dirty="0">
              <a:effectLst/>
              <a:latin typeface="Arial" panose="020B0604020202020204" pitchFamily="34" charset="0"/>
              <a:ea typeface="Arial" panose="020B0604020202020204" pitchFamily="34" charset="0"/>
            </a:endParaRPr>
          </a:p>
          <a:p>
            <a:pPr marL="342900" lvl="0" indent="-342900">
              <a:spcBef>
                <a:spcPts val="285"/>
              </a:spcBef>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Connect</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the</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core</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principles</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and</a:t>
            </a:r>
            <a:r>
              <a:rPr lang="en-GB" sz="1200" spc="3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practices</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of</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safeguarding</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to</a:t>
            </a:r>
            <a:r>
              <a:rPr lang="en-GB" sz="1200" spc="3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the</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Christian</a:t>
            </a:r>
            <a:r>
              <a:rPr lang="en-GB" sz="1200" spc="30"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faith.</a:t>
            </a:r>
            <a:endParaRPr lang="en-GB" sz="1200" dirty="0">
              <a:effectLst/>
              <a:latin typeface="Arial" panose="020B0604020202020204" pitchFamily="34" charset="0"/>
              <a:ea typeface="Arial" panose="020B0604020202020204" pitchFamily="34" charset="0"/>
            </a:endParaRPr>
          </a:p>
          <a:p>
            <a:pPr marL="342900" marR="549910" lvl="0" indent="-342900">
              <a:lnSpc>
                <a:spcPct val="122000"/>
              </a:lnSpc>
              <a:spcBef>
                <a:spcPts val="290"/>
              </a:spcBef>
              <a:spcAft>
                <a:spcPts val="0"/>
              </a:spcAft>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Recognise issues of power and abuse as they present themselves in a range of contexts, including the church.</a:t>
            </a:r>
          </a:p>
          <a:p>
            <a:pPr marL="342900" marR="257810" lvl="0" indent="-342900">
              <a:lnSpc>
                <a:spcPct val="122000"/>
              </a:lnSpc>
              <a:spcBef>
                <a:spcPts val="285"/>
              </a:spcBef>
              <a:spcAft>
                <a:spcPts val="0"/>
              </a:spcAft>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Identify the barriers (emotional, psychological &amp; theological) that can prevent the promotion of healthy church communities.</a:t>
            </a:r>
          </a:p>
          <a:p>
            <a:pPr marL="342900" marR="257810" lvl="0" indent="-342900">
              <a:lnSpc>
                <a:spcPct val="122000"/>
              </a:lnSpc>
              <a:spcBef>
                <a:spcPts val="285"/>
              </a:spcBef>
              <a:spcAft>
                <a:spcPts val="0"/>
              </a:spcAft>
              <a:buFont typeface="Arial" panose="020B0604020202020204" pitchFamily="34" charset="0"/>
              <a:buChar char="-"/>
              <a:tabLst>
                <a:tab pos="165735" algn="l"/>
              </a:tabLst>
            </a:pPr>
            <a:r>
              <a:rPr lang="en-GB" sz="1200" dirty="0">
                <a:effectLst/>
                <a:latin typeface="Arial" panose="020B0604020202020204" pitchFamily="34" charset="0"/>
                <a:ea typeface="Arial" panose="020B0604020202020204" pitchFamily="34" charset="0"/>
              </a:rPr>
              <a:t>Apply</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clear</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process</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in</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the</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handling</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of</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concerns/safeguarding</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information</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whilst</a:t>
            </a:r>
            <a:r>
              <a:rPr lang="en-GB" sz="1200" spc="30"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recognising</a:t>
            </a:r>
            <a:r>
              <a:rPr lang="en-GB" sz="1200" spc="-10" dirty="0">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the</a:t>
            </a:r>
            <a:r>
              <a:rPr lang="en-GB" sz="1200" spc="2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boundaries</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of</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their</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own</a:t>
            </a:r>
            <a:r>
              <a:rPr lang="en-GB" sz="1200" spc="30"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role.</a:t>
            </a:r>
            <a:endParaRPr lang="en-GB" sz="1200" dirty="0">
              <a:effectLst/>
              <a:latin typeface="Arial" panose="020B0604020202020204" pitchFamily="34" charset="0"/>
              <a:ea typeface="Arial" panose="020B0604020202020204" pitchFamily="34" charset="0"/>
            </a:endParaRPr>
          </a:p>
          <a:p>
            <a:endParaRPr lang="en-GB" dirty="0"/>
          </a:p>
        </p:txBody>
      </p:sp>
    </p:spTree>
    <p:extLst>
      <p:ext uri="{BB962C8B-B14F-4D97-AF65-F5344CB8AC3E}">
        <p14:creationId xmlns:p14="http://schemas.microsoft.com/office/powerpoint/2010/main" val="3491090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100" b="1" dirty="0">
                <a:latin typeface="Helvetica" panose="020B0604020202020204" pitchFamily="34" charset="0"/>
                <a:ea typeface="Calibri" panose="020F0502020204030204" pitchFamily="34" charset="0"/>
                <a:cs typeface="Arial" panose="020B0604020202020204" pitchFamily="34" charset="0"/>
              </a:rPr>
              <a:t>Children’</a:t>
            </a:r>
            <a:r>
              <a:rPr lang="en-GB" sz="1100" b="1" dirty="0">
                <a:effectLst/>
                <a:latin typeface="Helvetica" panose="020B0604020202020204" pitchFamily="34" charset="0"/>
                <a:ea typeface="Calibri" panose="020F0502020204030204" pitchFamily="34" charset="0"/>
                <a:cs typeface="Arial" panose="020B0604020202020204" pitchFamily="34" charset="0"/>
              </a:rPr>
              <a:t>s and Youth Workers – Scenario 3 – Maya</a:t>
            </a:r>
          </a:p>
          <a:p>
            <a:endParaRPr lang="en-GB" sz="1100" dirty="0">
              <a:effectLst/>
              <a:latin typeface="Helvetica" panose="020B0604020202020204" pitchFamily="34" charset="0"/>
              <a:ea typeface="Calibri" panose="020F0502020204030204" pitchFamily="34" charset="0"/>
              <a:cs typeface="Arial" panose="020B0604020202020204" pitchFamily="34" charset="0"/>
            </a:endParaRPr>
          </a:p>
          <a:p>
            <a:pPr>
              <a:lnSpc>
                <a:spcPct val="120000"/>
              </a:lnSpc>
              <a:spcBef>
                <a:spcPts val="800"/>
              </a:spcBef>
              <a:spcAft>
                <a:spcPts val="1200"/>
              </a:spcAft>
            </a:pPr>
            <a:r>
              <a:rPr lang="en-GB" sz="1100" b="1" dirty="0">
                <a:ln>
                  <a:noFill/>
                </a:ln>
                <a:solidFill>
                  <a:srgbClr val="000000"/>
                </a:solidFill>
                <a:effectLst/>
                <a:latin typeface="Helvetica" panose="020B0604020202020204" pitchFamily="34" charset="0"/>
                <a:ea typeface="Arial Unicode MS"/>
                <a:cs typeface="Arial Unicode MS"/>
              </a:rPr>
              <a:t>Question 1: Feedback:</a:t>
            </a:r>
            <a:endParaRPr lang="en-GB" sz="1100" dirty="0">
              <a:ln>
                <a:noFill/>
              </a:ln>
              <a:solidFill>
                <a:srgbClr val="000000"/>
              </a:solidFill>
              <a:effectLst/>
              <a:latin typeface="Helvetica Neue"/>
              <a:ea typeface="Arial Unicode MS"/>
              <a:cs typeface="Arial Unicode MS"/>
            </a:endParaRP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1 – This is incorrect – Maya might be reluctant to bring up her father’s behaviour. There is currently enough information available for you to be concerned about possible emotional or mental abuse.</a:t>
            </a: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2 – This is incorrect – nobody has the right to abuse another person, and although you may be unsure what the full situation is, there is enough of a concern to take further.</a:t>
            </a: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3 – This is correct – if the situation is bad enough that you are concerned it might be abusive, the language difference is irrelevant.</a:t>
            </a:r>
          </a:p>
          <a:p>
            <a:pPr>
              <a:spcAft>
                <a:spcPts val="1200"/>
              </a:spcAft>
            </a:pPr>
            <a:r>
              <a:rPr lang="en-GB" sz="1100" b="1" dirty="0">
                <a:effectLst/>
                <a:latin typeface="Helvetica" panose="020B0604020202020204" pitchFamily="34" charset="0"/>
                <a:ea typeface="Calibri" panose="020F0502020204030204" pitchFamily="34" charset="0"/>
                <a:cs typeface="Arial" panose="020B0604020202020204" pitchFamily="34" charset="0"/>
              </a:rPr>
              <a:t>Question 2: Feedback</a:t>
            </a:r>
          </a:p>
          <a:p>
            <a:r>
              <a:rPr lang="en-GB" sz="1100" dirty="0">
                <a:effectLst/>
                <a:latin typeface="Helvetica" panose="020B0604020202020204" pitchFamily="34" charset="0"/>
                <a:ea typeface="Calibri" panose="020F0502020204030204" pitchFamily="34" charset="0"/>
                <a:cs typeface="Arial" panose="020B0604020202020204" pitchFamily="34" charset="0"/>
              </a:rPr>
              <a:t>1 – This is incorrect – it isn’t part of your role to have this sort of conversation with Maya; it risks further trauma, and you should avoid independent investigation.</a:t>
            </a:r>
          </a:p>
          <a:p>
            <a:endParaRPr lang="en-GB" sz="1100" dirty="0">
              <a:effectLst/>
              <a:latin typeface="Calibri" panose="020F0502020204030204" pitchFamily="34" charset="0"/>
              <a:ea typeface="Calibri" panose="020F0502020204030204" pitchFamily="34" charset="0"/>
              <a:cs typeface="Arial" panose="020B0604020202020204" pitchFamily="34" charset="0"/>
            </a:endParaRPr>
          </a:p>
          <a:p>
            <a:r>
              <a:rPr lang="en-GB" sz="1100" dirty="0">
                <a:effectLst/>
                <a:latin typeface="Helvetica" panose="020B0604020202020204" pitchFamily="34" charset="0"/>
                <a:ea typeface="Calibri" panose="020F0502020204030204" pitchFamily="34" charset="0"/>
                <a:cs typeface="Arial" panose="020B0604020202020204" pitchFamily="34" charset="0"/>
              </a:rPr>
              <a:t>2 – This is correct – the Safeguarding Officer will be able to advise you further and will know what further steps may need to be taken.</a:t>
            </a:r>
          </a:p>
          <a:p>
            <a:endParaRPr lang="en-GB" sz="1100" dirty="0">
              <a:effectLst/>
              <a:latin typeface="Calibri" panose="020F0502020204030204" pitchFamily="34" charset="0"/>
              <a:ea typeface="Calibri" panose="020F0502020204030204" pitchFamily="34" charset="0"/>
              <a:cs typeface="Arial" panose="020B0604020202020204" pitchFamily="34" charset="0"/>
            </a:endParaRPr>
          </a:p>
          <a:p>
            <a:r>
              <a:rPr lang="en-GB" sz="1100" dirty="0">
                <a:effectLst/>
                <a:latin typeface="Helvetica" panose="020B0604020202020204" pitchFamily="34" charset="0"/>
                <a:ea typeface="Calibri" panose="020F0502020204030204" pitchFamily="34" charset="0"/>
              </a:rPr>
              <a:t>3 – This is incorrect – you have observed enough to be concerned and should raise this with the Safeguarding Officer.</a:t>
            </a:r>
          </a:p>
        </p:txBody>
      </p:sp>
    </p:spTree>
    <p:extLst>
      <p:ext uri="{BB962C8B-B14F-4D97-AF65-F5344CB8AC3E}">
        <p14:creationId xmlns:p14="http://schemas.microsoft.com/office/powerpoint/2010/main" val="2088931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100" b="1" dirty="0">
                <a:latin typeface="Helvetica" panose="020B0604020202020204" pitchFamily="34" charset="0"/>
                <a:ea typeface="Calibri" panose="020F0502020204030204" pitchFamily="34" charset="0"/>
                <a:cs typeface="Arial" panose="020B0604020202020204" pitchFamily="34" charset="0"/>
              </a:rPr>
              <a:t>General </a:t>
            </a:r>
            <a:r>
              <a:rPr lang="en-GB" sz="1100" b="1" dirty="0">
                <a:effectLst/>
                <a:latin typeface="Helvetica" panose="020B0604020202020204" pitchFamily="34" charset="0"/>
                <a:ea typeface="Calibri" panose="020F0502020204030204" pitchFamily="34" charset="0"/>
                <a:cs typeface="Arial" panose="020B0604020202020204" pitchFamily="34" charset="0"/>
              </a:rPr>
              <a:t>– Scenario 1 – Pastoral Visiting</a:t>
            </a:r>
          </a:p>
          <a:p>
            <a:endParaRPr lang="en-GB" sz="1100" dirty="0">
              <a:effectLst/>
              <a:latin typeface="Helvetica" panose="020B0604020202020204" pitchFamily="34" charset="0"/>
              <a:ea typeface="Calibri" panose="020F0502020204030204" pitchFamily="34" charset="0"/>
              <a:cs typeface="Arial" panose="020B0604020202020204" pitchFamily="34" charset="0"/>
            </a:endParaRPr>
          </a:p>
          <a:p>
            <a:pPr>
              <a:lnSpc>
                <a:spcPct val="120000"/>
              </a:lnSpc>
              <a:spcBef>
                <a:spcPts val="800"/>
              </a:spcBef>
              <a:spcAft>
                <a:spcPts val="1200"/>
              </a:spcAft>
            </a:pPr>
            <a:r>
              <a:rPr lang="en-GB" sz="1100" b="1" dirty="0">
                <a:ln>
                  <a:noFill/>
                </a:ln>
                <a:solidFill>
                  <a:srgbClr val="000000"/>
                </a:solidFill>
                <a:effectLst/>
                <a:latin typeface="Helvetica" panose="020B0604020202020204" pitchFamily="34" charset="0"/>
                <a:ea typeface="Arial Unicode MS"/>
                <a:cs typeface="Arial Unicode MS"/>
              </a:rPr>
              <a:t>Question 1: Feedback:</a:t>
            </a:r>
            <a:endParaRPr lang="en-GB" sz="1100" dirty="0">
              <a:ln>
                <a:noFill/>
              </a:ln>
              <a:solidFill>
                <a:srgbClr val="000000"/>
              </a:solidFill>
              <a:effectLst/>
              <a:latin typeface="Helvetica Neue"/>
              <a:ea typeface="Arial Unicode MS"/>
              <a:cs typeface="Arial Unicode MS"/>
            </a:endParaRP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1 – This is correct – there are clear indicators of maltreatment and Margaret appears to be at risk of further harm.</a:t>
            </a: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2 – This is incorrect – although she is an adult, there are clear indicators of maltreatment and Margaret appears to be at risk of further harm.</a:t>
            </a: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3 – This is incorrect – your concern and action to protect Margaret should not be dependent on whether or not her son seeks help for his alcohol problems.</a:t>
            </a:r>
          </a:p>
          <a:p>
            <a:pPr>
              <a:lnSpc>
                <a:spcPct val="120000"/>
              </a:lnSpc>
              <a:spcBef>
                <a:spcPts val="800"/>
              </a:spcBef>
              <a:spcAft>
                <a:spcPts val="1200"/>
              </a:spcAft>
            </a:pPr>
            <a:endParaRPr lang="en-GB" sz="1100" dirty="0">
              <a:ln>
                <a:noFill/>
              </a:ln>
              <a:solidFill>
                <a:srgbClr val="000000"/>
              </a:solidFill>
              <a:effectLst/>
              <a:latin typeface="Helvetica" panose="020B0604020202020204" pitchFamily="34" charset="0"/>
              <a:ea typeface="Arial Unicode MS"/>
              <a:cs typeface="Arial Unicode MS"/>
            </a:endParaRPr>
          </a:p>
          <a:p>
            <a:pPr>
              <a:spcAft>
                <a:spcPts val="1200"/>
              </a:spcAft>
            </a:pPr>
            <a:r>
              <a:rPr lang="en-GB" sz="1100" b="1" dirty="0">
                <a:effectLst/>
                <a:latin typeface="Helvetica" panose="020B0604020202020204" pitchFamily="34" charset="0"/>
                <a:ea typeface="Calibri" panose="020F0502020204030204" pitchFamily="34" charset="0"/>
                <a:cs typeface="Arial" panose="020B0604020202020204" pitchFamily="34" charset="0"/>
              </a:rPr>
              <a:t>Question 2: Feedback</a:t>
            </a:r>
          </a:p>
          <a:p>
            <a:r>
              <a:rPr lang="en-GB" sz="1100" dirty="0">
                <a:effectLst/>
                <a:latin typeface="Helvetica" panose="020B0604020202020204" pitchFamily="34" charset="0"/>
                <a:ea typeface="Calibri" panose="020F0502020204030204" pitchFamily="34" charset="0"/>
                <a:cs typeface="Arial" panose="020B0604020202020204" pitchFamily="34" charset="0"/>
              </a:rPr>
              <a:t>1 – This is incorrect – you should avoid direct investigation, or exposing yourself to potential danger.</a:t>
            </a:r>
          </a:p>
          <a:p>
            <a:endParaRPr lang="en-GB" sz="1100" dirty="0">
              <a:effectLst/>
              <a:latin typeface="Helvetica" panose="020B0604020202020204" pitchFamily="34" charset="0"/>
              <a:ea typeface="Calibri" panose="020F0502020204030204" pitchFamily="34" charset="0"/>
              <a:cs typeface="Arial" panose="020B0604020202020204" pitchFamily="34" charset="0"/>
            </a:endParaRPr>
          </a:p>
          <a:p>
            <a:r>
              <a:rPr lang="en-GB" sz="1100" dirty="0">
                <a:effectLst/>
                <a:latin typeface="Helvetica" panose="020B0604020202020204" pitchFamily="34" charset="0"/>
                <a:ea typeface="Calibri" panose="020F0502020204030204" pitchFamily="34" charset="0"/>
                <a:cs typeface="Arial" panose="020B0604020202020204" pitchFamily="34" charset="0"/>
              </a:rPr>
              <a:t>2 – This is incorrect – you should avoid spreading unhelpful rumours and further independent investigation.</a:t>
            </a:r>
          </a:p>
          <a:p>
            <a:endParaRPr lang="en-GB" sz="1100" dirty="0">
              <a:effectLst/>
              <a:latin typeface="Helvetica" panose="020B0604020202020204" pitchFamily="34" charset="0"/>
              <a:ea typeface="Calibri" panose="020F0502020204030204" pitchFamily="34" charset="0"/>
              <a:cs typeface="Arial" panose="020B0604020202020204" pitchFamily="34" charset="0"/>
            </a:endParaRPr>
          </a:p>
          <a:p>
            <a:r>
              <a:rPr lang="en-GB" sz="1100" dirty="0">
                <a:effectLst/>
                <a:latin typeface="Helvetica" panose="020B0604020202020204" pitchFamily="34" charset="0"/>
                <a:ea typeface="Calibri" panose="020F0502020204030204" pitchFamily="34" charset="0"/>
                <a:cs typeface="Arial" panose="020B0604020202020204" pitchFamily="34" charset="0"/>
              </a:rPr>
              <a:t>3 – This is correct – the Parish Safeguarding Officer (or equivalent) will be able to advise you further.</a:t>
            </a:r>
          </a:p>
        </p:txBody>
      </p:sp>
    </p:spTree>
    <p:extLst>
      <p:ext uri="{BB962C8B-B14F-4D97-AF65-F5344CB8AC3E}">
        <p14:creationId xmlns:p14="http://schemas.microsoft.com/office/powerpoint/2010/main" val="4187967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100" b="1" dirty="0">
                <a:latin typeface="Helvetica" panose="020B0604020202020204" pitchFamily="34" charset="0"/>
                <a:ea typeface="Calibri" panose="020F0502020204030204" pitchFamily="34" charset="0"/>
                <a:cs typeface="Arial" panose="020B0604020202020204" pitchFamily="34" charset="0"/>
              </a:rPr>
              <a:t>General </a:t>
            </a:r>
            <a:r>
              <a:rPr lang="en-GB" sz="1100" b="1" dirty="0">
                <a:effectLst/>
                <a:latin typeface="Helvetica" panose="020B0604020202020204" pitchFamily="34" charset="0"/>
                <a:ea typeface="Calibri" panose="020F0502020204030204" pitchFamily="34" charset="0"/>
                <a:cs typeface="Arial" panose="020B0604020202020204" pitchFamily="34" charset="0"/>
              </a:rPr>
              <a:t>– Scenario 2 – The Head Server</a:t>
            </a:r>
          </a:p>
          <a:p>
            <a:endParaRPr lang="en-GB" sz="1100" dirty="0">
              <a:effectLst/>
              <a:latin typeface="Helvetica" panose="020B0604020202020204" pitchFamily="34" charset="0"/>
              <a:ea typeface="Calibri" panose="020F0502020204030204" pitchFamily="34" charset="0"/>
              <a:cs typeface="Arial" panose="020B0604020202020204" pitchFamily="34" charset="0"/>
            </a:endParaRPr>
          </a:p>
          <a:p>
            <a:pPr>
              <a:lnSpc>
                <a:spcPct val="120000"/>
              </a:lnSpc>
              <a:spcBef>
                <a:spcPts val="800"/>
              </a:spcBef>
              <a:spcAft>
                <a:spcPts val="1200"/>
              </a:spcAft>
            </a:pPr>
            <a:r>
              <a:rPr lang="en-GB" sz="1100" b="1" dirty="0">
                <a:ln>
                  <a:noFill/>
                </a:ln>
                <a:solidFill>
                  <a:srgbClr val="000000"/>
                </a:solidFill>
                <a:effectLst/>
                <a:latin typeface="Helvetica" panose="020B0604020202020204" pitchFamily="34" charset="0"/>
                <a:ea typeface="Arial Unicode MS"/>
                <a:cs typeface="Arial Unicode MS"/>
              </a:rPr>
              <a:t>Question 1: Feedback:</a:t>
            </a:r>
            <a:endParaRPr lang="en-GB" sz="1100" dirty="0">
              <a:ln>
                <a:noFill/>
              </a:ln>
              <a:solidFill>
                <a:srgbClr val="000000"/>
              </a:solidFill>
              <a:effectLst/>
              <a:latin typeface="Helvetica Neue"/>
              <a:ea typeface="Arial Unicode MS"/>
              <a:cs typeface="Arial Unicode MS"/>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In this scenario, both of these could be possible explanations for the Head Server’s actions.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We have a duty of care to promote safe practice in all our church activities, therefore this scenario should be discussed with the safeguarding adviser and incumbent. A conversation would need to take place with the Head Server to discuss their practice in order to allow a proper assessment of the situation to be made and any subsequent advice to be tailored appropriately.</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Helvetica" panose="020B0604020202020204" pitchFamily="34" charset="0"/>
                <a:ea typeface="Calibri" panose="020F0502020204030204" pitchFamily="34" charset="0"/>
                <a:cs typeface="Arial" panose="020B0604020202020204" pitchFamily="34" charset="0"/>
              </a:rPr>
              <a:t>If the Head Server, then ignored the advice, this situation becomes a greater, potentially safeguarding or disciplinary, concern.</a:t>
            </a:r>
            <a:endParaRPr lang="en-GB" sz="12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8828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9DD8A52-8F5B-9EF0-4B27-36FE4496AA7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3A8EDE2-7A5E-7DD1-2A7D-8C8AFFAF5AF3}"/>
              </a:ext>
            </a:extLst>
          </p:cNvPr>
          <p:cNvSpPr>
            <a:spLocks noGrp="1"/>
          </p:cNvSpPr>
          <p:nvPr>
            <p:ph type="body" idx="1"/>
          </p:nvPr>
        </p:nvSpPr>
        <p:spPr>
          <a:xfrm>
            <a:off x="4571999" y="303797"/>
            <a:ext cx="4295273" cy="6151145"/>
          </a:xfrm>
        </p:spPr>
        <p:txBody>
          <a:bodyPr/>
          <a:lstStyle/>
          <a:p>
            <a:r>
              <a:rPr lang="en-GB" sz="1100" b="1" dirty="0">
                <a:latin typeface="Helvetica" panose="020B0604020202020204" pitchFamily="34" charset="0"/>
                <a:ea typeface="Calibri" panose="020F0502020204030204" pitchFamily="34" charset="0"/>
                <a:cs typeface="Arial" panose="020B0604020202020204" pitchFamily="34" charset="0"/>
              </a:rPr>
              <a:t>General </a:t>
            </a:r>
            <a:r>
              <a:rPr lang="en-GB" sz="1100" b="1" dirty="0">
                <a:effectLst/>
                <a:latin typeface="Helvetica" panose="020B0604020202020204" pitchFamily="34" charset="0"/>
                <a:ea typeface="Calibri" panose="020F0502020204030204" pitchFamily="34" charset="0"/>
                <a:cs typeface="Arial" panose="020B0604020202020204" pitchFamily="34" charset="0"/>
              </a:rPr>
              <a:t>– Scenario 3 – After School Club</a:t>
            </a:r>
          </a:p>
          <a:p>
            <a:endParaRPr lang="en-GB" sz="1100" dirty="0">
              <a:effectLst/>
              <a:latin typeface="Helvetica" panose="020B0604020202020204" pitchFamily="34" charset="0"/>
              <a:ea typeface="Calibri" panose="020F0502020204030204" pitchFamily="34" charset="0"/>
              <a:cs typeface="Arial" panose="020B0604020202020204" pitchFamily="34" charset="0"/>
            </a:endParaRPr>
          </a:p>
          <a:p>
            <a:pPr>
              <a:lnSpc>
                <a:spcPct val="120000"/>
              </a:lnSpc>
              <a:spcBef>
                <a:spcPts val="800"/>
              </a:spcBef>
              <a:spcAft>
                <a:spcPts val="1200"/>
              </a:spcAft>
            </a:pPr>
            <a:r>
              <a:rPr lang="en-GB" sz="1100" b="1" dirty="0">
                <a:ln>
                  <a:noFill/>
                </a:ln>
                <a:solidFill>
                  <a:srgbClr val="000000"/>
                </a:solidFill>
                <a:effectLst/>
                <a:latin typeface="Helvetica" panose="020B0604020202020204" pitchFamily="34" charset="0"/>
                <a:ea typeface="Arial Unicode MS"/>
                <a:cs typeface="Arial Unicode MS"/>
              </a:rPr>
              <a:t>Question 1: Feedback:</a:t>
            </a:r>
            <a:endParaRPr lang="en-GB" sz="1100" dirty="0">
              <a:ln>
                <a:noFill/>
              </a:ln>
              <a:solidFill>
                <a:srgbClr val="000000"/>
              </a:solidFill>
              <a:effectLst/>
              <a:latin typeface="Helvetica Neue"/>
              <a:ea typeface="Arial Unicode MS"/>
              <a:cs typeface="Arial Unicode MS"/>
            </a:endParaRP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1 – This is incorrect – you must be careful not to make your own judgement or over-rationalise concerning behaviour.</a:t>
            </a: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2 – This is correct – the pattern of Oliver's behaviour, and the fact that he is more withdrawn, less sociable and appears to hide food suggests there could be underlying concerns. His visual impairment may also add to his level of vulnerability.</a:t>
            </a:r>
          </a:p>
          <a:p>
            <a:pPr>
              <a:lnSpc>
                <a:spcPct val="120000"/>
              </a:lnSpc>
              <a:spcBef>
                <a:spcPts val="800"/>
              </a:spcBef>
              <a:spcAft>
                <a:spcPts val="1200"/>
              </a:spcAft>
            </a:pPr>
            <a:r>
              <a:rPr lang="en-GB" sz="1100" dirty="0">
                <a:ln>
                  <a:noFill/>
                </a:ln>
                <a:solidFill>
                  <a:srgbClr val="000000"/>
                </a:solidFill>
                <a:effectLst/>
                <a:latin typeface="Helvetica" panose="020B0604020202020204" pitchFamily="34" charset="0"/>
                <a:ea typeface="Arial Unicode MS"/>
                <a:cs typeface="Arial Unicode MS"/>
              </a:rPr>
              <a:t>3 – This is incorrect – when there are signs like these, for example, hiding food, which clearly indicate concerns, we should not just 'hope for the best’.</a:t>
            </a:r>
          </a:p>
          <a:p>
            <a:pPr>
              <a:spcAft>
                <a:spcPts val="1200"/>
              </a:spcAft>
            </a:pPr>
            <a:endParaRPr lang="en-GB" sz="1100" b="1" dirty="0">
              <a:effectLst/>
              <a:latin typeface="Helvetica" panose="020B0604020202020204" pitchFamily="34" charset="0"/>
              <a:ea typeface="Calibri" panose="020F0502020204030204" pitchFamily="34" charset="0"/>
              <a:cs typeface="Arial" panose="020B0604020202020204" pitchFamily="34" charset="0"/>
            </a:endParaRPr>
          </a:p>
          <a:p>
            <a:pPr>
              <a:spcAft>
                <a:spcPts val="1200"/>
              </a:spcAft>
            </a:pPr>
            <a:r>
              <a:rPr lang="en-GB" sz="1100" b="1" dirty="0">
                <a:effectLst/>
                <a:latin typeface="Helvetica" panose="020B0604020202020204" pitchFamily="34" charset="0"/>
                <a:ea typeface="Calibri" panose="020F0502020204030204" pitchFamily="34" charset="0"/>
                <a:cs typeface="Arial" panose="020B0604020202020204" pitchFamily="34" charset="0"/>
              </a:rPr>
              <a:t>Question 2: Feedback</a:t>
            </a:r>
          </a:p>
          <a:p>
            <a:r>
              <a:rPr lang="en-GB" sz="1100" dirty="0">
                <a:effectLst/>
                <a:latin typeface="Helvetica" panose="020B0604020202020204" pitchFamily="34" charset="0"/>
                <a:ea typeface="Calibri" panose="020F0502020204030204" pitchFamily="34" charset="0"/>
                <a:cs typeface="Arial" panose="020B0604020202020204" pitchFamily="34" charset="0"/>
              </a:rPr>
              <a:t>1 – This is incorrect – whilst the desire to seek advice from others is good, speaking to a friend risks spreading unhelpful rumours. In addition, they may not give you the correct advice.</a:t>
            </a:r>
          </a:p>
          <a:p>
            <a:endParaRPr lang="en-GB" sz="1100" dirty="0">
              <a:effectLst/>
              <a:latin typeface="Calibri" panose="020F0502020204030204" pitchFamily="34" charset="0"/>
              <a:ea typeface="Calibri" panose="020F0502020204030204" pitchFamily="34" charset="0"/>
              <a:cs typeface="Arial" panose="020B0604020202020204" pitchFamily="34" charset="0"/>
            </a:endParaRPr>
          </a:p>
          <a:p>
            <a:r>
              <a:rPr lang="en-GB" sz="1100" dirty="0">
                <a:effectLst/>
                <a:latin typeface="Helvetica" panose="020B0604020202020204" pitchFamily="34" charset="0"/>
                <a:ea typeface="Calibri" panose="020F0502020204030204" pitchFamily="34" charset="0"/>
                <a:cs typeface="Arial" panose="020B0604020202020204" pitchFamily="34" charset="0"/>
              </a:rPr>
              <a:t>2 – This is incorrect – you may wish to wait, but this only prolongs Oliver's current situation.</a:t>
            </a:r>
          </a:p>
          <a:p>
            <a:endParaRPr lang="en-GB" sz="1100" dirty="0">
              <a:effectLst/>
              <a:latin typeface="Calibri" panose="020F0502020204030204" pitchFamily="34" charset="0"/>
              <a:ea typeface="Calibri" panose="020F0502020204030204" pitchFamily="34" charset="0"/>
              <a:cs typeface="Arial" panose="020B0604020202020204" pitchFamily="34" charset="0"/>
            </a:endParaRPr>
          </a:p>
          <a:p>
            <a:r>
              <a:rPr lang="en-GB" sz="1100" dirty="0">
                <a:effectLst/>
                <a:latin typeface="Helvetica" panose="020B0604020202020204" pitchFamily="34" charset="0"/>
                <a:ea typeface="Calibri" panose="020F0502020204030204" pitchFamily="34" charset="0"/>
                <a:cs typeface="Arial" panose="020B0604020202020204" pitchFamily="34" charset="0"/>
              </a:rPr>
              <a:t>3 – This is correct – even if you have doubts, take advice from the safeguarding officer.</a:t>
            </a:r>
          </a:p>
        </p:txBody>
      </p:sp>
    </p:spTree>
    <p:extLst>
      <p:ext uri="{BB962C8B-B14F-4D97-AF65-F5344CB8AC3E}">
        <p14:creationId xmlns:p14="http://schemas.microsoft.com/office/powerpoint/2010/main" val="2508598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79600A28-2759-900F-4889-1EA975A8273C}"/>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6DB0441E-3FA1-10A2-4E1C-CA249141BA0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259882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95CD9E02-C98C-229F-C452-BE2E36B51476}"/>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E4DC66CA-83E6-23E0-E643-54831A6A167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40050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F245A015-6009-2AE7-9A3B-81E87739BB0D}"/>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8D31DC6B-EEFE-A880-E62D-3055A5673ED6}"/>
              </a:ext>
            </a:extLst>
          </p:cNvPr>
          <p:cNvSpPr>
            <a:spLocks noGrp="1"/>
          </p:cNvSpPr>
          <p:nvPr>
            <p:ph type="body" idx="1"/>
          </p:nvPr>
        </p:nvSpPr>
        <p:spPr>
          <a:xfrm>
            <a:off x="4469733" y="102268"/>
            <a:ext cx="4565984" cy="6671511"/>
          </a:xfrm>
        </p:spPr>
        <p:txBody>
          <a:bodyPr/>
          <a:lstStyle/>
          <a:p>
            <a:pPr marL="71755">
              <a:spcBef>
                <a:spcPts val="250"/>
              </a:spcBef>
            </a:pPr>
            <a:r>
              <a:rPr lang="en-GB" sz="900" b="1" kern="0" dirty="0">
                <a:effectLst/>
                <a:latin typeface="Arial" panose="020B0604020202020204" pitchFamily="34" charset="0"/>
                <a:ea typeface="Arial" panose="020B0604020202020204" pitchFamily="34" charset="0"/>
              </a:rPr>
              <a:t>Why</a:t>
            </a:r>
            <a:r>
              <a:rPr lang="en-GB" sz="900" b="1" kern="0" spc="165"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do</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we</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struggle</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to</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respond</a:t>
            </a:r>
            <a:r>
              <a:rPr lang="en-GB" sz="900" b="1" kern="0" spc="170" dirty="0">
                <a:effectLst/>
                <a:latin typeface="Arial" panose="020B0604020202020204" pitchFamily="34" charset="0"/>
                <a:ea typeface="Arial" panose="020B0604020202020204" pitchFamily="34" charset="0"/>
              </a:rPr>
              <a:t> </a:t>
            </a:r>
            <a:r>
              <a:rPr lang="en-GB" sz="900" b="1" kern="0" spc="-10" dirty="0">
                <a:effectLst/>
                <a:latin typeface="Arial" panose="020B0604020202020204" pitchFamily="34" charset="0"/>
                <a:ea typeface="Arial" panose="020B0604020202020204" pitchFamily="34" charset="0"/>
              </a:rPr>
              <a:t>well?</a:t>
            </a:r>
            <a:endParaRPr lang="en-GB" sz="900" b="1" kern="0" dirty="0">
              <a:effectLst/>
              <a:latin typeface="Arial" panose="020B0604020202020204" pitchFamily="34" charset="0"/>
              <a:ea typeface="Arial" panose="020B0604020202020204" pitchFamily="34" charset="0"/>
            </a:endParaRPr>
          </a:p>
          <a:p>
            <a:pPr>
              <a:spcBef>
                <a:spcPts val="30"/>
              </a:spcBef>
            </a:pPr>
            <a:r>
              <a:rPr lang="en-GB" sz="900" dirty="0">
                <a:effectLst/>
                <a:latin typeface="Arial" panose="020B0604020202020204" pitchFamily="34" charset="0"/>
                <a:ea typeface="Arial" panose="020B0604020202020204" pitchFamily="34" charset="0"/>
              </a:rPr>
              <a:t> </a:t>
            </a:r>
          </a:p>
          <a:p>
            <a:pPr marL="71755" marR="167005">
              <a:lnSpc>
                <a:spcPct val="122000"/>
              </a:lnSpc>
              <a:spcBef>
                <a:spcPts val="5"/>
              </a:spcBef>
              <a:spcAft>
                <a:spcPts val="0"/>
              </a:spcAft>
            </a:pPr>
            <a:r>
              <a:rPr lang="en-GB" sz="900" dirty="0">
                <a:effectLst/>
                <a:latin typeface="Arial" panose="020B0604020202020204" pitchFamily="34" charset="0"/>
                <a:ea typeface="Arial" panose="020B0604020202020204" pitchFamily="34" charset="0"/>
              </a:rPr>
              <a:t>The largest barrier that prevents people from acting on concerns is fear. Fear of ridicule, making false accusations, ‘crying wolf’ or ‘making a fuss’. We may also have concerns that we may make things worse for the vulnerable individuals concerned. If there are issues of race or culture</a:t>
            </a:r>
            <a:r>
              <a:rPr lang="en-GB" sz="900" spc="200"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present, we may also have a fear of seeming politically incorrect or of misusing our own power</a:t>
            </a:r>
            <a:r>
              <a:rPr lang="en-GB" sz="900" spc="200"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and position within the community. Abusers are often very good at hiding what they do and we usually want to believe the best of people and have trust in those around us. </a:t>
            </a:r>
          </a:p>
          <a:p>
            <a:pPr marL="71755" marR="167005">
              <a:lnSpc>
                <a:spcPct val="122000"/>
              </a:lnSpc>
              <a:spcBef>
                <a:spcPts val="5"/>
              </a:spcBef>
              <a:spcAft>
                <a:spcPts val="0"/>
              </a:spcAft>
            </a:pPr>
            <a:r>
              <a:rPr lang="en-GB" sz="900" dirty="0">
                <a:effectLst/>
                <a:latin typeface="Arial" panose="020B0604020202020204" pitchFamily="34" charset="0"/>
                <a:ea typeface="Arial" panose="020B0604020202020204" pitchFamily="34" charset="0"/>
              </a:rPr>
              <a:t> </a:t>
            </a:r>
          </a:p>
          <a:p>
            <a:pPr marL="71755" marR="167005">
              <a:lnSpc>
                <a:spcPct val="122000"/>
              </a:lnSpc>
              <a:spcBef>
                <a:spcPts val="5"/>
              </a:spcBef>
              <a:spcAft>
                <a:spcPts val="0"/>
              </a:spcAft>
            </a:pPr>
            <a:r>
              <a:rPr lang="en-GB" sz="900" dirty="0">
                <a:effectLst/>
                <a:latin typeface="Arial" panose="020B0604020202020204" pitchFamily="34" charset="0"/>
                <a:ea typeface="Arial" panose="020B0604020202020204" pitchFamily="34" charset="0"/>
              </a:rPr>
              <a:t>We may also fear for our own personal safety, although rare, abusers have been known to seek out those who reported them for an explanation or to justify themselves.</a:t>
            </a:r>
          </a:p>
          <a:p>
            <a:pPr marL="71755" marR="167005">
              <a:lnSpc>
                <a:spcPct val="122000"/>
              </a:lnSpc>
              <a:spcBef>
                <a:spcPts val="5"/>
              </a:spcBef>
              <a:spcAft>
                <a:spcPts val="0"/>
              </a:spcAft>
            </a:pPr>
            <a:r>
              <a:rPr lang="en-GB" sz="900" dirty="0">
                <a:effectLst/>
                <a:latin typeface="Arial" panose="020B0604020202020204" pitchFamily="34" charset="0"/>
                <a:ea typeface="Arial" panose="020B0604020202020204" pitchFamily="34" charset="0"/>
              </a:rPr>
              <a:t> </a:t>
            </a:r>
          </a:p>
          <a:p>
            <a:pPr marL="71755" marR="167005">
              <a:lnSpc>
                <a:spcPct val="122000"/>
              </a:lnSpc>
              <a:spcBef>
                <a:spcPts val="5"/>
              </a:spcBef>
              <a:spcAft>
                <a:spcPts val="0"/>
              </a:spcAft>
            </a:pPr>
            <a:r>
              <a:rPr lang="en-GB" sz="900" dirty="0">
                <a:effectLst/>
                <a:latin typeface="Arial" panose="020B0604020202020204" pitchFamily="34" charset="0"/>
                <a:ea typeface="Arial" panose="020B0604020202020204" pitchFamily="34" charset="0"/>
              </a:rPr>
              <a:t>Often a safeguarding concern may only present as a feeling of "that seems a bit odd?" and it can feel hard to know if that feeling should be followed up or ignored, which is why talking it through with the safeguarding officer can help you figure out whether your instincts are worth following up.</a:t>
            </a:r>
          </a:p>
          <a:p>
            <a:pPr>
              <a:spcBef>
                <a:spcPts val="30"/>
              </a:spcBef>
            </a:pPr>
            <a:r>
              <a:rPr lang="en-GB" sz="900" dirty="0">
                <a:effectLst/>
                <a:latin typeface="Arial" panose="020B0604020202020204" pitchFamily="34" charset="0"/>
                <a:ea typeface="Arial" panose="020B0604020202020204" pitchFamily="34" charset="0"/>
              </a:rPr>
              <a:t> </a:t>
            </a:r>
          </a:p>
          <a:p>
            <a:pPr marL="71755" marR="167005">
              <a:lnSpc>
                <a:spcPct val="122000"/>
              </a:lnSpc>
              <a:spcAft>
                <a:spcPts val="0"/>
              </a:spcAft>
            </a:pPr>
            <a:r>
              <a:rPr lang="en-GB" sz="900" dirty="0">
                <a:effectLst/>
                <a:latin typeface="Arial" panose="020B0604020202020204" pitchFamily="34" charset="0"/>
                <a:ea typeface="Arial" panose="020B0604020202020204" pitchFamily="34" charset="0"/>
              </a:rPr>
              <a:t>Sometimes we can simply convince ourselves to wait for more information, or consider reporting any concerns to be someone else’s job.</a:t>
            </a:r>
          </a:p>
          <a:p>
            <a:pPr>
              <a:lnSpc>
                <a:spcPct val="122000"/>
              </a:lnSpc>
            </a:pPr>
            <a:r>
              <a:rPr lang="en-GB" sz="900" dirty="0">
                <a:effectLst/>
                <a:latin typeface="Arial" panose="020B0604020202020204" pitchFamily="34" charset="0"/>
                <a:ea typeface="Arial" panose="020B0604020202020204" pitchFamily="34" charset="0"/>
              </a:rPr>
              <a:t> </a:t>
            </a:r>
          </a:p>
          <a:p>
            <a:pPr marL="71755" marR="88265">
              <a:lnSpc>
                <a:spcPct val="122000"/>
              </a:lnSpc>
              <a:spcBef>
                <a:spcPts val="435"/>
              </a:spcBef>
              <a:spcAft>
                <a:spcPts val="0"/>
              </a:spcAft>
            </a:pPr>
            <a:r>
              <a:rPr lang="en-GB" sz="900" dirty="0">
                <a:effectLst/>
                <a:latin typeface="Arial" panose="020B0604020202020204" pitchFamily="34" charset="0"/>
                <a:ea typeface="Arial" panose="020B0604020202020204" pitchFamily="34" charset="0"/>
              </a:rPr>
              <a:t>Responding well is not an easy thing to do - there will be many reasons why people respond inadequately. Abuse thrives in secrecy. Often, we do not want to face the reality of abuse, because doing so can be painful and difficult.</a:t>
            </a:r>
          </a:p>
          <a:p>
            <a:pPr>
              <a:spcBef>
                <a:spcPts val="30"/>
              </a:spcBef>
            </a:pPr>
            <a:r>
              <a:rPr lang="en-GB" sz="900" dirty="0">
                <a:effectLst/>
                <a:latin typeface="Arial" panose="020B0604020202020204" pitchFamily="34" charset="0"/>
                <a:ea typeface="Arial" panose="020B0604020202020204" pitchFamily="34" charset="0"/>
              </a:rPr>
              <a:t> </a:t>
            </a:r>
          </a:p>
          <a:p>
            <a:pPr marL="71755" marR="167005">
              <a:lnSpc>
                <a:spcPct val="122000"/>
              </a:lnSpc>
              <a:spcBef>
                <a:spcPts val="5"/>
              </a:spcBef>
              <a:spcAft>
                <a:spcPts val="0"/>
              </a:spcAft>
            </a:pPr>
            <a:r>
              <a:rPr lang="en-GB" sz="900" dirty="0">
                <a:effectLst/>
                <a:latin typeface="Arial" panose="020B0604020202020204" pitchFamily="34" charset="0"/>
                <a:ea typeface="Arial" panose="020B0604020202020204" pitchFamily="34" charset="0"/>
              </a:rPr>
              <a:t>Safeguarding often involves dealing with uncertainty. We rarely know everything that is going on; there is often a grey area, or another explanation for something that might be worrying. When we are uncertain, and when we feel that the group to which we belong is threatened, we may find it easier to ‘explain away’ a concern. Facing the reality of what might be happening - abuse - is too difficult, so we ‘avert our gaze’ from what we ought to say, and ‘look the other way’.</a:t>
            </a:r>
          </a:p>
          <a:p>
            <a:pPr>
              <a:spcBef>
                <a:spcPts val="30"/>
              </a:spcBef>
            </a:pPr>
            <a:r>
              <a:rPr lang="en-GB" sz="900" dirty="0">
                <a:effectLst/>
                <a:latin typeface="Arial" panose="020B0604020202020204" pitchFamily="34" charset="0"/>
                <a:ea typeface="Arial" panose="020B0604020202020204" pitchFamily="34" charset="0"/>
              </a:rPr>
              <a:t> </a:t>
            </a:r>
          </a:p>
          <a:p>
            <a:pPr marL="71755">
              <a:lnSpc>
                <a:spcPct val="122000"/>
              </a:lnSpc>
            </a:pPr>
            <a:r>
              <a:rPr lang="en-GB" sz="900" dirty="0">
                <a:effectLst/>
                <a:latin typeface="Arial" panose="020B0604020202020204" pitchFamily="34" charset="0"/>
                <a:ea typeface="Arial" panose="020B0604020202020204" pitchFamily="34" charset="0"/>
              </a:rPr>
              <a:t>We are all vulnerable to the dynamics we have looked at here. Emotional blocks, the tendency to ‘obliterate suspicion from our minds’, and the need to protect the groups to which we belong, can cause the very best of us to respond to concerns about abuse poorly. The only way to avoid these errors is to be aware of them, which is why we have spent some time looking at them here.</a:t>
            </a:r>
          </a:p>
        </p:txBody>
      </p:sp>
    </p:spTree>
    <p:extLst>
      <p:ext uri="{BB962C8B-B14F-4D97-AF65-F5344CB8AC3E}">
        <p14:creationId xmlns:p14="http://schemas.microsoft.com/office/powerpoint/2010/main" val="2914970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DB37DF24-A241-4436-E4BC-C440D31E2B77}"/>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E5B45444-35C7-202D-A65A-A3386D3143D8}"/>
              </a:ext>
            </a:extLst>
          </p:cNvPr>
          <p:cNvSpPr>
            <a:spLocks noGrp="1"/>
          </p:cNvSpPr>
          <p:nvPr>
            <p:ph type="body" idx="1"/>
          </p:nvPr>
        </p:nvSpPr>
        <p:spPr>
          <a:xfrm>
            <a:off x="4457700" y="96253"/>
            <a:ext cx="4565983" cy="6659479"/>
          </a:xfrm>
        </p:spPr>
        <p:txBody>
          <a:bodyPr/>
          <a:lstStyle/>
          <a:p>
            <a:pPr marL="71755">
              <a:spcBef>
                <a:spcPts val="280"/>
              </a:spcBef>
            </a:pPr>
            <a:r>
              <a:rPr lang="en-GB" sz="900" b="1" kern="0" dirty="0">
                <a:effectLst/>
                <a:latin typeface="Arial" panose="020B0604020202020204" pitchFamily="34" charset="0"/>
                <a:ea typeface="Arial" panose="020B0604020202020204" pitchFamily="34" charset="0"/>
              </a:rPr>
              <a:t>Safeguarding</a:t>
            </a:r>
            <a:r>
              <a:rPr lang="en-GB" sz="900" b="1" kern="0" spc="21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and</a:t>
            </a:r>
            <a:r>
              <a:rPr lang="en-GB" sz="900" b="1" kern="0" spc="215" dirty="0">
                <a:effectLst/>
                <a:latin typeface="Arial" panose="020B0604020202020204" pitchFamily="34" charset="0"/>
                <a:ea typeface="Arial" panose="020B0604020202020204" pitchFamily="34" charset="0"/>
              </a:rPr>
              <a:t> </a:t>
            </a:r>
            <a:r>
              <a:rPr lang="en-GB" sz="900" b="1" kern="0" spc="-10" dirty="0">
                <a:effectLst/>
                <a:latin typeface="Arial" panose="020B0604020202020204" pitchFamily="34" charset="0"/>
                <a:ea typeface="Arial" panose="020B0604020202020204" pitchFamily="34" charset="0"/>
              </a:rPr>
              <a:t>forgiveness</a:t>
            </a:r>
            <a:endParaRPr lang="en-GB" sz="900" b="1" kern="0" dirty="0">
              <a:effectLst/>
              <a:latin typeface="Arial" panose="020B0604020202020204" pitchFamily="34" charset="0"/>
              <a:ea typeface="Arial" panose="020B0604020202020204" pitchFamily="34" charset="0"/>
            </a:endParaRPr>
          </a:p>
          <a:p>
            <a:pPr>
              <a:spcBef>
                <a:spcPts val="35"/>
              </a:spcBef>
            </a:pPr>
            <a:r>
              <a:rPr lang="en-GB" sz="900" dirty="0">
                <a:effectLst/>
                <a:latin typeface="Arial" panose="020B0604020202020204" pitchFamily="34" charset="0"/>
                <a:ea typeface="Arial" panose="020B0604020202020204" pitchFamily="34" charset="0"/>
              </a:rPr>
              <a:t> </a:t>
            </a:r>
          </a:p>
          <a:p>
            <a:pPr marL="71755" marR="159385">
              <a:lnSpc>
                <a:spcPct val="122000"/>
              </a:lnSpc>
              <a:spcAft>
                <a:spcPts val="0"/>
              </a:spcAft>
            </a:pPr>
            <a:r>
              <a:rPr lang="en-GB" sz="900" dirty="0">
                <a:effectLst/>
                <a:latin typeface="Arial" panose="020B0604020202020204" pitchFamily="34" charset="0"/>
                <a:ea typeface="Arial" panose="020B0604020202020204" pitchFamily="34" charset="0"/>
              </a:rPr>
              <a:t>Forgiveness is at the heart of the Christian Gospel. Part of the Good News of Jesus Christ is that everyone can have a clean start; there is no-one who has done something so bad that they</a:t>
            </a:r>
            <a:r>
              <a:rPr lang="en-GB" sz="900" spc="400"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cannot be reconciled to God. Christianity has always taught that all of us need to be forgiven, and that all of us can be forgiven through Christ’s sacrifice on the cross. Jesus also taught us that we should forgive others, as we ourselves have been forgiven by God.</a:t>
            </a:r>
          </a:p>
          <a:p>
            <a:pPr>
              <a:spcBef>
                <a:spcPts val="30"/>
              </a:spcBef>
            </a:pPr>
            <a:r>
              <a:rPr lang="en-GB" sz="900" dirty="0">
                <a:effectLst/>
                <a:latin typeface="Arial" panose="020B0604020202020204" pitchFamily="34" charset="0"/>
                <a:ea typeface="Arial" panose="020B0604020202020204" pitchFamily="34" charset="0"/>
              </a:rPr>
              <a:t> </a:t>
            </a:r>
          </a:p>
          <a:p>
            <a:pPr marL="71755" marR="88265">
              <a:lnSpc>
                <a:spcPct val="122000"/>
              </a:lnSpc>
              <a:spcAft>
                <a:spcPts val="0"/>
              </a:spcAft>
            </a:pPr>
            <a:r>
              <a:rPr lang="en-GB" sz="900" dirty="0">
                <a:effectLst/>
                <a:latin typeface="Arial" panose="020B0604020202020204" pitchFamily="34" charset="0"/>
                <a:ea typeface="Arial" panose="020B0604020202020204" pitchFamily="34" charset="0"/>
              </a:rPr>
              <a:t>In some cases of abuse in the church, a superficial understanding of forgiveness has been applied in the absence of other responses that promote accountability.</a:t>
            </a:r>
          </a:p>
          <a:p>
            <a:pPr marL="71755" marR="158750">
              <a:lnSpc>
                <a:spcPct val="122000"/>
              </a:lnSpc>
              <a:spcBef>
                <a:spcPts val="285"/>
              </a:spcBef>
              <a:spcAft>
                <a:spcPts val="0"/>
              </a:spcAft>
            </a:pPr>
            <a:r>
              <a:rPr lang="en-GB" sz="900" dirty="0">
                <a:effectLst/>
                <a:latin typeface="Arial" panose="020B0604020202020204" pitchFamily="34" charset="0"/>
                <a:ea typeface="Arial" panose="020B0604020202020204" pitchFamily="34" charset="0"/>
              </a:rPr>
              <a:t>A misunderstanding of forgiveness causes harm when victims are encouraged to forgive instead of reporting their abuse.</a:t>
            </a:r>
          </a:p>
          <a:p>
            <a:pPr>
              <a:spcBef>
                <a:spcPts val="45"/>
              </a:spcBef>
            </a:pPr>
            <a:r>
              <a:rPr lang="en-GB" sz="900" dirty="0">
                <a:effectLst/>
                <a:latin typeface="Arial" panose="020B0604020202020204" pitchFamily="34" charset="0"/>
                <a:ea typeface="Arial" panose="020B0604020202020204" pitchFamily="34" charset="0"/>
              </a:rPr>
              <a:t> </a:t>
            </a:r>
          </a:p>
          <a:p>
            <a:pPr marL="71755">
              <a:lnSpc>
                <a:spcPct val="122000"/>
              </a:lnSpc>
            </a:pPr>
            <a:r>
              <a:rPr lang="en-GB" sz="900" dirty="0">
                <a:effectLst/>
                <a:latin typeface="Arial" panose="020B0604020202020204" pitchFamily="34" charset="0"/>
                <a:ea typeface="Arial" panose="020B0604020202020204" pitchFamily="34" charset="0"/>
              </a:rPr>
              <a:t>Forgiveness is not the opposite of justice. Part of the reality of abuse is that victims are silenced. Biblical forgiveness does not continue to silence victims. Victims should be encouraged and supported to speak out about what happened to them, and to seek to have their abusers held accountable for their actions.</a:t>
            </a:r>
          </a:p>
          <a:p>
            <a:pPr>
              <a:spcBef>
                <a:spcPts val="35"/>
              </a:spcBef>
            </a:pPr>
            <a:r>
              <a:rPr lang="en-GB" sz="900" dirty="0">
                <a:effectLst/>
                <a:latin typeface="Arial" panose="020B0604020202020204" pitchFamily="34" charset="0"/>
                <a:ea typeface="Arial" panose="020B0604020202020204" pitchFamily="34" charset="0"/>
              </a:rPr>
              <a:t> </a:t>
            </a:r>
          </a:p>
          <a:p>
            <a:pPr marL="71755"/>
            <a:r>
              <a:rPr lang="en-GB" sz="900" dirty="0">
                <a:effectLst/>
                <a:latin typeface="Arial" panose="020B0604020202020204" pitchFamily="34" charset="0"/>
                <a:ea typeface="Arial" panose="020B0604020202020204" pitchFamily="34" charset="0"/>
              </a:rPr>
              <a:t>A</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misunderstanding</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of</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forgiveness</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causes</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harm</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when</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it</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helps</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to</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cover</a:t>
            </a:r>
            <a:r>
              <a:rPr lang="en-GB" sz="900" spc="1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up</a:t>
            </a:r>
            <a:r>
              <a:rPr lang="en-GB" sz="900" spc="15" dirty="0">
                <a:effectLst/>
                <a:latin typeface="Arial" panose="020B0604020202020204" pitchFamily="34" charset="0"/>
                <a:ea typeface="Arial" panose="020B0604020202020204" pitchFamily="34" charset="0"/>
              </a:rPr>
              <a:t> </a:t>
            </a:r>
            <a:r>
              <a:rPr lang="en-GB" sz="900" spc="-10" dirty="0">
                <a:effectLst/>
                <a:latin typeface="Arial" panose="020B0604020202020204" pitchFamily="34" charset="0"/>
                <a:ea typeface="Arial" panose="020B0604020202020204" pitchFamily="34" charset="0"/>
              </a:rPr>
              <a:t>abuse.</a:t>
            </a:r>
            <a:endParaRPr lang="en-GB" sz="900" dirty="0">
              <a:effectLst/>
              <a:latin typeface="Arial" panose="020B0604020202020204" pitchFamily="34" charset="0"/>
              <a:ea typeface="Arial" panose="020B0604020202020204" pitchFamily="34" charset="0"/>
            </a:endParaRPr>
          </a:p>
          <a:p>
            <a:pPr marL="71755" marR="71755">
              <a:lnSpc>
                <a:spcPct val="122000"/>
              </a:lnSpc>
              <a:spcBef>
                <a:spcPts val="285"/>
              </a:spcBef>
              <a:spcAft>
                <a:spcPts val="0"/>
              </a:spcAft>
            </a:pPr>
            <a:r>
              <a:rPr lang="en-GB" sz="900" dirty="0">
                <a:effectLst/>
                <a:latin typeface="Arial" panose="020B0604020202020204" pitchFamily="34" charset="0"/>
                <a:ea typeface="Arial" panose="020B0604020202020204" pitchFamily="34" charset="0"/>
              </a:rPr>
              <a:t>Forgiveness is not the opposite of truth. The Gospel of John tells us that Jesus came to earth full</a:t>
            </a:r>
            <a:r>
              <a:rPr lang="en-GB" sz="900" spc="400"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of grace and truth. Sin is forgiven in Christianity; it is not hidden away. Forgiveness is not the same as ‘looking the other way’ and pretending bad things have not happened.</a:t>
            </a:r>
          </a:p>
          <a:p>
            <a:pPr>
              <a:spcBef>
                <a:spcPts val="40"/>
              </a:spcBef>
            </a:pPr>
            <a:r>
              <a:rPr lang="en-GB" sz="900" dirty="0">
                <a:effectLst/>
                <a:latin typeface="Arial" panose="020B0604020202020204" pitchFamily="34" charset="0"/>
                <a:ea typeface="Arial" panose="020B0604020202020204" pitchFamily="34" charset="0"/>
              </a:rPr>
              <a:t> </a:t>
            </a:r>
          </a:p>
          <a:p>
            <a:pPr marL="71755">
              <a:lnSpc>
                <a:spcPct val="122000"/>
              </a:lnSpc>
              <a:spcBef>
                <a:spcPts val="5"/>
              </a:spcBef>
              <a:spcAft>
                <a:spcPts val="0"/>
              </a:spcAft>
            </a:pPr>
            <a:r>
              <a:rPr lang="en-GB" sz="900" dirty="0">
                <a:effectLst/>
                <a:latin typeface="Arial" panose="020B0604020202020204" pitchFamily="34" charset="0"/>
                <a:ea typeface="Arial" panose="020B0604020202020204" pitchFamily="34" charset="0"/>
              </a:rPr>
              <a:t>A misunderstanding of forgiveness causes harm when it prevents us from taking sensible steps to protect people.</a:t>
            </a:r>
          </a:p>
          <a:p>
            <a:pPr>
              <a:spcBef>
                <a:spcPts val="45"/>
              </a:spcBef>
            </a:pPr>
            <a:r>
              <a:rPr lang="en-GB" sz="900" dirty="0">
                <a:effectLst/>
                <a:latin typeface="Arial" panose="020B0604020202020204" pitchFamily="34" charset="0"/>
                <a:ea typeface="Arial" panose="020B0604020202020204" pitchFamily="34" charset="0"/>
              </a:rPr>
              <a:t> </a:t>
            </a:r>
          </a:p>
          <a:p>
            <a:pPr marL="71755" marR="120015">
              <a:lnSpc>
                <a:spcPct val="122000"/>
              </a:lnSpc>
              <a:spcAft>
                <a:spcPts val="0"/>
              </a:spcAft>
            </a:pPr>
            <a:r>
              <a:rPr lang="en-GB" sz="900" dirty="0">
                <a:effectLst/>
                <a:latin typeface="Arial" panose="020B0604020202020204" pitchFamily="34" charset="0"/>
                <a:ea typeface="Arial" panose="020B0604020202020204" pitchFamily="34" charset="0"/>
              </a:rPr>
              <a:t>Forgiveness is not the opposite of protecting the vulnerable. When we extend Christian forgiveness to an abuser, we must never do so in a way that gives them another chance to abuse. The Bible makes it clear that the struggle against sin is real, and often involves failure and long- term effort. All Christians know this in their own lives. Someone who has abused another person can be forgiven, but this does not mean that we treat them as if they no longer present a risk.</a:t>
            </a:r>
          </a:p>
          <a:p>
            <a:r>
              <a:rPr lang="en-GB" sz="900" dirty="0">
                <a:effectLst/>
                <a:latin typeface="Arial" panose="020B0604020202020204" pitchFamily="34" charset="0"/>
                <a:ea typeface="Arial" panose="020B0604020202020204" pitchFamily="34" charset="0"/>
              </a:rPr>
              <a:t>Further Reading: The Church of England has produced a book about this subject, called Forgiveness and Reconciliation in the Aftermath of Abuse.</a:t>
            </a:r>
            <a:endParaRPr lang="en-GB" sz="900" dirty="0"/>
          </a:p>
        </p:txBody>
      </p:sp>
    </p:spTree>
    <p:extLst>
      <p:ext uri="{BB962C8B-B14F-4D97-AF65-F5344CB8AC3E}">
        <p14:creationId xmlns:p14="http://schemas.microsoft.com/office/powerpoint/2010/main" val="1081084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257B812-47A9-B70F-B4E1-36987F9969DF}"/>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8EE4E2F2-1A0A-FA59-0C9F-CDECD4425FF2}"/>
              </a:ext>
            </a:extLst>
          </p:cNvPr>
          <p:cNvSpPr>
            <a:spLocks noGrp="1"/>
          </p:cNvSpPr>
          <p:nvPr>
            <p:ph type="body" idx="1"/>
          </p:nvPr>
        </p:nvSpPr>
        <p:spPr>
          <a:xfrm>
            <a:off x="4433637" y="60158"/>
            <a:ext cx="4602079" cy="6725653"/>
          </a:xfrm>
        </p:spPr>
        <p:txBody>
          <a:bodyPr/>
          <a:lstStyle/>
          <a:p>
            <a:pPr marL="71755">
              <a:spcBef>
                <a:spcPts val="250"/>
              </a:spcBef>
            </a:pPr>
            <a:r>
              <a:rPr lang="en-GB" sz="900" b="1" kern="0" dirty="0">
                <a:effectLst/>
                <a:latin typeface="Arial" panose="020B0604020202020204" pitchFamily="34" charset="0"/>
                <a:ea typeface="Arial" panose="020B0604020202020204" pitchFamily="34" charset="0"/>
              </a:rPr>
              <a:t>How</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to</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respond</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to</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disclosure</a:t>
            </a:r>
            <a:r>
              <a:rPr lang="en-GB" sz="900" b="1" kern="0" spc="175"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the</a:t>
            </a:r>
            <a:r>
              <a:rPr lang="en-GB" sz="900" b="1" kern="0" spc="170" dirty="0">
                <a:effectLst/>
                <a:latin typeface="Arial" panose="020B0604020202020204" pitchFamily="34" charset="0"/>
                <a:ea typeface="Arial" panose="020B0604020202020204" pitchFamily="34" charset="0"/>
              </a:rPr>
              <a:t> </a:t>
            </a:r>
            <a:r>
              <a:rPr lang="en-GB" sz="900" b="1" kern="0" dirty="0">
                <a:effectLst/>
                <a:latin typeface="Arial" panose="020B0604020202020204" pitchFamily="34" charset="0"/>
                <a:ea typeface="Arial" panose="020B0604020202020204" pitchFamily="34" charset="0"/>
              </a:rPr>
              <a:t>4</a:t>
            </a:r>
            <a:r>
              <a:rPr lang="en-GB" sz="900" b="1" kern="0" spc="170" dirty="0">
                <a:effectLst/>
                <a:latin typeface="Arial" panose="020B0604020202020204" pitchFamily="34" charset="0"/>
                <a:ea typeface="Arial" panose="020B0604020202020204" pitchFamily="34" charset="0"/>
              </a:rPr>
              <a:t> </a:t>
            </a:r>
            <a:r>
              <a:rPr lang="en-GB" sz="900" b="1" kern="0" spc="-25" dirty="0">
                <a:effectLst/>
                <a:latin typeface="Arial" panose="020B0604020202020204" pitchFamily="34" charset="0"/>
                <a:ea typeface="Arial" panose="020B0604020202020204" pitchFamily="34" charset="0"/>
              </a:rPr>
              <a:t>R’s</a:t>
            </a:r>
            <a:endParaRPr lang="en-GB" sz="900" b="1" kern="0" dirty="0">
              <a:effectLst/>
              <a:latin typeface="Arial" panose="020B0604020202020204" pitchFamily="34" charset="0"/>
              <a:ea typeface="Arial" panose="020B0604020202020204" pitchFamily="34" charset="0"/>
            </a:endParaRPr>
          </a:p>
          <a:p>
            <a:pPr>
              <a:spcBef>
                <a:spcPts val="10"/>
              </a:spcBef>
            </a:pPr>
            <a:r>
              <a:rPr lang="en-GB" sz="900" dirty="0">
                <a:effectLst/>
                <a:latin typeface="Arial" panose="020B0604020202020204" pitchFamily="34" charset="0"/>
                <a:ea typeface="Arial" panose="020B0604020202020204" pitchFamily="34" charset="0"/>
              </a:rPr>
              <a:t> </a:t>
            </a:r>
          </a:p>
          <a:p>
            <a:pPr marL="71755">
              <a:spcBef>
                <a:spcPts val="5"/>
              </a:spcBef>
            </a:pPr>
            <a:r>
              <a:rPr lang="en-GB" sz="900" b="1" spc="-10" dirty="0">
                <a:effectLst/>
                <a:latin typeface="Arial" panose="020B0604020202020204" pitchFamily="34" charset="0"/>
                <a:ea typeface="Arial" panose="020B0604020202020204" pitchFamily="34" charset="0"/>
              </a:rPr>
              <a:t>Recognise</a:t>
            </a:r>
            <a:endParaRPr lang="en-GB" sz="900" b="1" dirty="0">
              <a:effectLst/>
              <a:latin typeface="Arial" panose="020B0604020202020204" pitchFamily="34" charset="0"/>
              <a:ea typeface="Arial" panose="020B0604020202020204" pitchFamily="34" charset="0"/>
            </a:endParaRPr>
          </a:p>
          <a:p>
            <a:pPr marL="71755" marR="922655">
              <a:lnSpc>
                <a:spcPct val="122000"/>
              </a:lnSpc>
              <a:spcBef>
                <a:spcPts val="320"/>
              </a:spcBef>
              <a:spcAft>
                <a:spcPts val="0"/>
              </a:spcAft>
            </a:pPr>
            <a:r>
              <a:rPr lang="en-GB" sz="900" dirty="0">
                <a:effectLst/>
                <a:latin typeface="Arial" panose="020B0604020202020204" pitchFamily="34" charset="0"/>
                <a:ea typeface="Arial" panose="020B0604020202020204" pitchFamily="34" charset="0"/>
              </a:rPr>
              <a:t>Accept and take seriously what is being said, without displaying shock or disbelief.</a:t>
            </a:r>
            <a:r>
              <a:rPr lang="en-GB" sz="900" spc="400"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Let the person tell their story and don’t push for information or ask leading questions. Do not interrogate or decide if they are telling the truth.</a:t>
            </a:r>
          </a:p>
          <a:p>
            <a:pPr marL="71755">
              <a:lnSpc>
                <a:spcPts val="1250"/>
              </a:lnSpc>
            </a:pPr>
            <a:r>
              <a:rPr lang="en-GB" sz="900" dirty="0">
                <a:effectLst/>
                <a:latin typeface="Arial" panose="020B0604020202020204" pitchFamily="34" charset="0"/>
                <a:ea typeface="Arial" panose="020B0604020202020204" pitchFamily="34" charset="0"/>
              </a:rPr>
              <a:t>Be</a:t>
            </a:r>
            <a:r>
              <a:rPr lang="en-GB" sz="900" spc="2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alert</a:t>
            </a:r>
            <a:r>
              <a:rPr lang="en-GB" sz="900" spc="2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to</a:t>
            </a:r>
            <a:r>
              <a:rPr lang="en-GB" sz="900" spc="2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signs</a:t>
            </a:r>
            <a:r>
              <a:rPr lang="en-GB" sz="900" spc="2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and</a:t>
            </a:r>
            <a:r>
              <a:rPr lang="en-GB" sz="900" spc="2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symptoms</a:t>
            </a:r>
            <a:r>
              <a:rPr lang="en-GB" sz="900" spc="2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of</a:t>
            </a:r>
            <a:r>
              <a:rPr lang="en-GB" sz="900" spc="25" dirty="0">
                <a:effectLst/>
                <a:latin typeface="Arial" panose="020B0604020202020204" pitchFamily="34" charset="0"/>
                <a:ea typeface="Arial" panose="020B0604020202020204" pitchFamily="34" charset="0"/>
              </a:rPr>
              <a:t> </a:t>
            </a:r>
            <a:r>
              <a:rPr lang="en-GB" sz="900" spc="-10" dirty="0">
                <a:effectLst/>
                <a:latin typeface="Arial" panose="020B0604020202020204" pitchFamily="34" charset="0"/>
                <a:ea typeface="Arial" panose="020B0604020202020204" pitchFamily="34" charset="0"/>
              </a:rPr>
              <a:t>abuse.</a:t>
            </a:r>
            <a:endParaRPr lang="en-GB" sz="900" dirty="0">
              <a:effectLst/>
              <a:latin typeface="Arial" panose="020B0604020202020204" pitchFamily="34" charset="0"/>
              <a:ea typeface="Arial" panose="020B0604020202020204" pitchFamily="34" charset="0"/>
            </a:endParaRPr>
          </a:p>
          <a:p>
            <a:pPr marL="71755">
              <a:spcBef>
                <a:spcPts val="425"/>
              </a:spcBef>
            </a:pPr>
            <a:r>
              <a:rPr lang="en-GB" sz="900" b="1" spc="-10" dirty="0">
                <a:effectLst/>
                <a:latin typeface="Arial" panose="020B0604020202020204" pitchFamily="34" charset="0"/>
                <a:ea typeface="Arial" panose="020B0604020202020204" pitchFamily="34" charset="0"/>
              </a:rPr>
              <a:t>Respond</a:t>
            </a:r>
            <a:endParaRPr lang="en-GB" sz="900" b="1" dirty="0">
              <a:effectLst/>
              <a:latin typeface="Arial" panose="020B0604020202020204" pitchFamily="34" charset="0"/>
              <a:ea typeface="Arial" panose="020B0604020202020204" pitchFamily="34" charset="0"/>
            </a:endParaRPr>
          </a:p>
          <a:p>
            <a:pPr marL="71755">
              <a:lnSpc>
                <a:spcPct val="122000"/>
              </a:lnSpc>
              <a:spcBef>
                <a:spcPts val="325"/>
              </a:spcBef>
              <a:spcAft>
                <a:spcPts val="0"/>
              </a:spcAft>
            </a:pPr>
            <a:r>
              <a:rPr lang="en-GB" sz="900" dirty="0">
                <a:effectLst/>
                <a:latin typeface="Arial" panose="020B0604020202020204" pitchFamily="34" charset="0"/>
                <a:ea typeface="Arial" panose="020B0604020202020204" pitchFamily="34" charset="0"/>
              </a:rPr>
              <a:t>Reassure the individual that they have taken the right step in sharing this information and they are not to blame.</a:t>
            </a:r>
          </a:p>
          <a:p>
            <a:pPr marL="71755" marR="200660">
              <a:lnSpc>
                <a:spcPct val="122000"/>
              </a:lnSpc>
              <a:spcAft>
                <a:spcPts val="0"/>
              </a:spcAft>
            </a:pPr>
            <a:r>
              <a:rPr lang="en-GB" sz="900" dirty="0">
                <a:effectLst/>
                <a:latin typeface="Arial" panose="020B0604020202020204" pitchFamily="34" charset="0"/>
                <a:ea typeface="Arial" panose="020B0604020202020204" pitchFamily="34" charset="0"/>
              </a:rPr>
              <a:t>Be honest; never make promises to keep what you are being told confidential. If abuse is involved, you will need to tell someone.</a:t>
            </a:r>
          </a:p>
          <a:p>
            <a:pPr marL="71755" marR="167005">
              <a:lnSpc>
                <a:spcPct val="122000"/>
              </a:lnSpc>
              <a:spcAft>
                <a:spcPts val="0"/>
              </a:spcAft>
            </a:pPr>
            <a:r>
              <a:rPr lang="en-GB" sz="900" dirty="0">
                <a:effectLst/>
                <a:latin typeface="Arial" panose="020B0604020202020204" pitchFamily="34" charset="0"/>
                <a:ea typeface="Arial" panose="020B0604020202020204" pitchFamily="34" charset="0"/>
              </a:rPr>
              <a:t>Tell them what you will do with the information they have shared, and that they will be kept </a:t>
            </a:r>
            <a:r>
              <a:rPr lang="en-GB" sz="900" spc="-10" dirty="0">
                <a:effectLst/>
                <a:latin typeface="Arial" panose="020B0604020202020204" pitchFamily="34" charset="0"/>
                <a:ea typeface="Arial" panose="020B0604020202020204" pitchFamily="34" charset="0"/>
              </a:rPr>
              <a:t>informed.</a:t>
            </a:r>
            <a:endParaRPr lang="en-GB" sz="900" dirty="0">
              <a:effectLst/>
              <a:latin typeface="Arial" panose="020B0604020202020204" pitchFamily="34" charset="0"/>
              <a:ea typeface="Arial" panose="020B0604020202020204" pitchFamily="34" charset="0"/>
            </a:endParaRPr>
          </a:p>
          <a:p>
            <a:pPr marL="71755" marR="596900">
              <a:lnSpc>
                <a:spcPct val="122000"/>
              </a:lnSpc>
              <a:spcAft>
                <a:spcPts val="0"/>
              </a:spcAft>
            </a:pPr>
            <a:r>
              <a:rPr lang="en-GB" sz="900" dirty="0">
                <a:effectLst/>
                <a:latin typeface="Arial" panose="020B0604020202020204" pitchFamily="34" charset="0"/>
                <a:ea typeface="Arial" panose="020B0604020202020204" pitchFamily="34" charset="0"/>
              </a:rPr>
              <a:t>Do not introduce personal information from either your own experience or that of others.</a:t>
            </a:r>
            <a:r>
              <a:rPr lang="en-GB" sz="900" spc="200"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Do not investigate the matter any further for yourself, or approach the person about whom allegations may have been made.</a:t>
            </a:r>
          </a:p>
          <a:p>
            <a:pPr marL="71755">
              <a:spcBef>
                <a:spcPts val="45"/>
              </a:spcBef>
            </a:pPr>
            <a:r>
              <a:rPr lang="en-GB" sz="900" b="1" spc="-10" dirty="0">
                <a:effectLst/>
                <a:latin typeface="Arial" panose="020B0604020202020204" pitchFamily="34" charset="0"/>
                <a:ea typeface="Arial" panose="020B0604020202020204" pitchFamily="34" charset="0"/>
              </a:rPr>
              <a:t>Record</a:t>
            </a:r>
            <a:endParaRPr lang="en-GB" sz="900" b="1" dirty="0">
              <a:effectLst/>
              <a:latin typeface="Arial" panose="020B0604020202020204" pitchFamily="34" charset="0"/>
              <a:ea typeface="Arial" panose="020B0604020202020204" pitchFamily="34" charset="0"/>
            </a:endParaRPr>
          </a:p>
          <a:p>
            <a:pPr marL="71755" marR="88265">
              <a:lnSpc>
                <a:spcPct val="122000"/>
              </a:lnSpc>
              <a:spcBef>
                <a:spcPts val="325"/>
              </a:spcBef>
              <a:spcAft>
                <a:spcPts val="0"/>
              </a:spcAft>
            </a:pPr>
            <a:r>
              <a:rPr lang="en-GB" sz="900" dirty="0">
                <a:effectLst/>
                <a:latin typeface="Arial" panose="020B0604020202020204" pitchFamily="34" charset="0"/>
                <a:ea typeface="Arial" panose="020B0604020202020204" pitchFamily="34" charset="0"/>
              </a:rPr>
              <a:t>Write down, concisely, exactly what is seen, said or heard and make clear where you have added your views or interpretation. Remember that this is your information, and that you are responsible for passing it on to the person with safeguarding responsibility. Be mindful that your written comments may be needed in the event that further legal or disciplinary action is taken.</a:t>
            </a:r>
          </a:p>
          <a:p>
            <a:pPr>
              <a:spcBef>
                <a:spcPts val="35"/>
              </a:spcBef>
            </a:pPr>
            <a:r>
              <a:rPr lang="en-GB" sz="900" dirty="0">
                <a:effectLst/>
                <a:latin typeface="Arial" panose="020B0604020202020204" pitchFamily="34" charset="0"/>
                <a:ea typeface="Arial" panose="020B0604020202020204" pitchFamily="34" charset="0"/>
              </a:rPr>
              <a:t> </a:t>
            </a:r>
          </a:p>
          <a:p>
            <a:pPr marL="71755" marR="158750">
              <a:lnSpc>
                <a:spcPct val="122000"/>
              </a:lnSpc>
              <a:spcAft>
                <a:spcPts val="0"/>
              </a:spcAft>
            </a:pPr>
            <a:r>
              <a:rPr lang="en-GB" sz="900" dirty="0">
                <a:effectLst/>
                <a:latin typeface="Arial" panose="020B0604020202020204" pitchFamily="34" charset="0"/>
                <a:ea typeface="Arial" panose="020B0604020202020204" pitchFamily="34" charset="0"/>
              </a:rPr>
              <a:t>Only pass the information on verbally if it is an emergency situation. Even so, you must also find time as soon as possible to write it down and send it on to the relevant person.</a:t>
            </a:r>
          </a:p>
          <a:p>
            <a:pPr marL="71755" marR="158750">
              <a:lnSpc>
                <a:spcPct val="122000"/>
              </a:lnSpc>
              <a:spcAft>
                <a:spcPts val="0"/>
              </a:spcAft>
            </a:pPr>
            <a:r>
              <a:rPr lang="en-GB" sz="900" dirty="0">
                <a:effectLst/>
                <a:latin typeface="Arial" panose="020B0604020202020204" pitchFamily="34" charset="0"/>
                <a:ea typeface="Arial" panose="020B0604020202020204" pitchFamily="34" charset="0"/>
              </a:rPr>
              <a:t> </a:t>
            </a:r>
          </a:p>
          <a:p>
            <a:pPr marL="71755" marR="158750">
              <a:lnSpc>
                <a:spcPct val="122000"/>
              </a:lnSpc>
              <a:spcAft>
                <a:spcPts val="0"/>
              </a:spcAft>
            </a:pPr>
            <a:r>
              <a:rPr lang="en-GB" sz="900" dirty="0">
                <a:effectLst/>
                <a:latin typeface="Arial" panose="020B0604020202020204" pitchFamily="34" charset="0"/>
                <a:ea typeface="Arial" panose="020B0604020202020204" pitchFamily="34" charset="0"/>
              </a:rPr>
              <a:t>When recording a second- or third-hand account, it might be helpful to clarify that "what happened" refers not to the alleged incident but to what occurred in your presence - in other words, the date, time and manner in which the issue was reported/disclosed to you. It should not be an attempt to describe the event/situation as if you had witnessed it yourself.</a:t>
            </a:r>
          </a:p>
          <a:p>
            <a:pPr>
              <a:spcBef>
                <a:spcPts val="5"/>
              </a:spcBef>
            </a:pPr>
            <a:r>
              <a:rPr lang="en-GB" sz="900" dirty="0">
                <a:effectLst/>
                <a:latin typeface="Arial" panose="020B0604020202020204" pitchFamily="34" charset="0"/>
                <a:ea typeface="Arial" panose="020B0604020202020204" pitchFamily="34" charset="0"/>
              </a:rPr>
              <a:t> </a:t>
            </a:r>
          </a:p>
          <a:p>
            <a:pPr marL="71755"/>
            <a:r>
              <a:rPr lang="en-GB" sz="900" b="1" spc="-10" dirty="0">
                <a:effectLst/>
                <a:latin typeface="Arial" panose="020B0604020202020204" pitchFamily="34" charset="0"/>
                <a:ea typeface="Arial" panose="020B0604020202020204" pitchFamily="34" charset="0"/>
              </a:rPr>
              <a:t>Refer</a:t>
            </a:r>
            <a:endParaRPr lang="en-GB" sz="900" b="1" dirty="0">
              <a:effectLst/>
              <a:latin typeface="Arial" panose="020B0604020202020204" pitchFamily="34" charset="0"/>
              <a:ea typeface="Arial" panose="020B0604020202020204" pitchFamily="34" charset="0"/>
            </a:endParaRPr>
          </a:p>
          <a:p>
            <a:pPr marL="71755">
              <a:lnSpc>
                <a:spcPct val="122000"/>
              </a:lnSpc>
              <a:spcBef>
                <a:spcPts val="320"/>
              </a:spcBef>
              <a:spcAft>
                <a:spcPts val="0"/>
              </a:spcAft>
            </a:pPr>
            <a:r>
              <a:rPr lang="en-GB" sz="900" dirty="0">
                <a:effectLst/>
                <a:latin typeface="Arial" panose="020B0604020202020204" pitchFamily="34" charset="0"/>
                <a:ea typeface="Arial" panose="020B0604020202020204" pitchFamily="34" charset="0"/>
              </a:rPr>
              <a:t>Pass the information to the Safeguarding Lead or Diocesan Safeguarding Officer in your setting within 24 hours.</a:t>
            </a:r>
          </a:p>
          <a:p>
            <a:pPr marL="71755">
              <a:lnSpc>
                <a:spcPts val="1255"/>
              </a:lnSpc>
            </a:pPr>
            <a:r>
              <a:rPr lang="en-GB" sz="900" dirty="0">
                <a:effectLst/>
                <a:latin typeface="Arial" panose="020B0604020202020204" pitchFamily="34" charset="0"/>
                <a:ea typeface="Arial" panose="020B0604020202020204" pitchFamily="34" charset="0"/>
              </a:rPr>
              <a:t>In</a:t>
            </a:r>
            <a:r>
              <a:rPr lang="en-GB" sz="900" spc="-5" dirty="0">
                <a:effectLst/>
                <a:latin typeface="Arial" panose="020B0604020202020204" pitchFamily="34" charset="0"/>
                <a:ea typeface="Arial" panose="020B0604020202020204" pitchFamily="34" charset="0"/>
              </a:rPr>
              <a:t> </a:t>
            </a:r>
            <a:r>
              <a:rPr lang="en-GB" sz="900" dirty="0">
                <a:effectLst/>
                <a:latin typeface="Arial" panose="020B0604020202020204" pitchFamily="34" charset="0"/>
                <a:ea typeface="Arial" panose="020B0604020202020204" pitchFamily="34" charset="0"/>
              </a:rPr>
              <a:t>case of an emergency call the Police or dial </a:t>
            </a:r>
            <a:r>
              <a:rPr lang="en-GB" sz="900" spc="-20" dirty="0">
                <a:effectLst/>
                <a:latin typeface="Arial" panose="020B0604020202020204" pitchFamily="34" charset="0"/>
                <a:ea typeface="Arial" panose="020B0604020202020204" pitchFamily="34" charset="0"/>
              </a:rPr>
              <a:t>999.</a:t>
            </a:r>
            <a:endParaRPr lang="en-GB" sz="9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561586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15A20FA-5999-BD98-B5D0-755805BFCB96}"/>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D23BD968-F1D9-3AAE-8A86-F9328412094D}"/>
              </a:ext>
            </a:extLst>
          </p:cNvPr>
          <p:cNvSpPr>
            <a:spLocks noGrp="1"/>
          </p:cNvSpPr>
          <p:nvPr>
            <p:ph type="body" idx="1"/>
          </p:nvPr>
        </p:nvSpPr>
        <p:spPr>
          <a:xfrm>
            <a:off x="4571999" y="303797"/>
            <a:ext cx="4373480" cy="6039853"/>
          </a:xfrm>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A</a:t>
            </a:r>
            <a:r>
              <a:rPr lang="en-GB" sz="1200" b="1" kern="0" spc="12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note</a:t>
            </a:r>
            <a:r>
              <a:rPr lang="en-GB" sz="1200" b="1" kern="0" spc="13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about</a:t>
            </a:r>
            <a:r>
              <a:rPr lang="en-GB" sz="1200" b="1" kern="0" spc="13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self</a:t>
            </a:r>
            <a:r>
              <a:rPr lang="en-GB" sz="1200" b="1" kern="0" spc="130" dirty="0">
                <a:effectLst/>
                <a:latin typeface="Arial" panose="020B0604020202020204" pitchFamily="34" charset="0"/>
                <a:ea typeface="Arial" panose="020B0604020202020204" pitchFamily="34" charset="0"/>
              </a:rPr>
              <a:t>-</a:t>
            </a:r>
            <a:r>
              <a:rPr lang="en-GB" sz="1200" b="1" kern="0" spc="-20" dirty="0">
                <a:effectLst/>
                <a:latin typeface="Arial" panose="020B0604020202020204" pitchFamily="34" charset="0"/>
                <a:ea typeface="Arial" panose="020B0604020202020204" pitchFamily="34" charset="0"/>
              </a:rPr>
              <a:t>care</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Receiving information about someone else’s abuse can be very distressing for the listener for a number of reasons. For example:</a:t>
            </a:r>
          </a:p>
          <a:p>
            <a:pPr marL="71755">
              <a:lnSpc>
                <a:spcPct val="122000"/>
              </a:lnSpc>
              <a:spcBef>
                <a:spcPts val="5"/>
              </a:spcBef>
              <a:spcAft>
                <a:spcPts val="0"/>
              </a:spcAft>
            </a:pPr>
            <a:endParaRPr lang="en-GB" sz="1200" dirty="0">
              <a:effectLst/>
              <a:latin typeface="Arial" panose="020B0604020202020204" pitchFamily="34" charset="0"/>
              <a:ea typeface="Arial" panose="020B0604020202020204" pitchFamily="34" charset="0"/>
            </a:endParaRPr>
          </a:p>
          <a:p>
            <a:pPr marL="243205" indent="-171450">
              <a:lnSpc>
                <a:spcPts val="1255"/>
              </a:lnSpc>
              <a:buFont typeface="Arial" panose="020B0604020202020204" pitchFamily="34" charset="0"/>
              <a:buChar char="•"/>
            </a:pPr>
            <a:r>
              <a:rPr lang="en-GB" sz="1200" dirty="0">
                <a:effectLst/>
                <a:latin typeface="Arial" panose="020B0604020202020204" pitchFamily="34" charset="0"/>
                <a:ea typeface="Arial" panose="020B0604020202020204" pitchFamily="34" charset="0"/>
              </a:rPr>
              <a:t>They</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can’t</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believe</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that</a:t>
            </a:r>
            <a:r>
              <a:rPr lang="en-GB" sz="1200" spc="3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this</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could</a:t>
            </a:r>
            <a:r>
              <a:rPr lang="en-GB" sz="1200" spc="3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happen</a:t>
            </a:r>
            <a:r>
              <a:rPr lang="en-GB" sz="1200" spc="3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to</a:t>
            </a:r>
            <a:r>
              <a:rPr lang="en-GB" sz="1200" spc="30"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anyone.</a:t>
            </a:r>
            <a:endParaRPr lang="en-GB" sz="1200" dirty="0">
              <a:effectLst/>
              <a:latin typeface="Arial" panose="020B0604020202020204" pitchFamily="34" charset="0"/>
              <a:ea typeface="Arial" panose="020B0604020202020204" pitchFamily="34" charset="0"/>
            </a:endParaRPr>
          </a:p>
          <a:p>
            <a:pPr marL="243205" marR="1137285" indent="-171450">
              <a:lnSpc>
                <a:spcPts val="3100"/>
              </a:lnSpc>
              <a:spcAft>
                <a:spcPts val="0"/>
              </a:spcAft>
              <a:buFont typeface="Arial" panose="020B0604020202020204" pitchFamily="34" charset="0"/>
              <a:buChar char="•"/>
            </a:pPr>
            <a:r>
              <a:rPr lang="en-GB" sz="1200" dirty="0">
                <a:effectLst/>
                <a:latin typeface="Arial" panose="020B0604020202020204" pitchFamily="34" charset="0"/>
                <a:ea typeface="Arial" panose="020B0604020202020204" pitchFamily="34" charset="0"/>
              </a:rPr>
              <a:t>It can’t possibly be true because the alleged perpetrator is such a nice person. </a:t>
            </a:r>
          </a:p>
          <a:p>
            <a:pPr marL="243205" marR="1137285" indent="-171450">
              <a:lnSpc>
                <a:spcPts val="3100"/>
              </a:lnSpc>
              <a:spcAft>
                <a:spcPts val="0"/>
              </a:spcAft>
              <a:buFont typeface="Arial" panose="020B0604020202020204" pitchFamily="34" charset="0"/>
              <a:buChar char="•"/>
            </a:pPr>
            <a:r>
              <a:rPr lang="en-GB" sz="1200" dirty="0">
                <a:effectLst/>
                <a:latin typeface="Arial" panose="020B0604020202020204" pitchFamily="34" charset="0"/>
                <a:ea typeface="Arial" panose="020B0604020202020204" pitchFamily="34" charset="0"/>
              </a:rPr>
              <a:t>The disclosure may trigger similar personal and painful memories.</a:t>
            </a:r>
          </a:p>
          <a:p>
            <a:pPr marL="71755" marR="34290">
              <a:lnSpc>
                <a:spcPct val="122000"/>
              </a:lnSpc>
              <a:spcBef>
                <a:spcPts val="285"/>
              </a:spcBef>
              <a:spcAft>
                <a:spcPts val="0"/>
              </a:spcAft>
            </a:pPr>
            <a:r>
              <a:rPr lang="en-GB" sz="1200" dirty="0">
                <a:effectLst/>
                <a:latin typeface="Arial" panose="020B0604020202020204" pitchFamily="34" charset="0"/>
                <a:ea typeface="Arial" panose="020B0604020202020204" pitchFamily="34" charset="0"/>
              </a:rPr>
              <a:t>We need to recognise that it is normal to feel this way when listening to a disclosure of abuse, and to be able to access support for ourselves if and when we need it.</a:t>
            </a:r>
          </a:p>
          <a:p>
            <a:endParaRPr lang="en-GB" sz="1200" dirty="0"/>
          </a:p>
        </p:txBody>
      </p:sp>
    </p:spTree>
    <p:extLst>
      <p:ext uri="{BB962C8B-B14F-4D97-AF65-F5344CB8AC3E}">
        <p14:creationId xmlns:p14="http://schemas.microsoft.com/office/powerpoint/2010/main" val="271940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B1377552-885A-269B-A29F-F01E1D460F80}"/>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E39DEF26-435A-5BC1-CEE4-35FC503B87F4}"/>
              </a:ext>
            </a:extLst>
          </p:cNvPr>
          <p:cNvSpPr>
            <a:spLocks noGrp="1"/>
          </p:cNvSpPr>
          <p:nvPr>
            <p:ph type="body" idx="1"/>
          </p:nvPr>
        </p:nvSpPr>
        <p:spPr/>
        <p:txBody>
          <a:bodyPr/>
          <a:lstStyle/>
          <a:p>
            <a:pPr marL="71755">
              <a:spcBef>
                <a:spcPts val="250"/>
              </a:spcBef>
            </a:pPr>
            <a:r>
              <a:rPr lang="en-GB" sz="1400" b="1" kern="0" dirty="0">
                <a:effectLst/>
                <a:latin typeface="Arial" panose="020B0604020202020204" pitchFamily="34" charset="0"/>
                <a:ea typeface="Arial" panose="020B0604020202020204" pitchFamily="34" charset="0"/>
              </a:rPr>
              <a:t>Course</a:t>
            </a:r>
            <a:r>
              <a:rPr lang="en-GB" sz="1400" b="1" kern="0" spc="130" dirty="0">
                <a:effectLst/>
                <a:latin typeface="Arial" panose="020B0604020202020204" pitchFamily="34" charset="0"/>
                <a:ea typeface="Arial" panose="020B0604020202020204" pitchFamily="34" charset="0"/>
              </a:rPr>
              <a:t> </a:t>
            </a:r>
            <a:r>
              <a:rPr lang="en-GB" sz="1400" b="1" kern="0" spc="-10" dirty="0">
                <a:effectLst/>
                <a:latin typeface="Arial" panose="020B0604020202020204" pitchFamily="34" charset="0"/>
                <a:ea typeface="Arial" panose="020B0604020202020204" pitchFamily="34" charset="0"/>
              </a:rPr>
              <a:t>overview</a:t>
            </a:r>
            <a:endParaRPr lang="en-GB" sz="1400" b="1" kern="0" dirty="0">
              <a:effectLst/>
              <a:latin typeface="Arial" panose="020B0604020202020204" pitchFamily="34" charset="0"/>
              <a:ea typeface="Arial" panose="020B0604020202020204" pitchFamily="34" charset="0"/>
            </a:endParaRPr>
          </a:p>
          <a:p>
            <a:pPr>
              <a:spcBef>
                <a:spcPts val="30"/>
              </a:spcBef>
            </a:pPr>
            <a:r>
              <a:rPr lang="en-GB" sz="1400" dirty="0">
                <a:effectLst/>
                <a:latin typeface="Arial" panose="020B0604020202020204" pitchFamily="34" charset="0"/>
                <a:ea typeface="Arial" panose="020B0604020202020204" pitchFamily="34" charset="0"/>
              </a:rPr>
              <a:t> </a:t>
            </a:r>
          </a:p>
          <a:p>
            <a:pPr marL="71755">
              <a:lnSpc>
                <a:spcPct val="122000"/>
              </a:lnSpc>
              <a:spcBef>
                <a:spcPts val="5"/>
              </a:spcBef>
              <a:spcAft>
                <a:spcPts val="0"/>
              </a:spcAft>
            </a:pPr>
            <a:r>
              <a:rPr lang="en-GB" sz="1200" dirty="0">
                <a:effectLst/>
                <a:latin typeface="Arial" panose="020B0604020202020204" pitchFamily="34" charset="0"/>
                <a:ea typeface="Arial" panose="020B0604020202020204" pitchFamily="34" charset="0"/>
              </a:rPr>
              <a:t>Firstly, we will consider the relationship between safeguarding and the Christian faith, and identify some of the key events that have led to significant changes within the church.</a:t>
            </a:r>
          </a:p>
          <a:p>
            <a:pPr>
              <a:spcBef>
                <a:spcPts val="45"/>
              </a:spcBef>
            </a:pPr>
            <a:r>
              <a:rPr lang="en-GB" sz="1200" dirty="0">
                <a:effectLst/>
                <a:latin typeface="Arial" panose="020B0604020202020204" pitchFamily="34" charset="0"/>
                <a:ea typeface="Arial" panose="020B0604020202020204" pitchFamily="34" charset="0"/>
              </a:rPr>
              <a:t> </a:t>
            </a:r>
          </a:p>
          <a:p>
            <a:pPr marL="71755">
              <a:lnSpc>
                <a:spcPct val="122000"/>
              </a:lnSpc>
            </a:pPr>
            <a:r>
              <a:rPr lang="en-GB" sz="1200" dirty="0">
                <a:effectLst/>
                <a:latin typeface="Arial" panose="020B0604020202020204" pitchFamily="34" charset="0"/>
                <a:ea typeface="Arial" panose="020B0604020202020204" pitchFamily="34" charset="0"/>
              </a:rPr>
              <a:t>Secondly, we will define safeguarding, abuse, and grooming, including an identification of different types of abuse affecting children, young people and vulnerable adults.</a:t>
            </a:r>
          </a:p>
          <a:p>
            <a:pPr>
              <a:spcBef>
                <a:spcPts val="45"/>
              </a:spcBef>
            </a:pPr>
            <a:r>
              <a:rPr lang="en-GB" sz="1200" dirty="0">
                <a:effectLst/>
                <a:latin typeface="Arial" panose="020B0604020202020204" pitchFamily="34" charset="0"/>
                <a:ea typeface="Arial" panose="020B0604020202020204" pitchFamily="34" charset="0"/>
              </a:rPr>
              <a:t> </a:t>
            </a:r>
          </a:p>
          <a:p>
            <a:pPr marL="71755">
              <a:lnSpc>
                <a:spcPct val="122000"/>
              </a:lnSpc>
            </a:pPr>
            <a:r>
              <a:rPr lang="en-GB" sz="1200" dirty="0">
                <a:effectLst/>
                <a:latin typeface="Arial" panose="020B0604020202020204" pitchFamily="34" charset="0"/>
                <a:ea typeface="Arial" panose="020B0604020202020204" pitchFamily="34" charset="0"/>
              </a:rPr>
              <a:t>Thirdly, we will apply this understanding through examining some example scenarios which may require a safeguarding response.</a:t>
            </a:r>
          </a:p>
          <a:p>
            <a:pPr>
              <a:spcBef>
                <a:spcPts val="45"/>
              </a:spcBef>
            </a:pPr>
            <a:r>
              <a:rPr lang="en-GB" sz="1200" dirty="0">
                <a:effectLst/>
                <a:latin typeface="Arial" panose="020B0604020202020204" pitchFamily="34" charset="0"/>
                <a:ea typeface="Arial" panose="020B0604020202020204" pitchFamily="34" charset="0"/>
              </a:rPr>
              <a:t> </a:t>
            </a:r>
          </a:p>
          <a:p>
            <a:pPr marL="71755" marR="167005">
              <a:lnSpc>
                <a:spcPct val="122000"/>
              </a:lnSpc>
              <a:spcAft>
                <a:spcPts val="0"/>
              </a:spcAft>
            </a:pPr>
            <a:r>
              <a:rPr lang="en-GB" sz="1200" dirty="0">
                <a:effectLst/>
                <a:latin typeface="Arial" panose="020B0604020202020204" pitchFamily="34" charset="0"/>
                <a:ea typeface="Arial" panose="020B0604020202020204" pitchFamily="34" charset="0"/>
              </a:rPr>
              <a:t>Following on from this, we will highlight some changes in our Christian communities and personal attitudes that can present as barriers to fostering safer environments, and how we can recognise and challenge these.</a:t>
            </a:r>
          </a:p>
          <a:p>
            <a:pPr marL="71755" marR="167005">
              <a:lnSpc>
                <a:spcPct val="122000"/>
              </a:lnSpc>
              <a:spcAft>
                <a:spcPts val="0"/>
              </a:spcAft>
            </a:pPr>
            <a:r>
              <a:rPr lang="en-GB" sz="1200" dirty="0">
                <a:effectLst/>
                <a:latin typeface="Arial" panose="020B0604020202020204" pitchFamily="34" charset="0"/>
                <a:ea typeface="Arial" panose="020B0604020202020204" pitchFamily="34" charset="0"/>
              </a:rPr>
              <a:t> </a:t>
            </a:r>
          </a:p>
          <a:p>
            <a:r>
              <a:rPr lang="en-GB" sz="1200" dirty="0">
                <a:effectLst/>
                <a:latin typeface="Arial" panose="020B0604020202020204" pitchFamily="34" charset="0"/>
                <a:ea typeface="Arial" panose="020B0604020202020204" pitchFamily="34" charset="0"/>
              </a:rPr>
              <a:t>Throughout this course you will be asked to answer brief questions about what you are learning. Towards the end, there is a final set of assessed questions covering the whole course. </a:t>
            </a:r>
            <a:endParaRPr lang="en-GB" sz="1200" dirty="0"/>
          </a:p>
        </p:txBody>
      </p:sp>
    </p:spTree>
    <p:extLst>
      <p:ext uri="{BB962C8B-B14F-4D97-AF65-F5344CB8AC3E}">
        <p14:creationId xmlns:p14="http://schemas.microsoft.com/office/powerpoint/2010/main" val="1226993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185845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22872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39395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848949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72830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600945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490096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41337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73528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38825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FCCCDE8D-FE11-EF41-78C4-96FFC860A69A}"/>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88B63A70-A66A-A5F4-E35F-56782E03C4E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542556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pPr indent="71755"/>
            <a:br>
              <a:rPr lang="en-GB" sz="1200" dirty="0">
                <a:effectLst/>
                <a:latin typeface="Arial" panose="020B0604020202020204" pitchFamily="34" charset="0"/>
                <a:ea typeface="Arial" panose="020B0604020202020204" pitchFamily="34" charset="0"/>
              </a:rPr>
            </a:br>
            <a:r>
              <a:rPr lang="en-US" sz="1200" dirty="0">
                <a:effectLst/>
                <a:latin typeface="Arial" panose="020B0604020202020204" pitchFamily="34" charset="0"/>
                <a:ea typeface="Arial" panose="020B0604020202020204" pitchFamily="34" charset="0"/>
              </a:rPr>
              <a:t>Take-aways</a:t>
            </a:r>
            <a:endParaRPr lang="en-GB" sz="1200" dirty="0">
              <a:effectLst/>
              <a:latin typeface="Arial" panose="020B0604020202020204" pitchFamily="34" charset="0"/>
              <a:ea typeface="Arial" panose="020B0604020202020204" pitchFamily="34" charset="0"/>
            </a:endParaRPr>
          </a:p>
          <a:p>
            <a:r>
              <a:rPr lang="en-US" sz="1200"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r>
              <a:rPr lang="en-US" sz="1200" dirty="0">
                <a:effectLst/>
                <a:latin typeface="Arial" panose="020B0604020202020204" pitchFamily="34" charset="0"/>
                <a:ea typeface="Arial" panose="020B0604020202020204" pitchFamily="34" charset="0"/>
              </a:rPr>
              <a:t>Once you have finished this training, please look at these take-away documents.</a:t>
            </a:r>
            <a:endParaRPr lang="en-GB" sz="1200" dirty="0">
              <a:effectLst/>
              <a:latin typeface="Arial" panose="020B0604020202020204" pitchFamily="34" charset="0"/>
              <a:ea typeface="Arial" panose="020B0604020202020204" pitchFamily="34" charset="0"/>
            </a:endParaRPr>
          </a:p>
          <a:p>
            <a:r>
              <a:rPr lang="en-US" sz="1200"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r>
              <a:rPr lang="en-US" sz="1200" dirty="0">
                <a:effectLst/>
                <a:latin typeface="Arial" panose="020B0604020202020204" pitchFamily="34" charset="0"/>
                <a:ea typeface="Arial" panose="020B0604020202020204" pitchFamily="34" charset="0"/>
              </a:rPr>
              <a:t>The first is a template that you can fill out to ensure that you have the correct safeguarding names and contact details to hand, should you need to make use of the them.</a:t>
            </a:r>
            <a:endParaRPr lang="en-GB" sz="1200" dirty="0">
              <a:effectLst/>
              <a:latin typeface="Arial" panose="020B0604020202020204" pitchFamily="34" charset="0"/>
              <a:ea typeface="Arial" panose="020B0604020202020204" pitchFamily="34" charset="0"/>
            </a:endParaRPr>
          </a:p>
          <a:p>
            <a:r>
              <a:rPr lang="en-US" sz="1200"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r>
              <a:rPr lang="en-US" sz="1200" dirty="0">
                <a:effectLst/>
                <a:latin typeface="Arial" panose="020B0604020202020204" pitchFamily="34" charset="0"/>
                <a:ea typeface="Arial" panose="020B0604020202020204" pitchFamily="34" charset="0"/>
              </a:rPr>
              <a:t>The second is a short Bible passage, with some accompanying questions to help you to reflect on it in the light of the issues raised in this course. Should you continue your learning by undertaking the Safeguarding Foundations course, this reflective exercise will be referred to in the opening sections, and as such it is a helpful way to prepare.</a:t>
            </a:r>
            <a:endParaRPr lang="en-GB" sz="1200" dirty="0">
              <a:effectLst/>
              <a:latin typeface="Arial" panose="020B0604020202020204" pitchFamily="34" charset="0"/>
              <a:ea typeface="Arial" panose="020B0604020202020204" pitchFamily="34" charset="0"/>
            </a:endParaRPr>
          </a:p>
          <a:p>
            <a:endParaRPr lang="en-GB" sz="1200" dirty="0"/>
          </a:p>
        </p:txBody>
      </p:sp>
    </p:spTree>
    <p:extLst>
      <p:ext uri="{BB962C8B-B14F-4D97-AF65-F5344CB8AC3E}">
        <p14:creationId xmlns:p14="http://schemas.microsoft.com/office/powerpoint/2010/main" val="12101660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327908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03213"/>
            <a:ext cx="4114800" cy="2314575"/>
          </a:xfrm>
        </p:spPr>
      </p:sp>
      <p:sp>
        <p:nvSpPr>
          <p:cNvPr id="3" name="Notes Placeholder 2"/>
          <p:cNvSpPr>
            <a:spLocks noGrp="1"/>
          </p:cNvSpPr>
          <p:nvPr>
            <p:ph type="body" idx="1"/>
          </p:nvPr>
        </p:nvSpPr>
        <p:spPr/>
        <p:txBody>
          <a:bodyPr/>
          <a:lstStyle/>
          <a:p>
            <a:pPr indent="90170"/>
            <a:r>
              <a:rPr lang="en-GB" sz="1100" spc="-10" dirty="0">
                <a:effectLst/>
                <a:latin typeface="Arial" panose="020B0604020202020204" pitchFamily="34" charset="0"/>
                <a:ea typeface="Arial" panose="020B0604020202020204" pitchFamily="34" charset="0"/>
              </a:rPr>
              <a:t>Summary and Conclusions</a:t>
            </a:r>
            <a:endParaRPr lang="en-GB" sz="1100" dirty="0">
              <a:effectLst/>
              <a:latin typeface="Arial" panose="020B0604020202020204" pitchFamily="34" charset="0"/>
              <a:ea typeface="Arial" panose="020B0604020202020204" pitchFamily="34" charset="0"/>
            </a:endParaRPr>
          </a:p>
          <a:p>
            <a:r>
              <a:rPr lang="en-GB" sz="1100" dirty="0">
                <a:effectLst/>
                <a:latin typeface="Arial" panose="020B0604020202020204" pitchFamily="34" charset="0"/>
                <a:ea typeface="Arial" panose="020B0604020202020204" pitchFamily="34" charset="0"/>
              </a:rPr>
              <a:t> </a:t>
            </a:r>
          </a:p>
          <a:p>
            <a:r>
              <a:rPr lang="en-GB" sz="1100" dirty="0">
                <a:effectLst/>
                <a:latin typeface="Arial" panose="020B0604020202020204" pitchFamily="34" charset="0"/>
                <a:ea typeface="Arial" panose="020B0604020202020204" pitchFamily="34" charset="0"/>
              </a:rPr>
              <a:t>To summarise, this course has identified the need for an awareness of and commitment to safeguarding practice in our churches.  </a:t>
            </a:r>
          </a:p>
          <a:p>
            <a:r>
              <a:rPr lang="en-GB" sz="1100" dirty="0">
                <a:effectLst/>
                <a:latin typeface="Arial" panose="020B0604020202020204" pitchFamily="34" charset="0"/>
                <a:ea typeface="Arial" panose="020B0604020202020204" pitchFamily="34" charset="0"/>
              </a:rPr>
              <a:t> </a:t>
            </a:r>
          </a:p>
          <a:p>
            <a:r>
              <a:rPr lang="en-GB" sz="1100" dirty="0">
                <a:effectLst/>
                <a:latin typeface="Arial" panose="020B0604020202020204" pitchFamily="34" charset="0"/>
                <a:ea typeface="Arial" panose="020B0604020202020204" pitchFamily="34" charset="0"/>
              </a:rPr>
              <a:t>We have connected the core principles and practices of safeguarding to the Christian faith. We have seen that the aim of safeguarding is to support and maintain a safe environment within which everyone can flourish.</a:t>
            </a:r>
          </a:p>
          <a:p>
            <a:r>
              <a:rPr lang="en-GB" sz="1100" dirty="0">
                <a:effectLst/>
                <a:latin typeface="Arial" panose="020B0604020202020204" pitchFamily="34" charset="0"/>
                <a:ea typeface="Arial" panose="020B0604020202020204" pitchFamily="34" charset="0"/>
              </a:rPr>
              <a:t> </a:t>
            </a:r>
          </a:p>
          <a:p>
            <a:r>
              <a:rPr lang="en-GB" sz="1100" dirty="0">
                <a:effectLst/>
                <a:latin typeface="Arial" panose="020B0604020202020204" pitchFamily="34" charset="0"/>
                <a:ea typeface="Arial" panose="020B0604020202020204" pitchFamily="34" charset="0"/>
              </a:rPr>
              <a:t>We have thought about how to recognise issues of power and abuse as they present themselves in a range of contexts, including the church and explored some scenarios that you may come across in your context, and that may give rise to concerns.</a:t>
            </a:r>
          </a:p>
          <a:p>
            <a:r>
              <a:rPr lang="en-GB" sz="1100" dirty="0">
                <a:effectLst/>
                <a:latin typeface="Arial" panose="020B0604020202020204" pitchFamily="34" charset="0"/>
                <a:ea typeface="Arial" panose="020B0604020202020204" pitchFamily="34" charset="0"/>
              </a:rPr>
              <a:t> </a:t>
            </a:r>
          </a:p>
          <a:p>
            <a:r>
              <a:rPr lang="en-GB" sz="1100" dirty="0">
                <a:effectLst/>
                <a:latin typeface="Arial" panose="020B0604020202020204" pitchFamily="34" charset="0"/>
                <a:ea typeface="Arial" panose="020B0604020202020204" pitchFamily="34" charset="0"/>
              </a:rPr>
              <a:t>We have identified the barriers (emotional, psychological &amp; theological) that can prevent the promotion of healthy church communities and that might prevent us from fostering safer environments or reporting concerns to the appropriate person.</a:t>
            </a:r>
          </a:p>
          <a:p>
            <a:r>
              <a:rPr lang="en-GB" sz="1100" dirty="0">
                <a:effectLst/>
                <a:latin typeface="Arial" panose="020B0604020202020204" pitchFamily="34" charset="0"/>
                <a:ea typeface="Arial" panose="020B0604020202020204" pitchFamily="34" charset="0"/>
              </a:rPr>
              <a:t> </a:t>
            </a:r>
          </a:p>
          <a:p>
            <a:r>
              <a:rPr lang="en-GB" sz="1100" dirty="0">
                <a:effectLst/>
                <a:latin typeface="Arial" panose="020B0604020202020204" pitchFamily="34" charset="0"/>
                <a:ea typeface="Arial" panose="020B0604020202020204" pitchFamily="34" charset="0"/>
              </a:rPr>
              <a:t>We have applied a clear process in the handling of concerns / safeguarding information.</a:t>
            </a:r>
          </a:p>
          <a:p>
            <a:r>
              <a:rPr lang="en-GB" sz="1100" dirty="0">
                <a:effectLst/>
                <a:latin typeface="Arial" panose="020B0604020202020204" pitchFamily="34" charset="0"/>
                <a:ea typeface="Arial" panose="020B0604020202020204" pitchFamily="34" charset="0"/>
              </a:rPr>
              <a:t> </a:t>
            </a:r>
          </a:p>
          <a:p>
            <a:r>
              <a:rPr lang="en-GB" sz="1100" dirty="0">
                <a:effectLst/>
                <a:latin typeface="Arial" panose="020B0604020202020204" pitchFamily="34" charset="0"/>
                <a:ea typeface="Arial" panose="020B0604020202020204" pitchFamily="34" charset="0"/>
              </a:rPr>
              <a:t>Remember, we all have a role to play in supporting others’ wellbeing, and can work together to create safer, healthier communities where all can thrive. Safeguarding is everyone’s responsibility and is ‘gospel work’.</a:t>
            </a:r>
          </a:p>
        </p:txBody>
      </p:sp>
    </p:spTree>
    <p:extLst>
      <p:ext uri="{BB962C8B-B14F-4D97-AF65-F5344CB8AC3E}">
        <p14:creationId xmlns:p14="http://schemas.microsoft.com/office/powerpoint/2010/main" val="348393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98879D2F-AF29-3E27-4E53-8CF60F333EF4}"/>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11C5834E-FECF-8EB5-3CE6-7C80FA830B07}"/>
              </a:ext>
            </a:extLst>
          </p:cNvPr>
          <p:cNvSpPr>
            <a:spLocks noGrp="1"/>
          </p:cNvSpPr>
          <p:nvPr>
            <p:ph type="body" idx="1"/>
          </p:nvPr>
        </p:nvSpPr>
        <p:spPr/>
        <p:txBody>
          <a:bodyPr/>
          <a:lstStyle/>
          <a:p>
            <a:pPr marL="71755">
              <a:spcBef>
                <a:spcPts val="175"/>
              </a:spcBef>
            </a:pPr>
            <a:r>
              <a:rPr lang="en-GB" sz="1100" b="1" kern="0" dirty="0">
                <a:effectLst/>
                <a:latin typeface="Arial" panose="020B0604020202020204" pitchFamily="34" charset="0"/>
                <a:ea typeface="Arial" panose="020B0604020202020204" pitchFamily="34" charset="0"/>
              </a:rPr>
              <a:t>Recognising</a:t>
            </a:r>
            <a:r>
              <a:rPr lang="en-GB" sz="1100" b="1" kern="0" spc="215" dirty="0">
                <a:effectLst/>
                <a:latin typeface="Arial" panose="020B0604020202020204" pitchFamily="34" charset="0"/>
                <a:ea typeface="Arial" panose="020B0604020202020204" pitchFamily="34" charset="0"/>
              </a:rPr>
              <a:t> </a:t>
            </a:r>
            <a:r>
              <a:rPr lang="en-GB" sz="1100" b="1" kern="0" dirty="0">
                <a:effectLst/>
                <a:latin typeface="Arial" panose="020B0604020202020204" pitchFamily="34" charset="0"/>
                <a:ea typeface="Arial" panose="020B0604020202020204" pitchFamily="34" charset="0"/>
              </a:rPr>
              <a:t>our</a:t>
            </a:r>
            <a:r>
              <a:rPr lang="en-GB" sz="1100" b="1" kern="0" spc="215" dirty="0">
                <a:effectLst/>
                <a:latin typeface="Arial" panose="020B0604020202020204" pitchFamily="34" charset="0"/>
                <a:ea typeface="Arial" panose="020B0604020202020204" pitchFamily="34" charset="0"/>
              </a:rPr>
              <a:t> </a:t>
            </a:r>
            <a:r>
              <a:rPr lang="en-GB" sz="1100" b="1" kern="0" spc="-10" dirty="0">
                <a:effectLst/>
                <a:latin typeface="Arial" panose="020B0604020202020204" pitchFamily="34" charset="0"/>
                <a:ea typeface="Arial" panose="020B0604020202020204" pitchFamily="34" charset="0"/>
              </a:rPr>
              <a:t>responsibility</a:t>
            </a:r>
            <a:endParaRPr lang="en-GB" sz="1100" b="1" kern="0" dirty="0">
              <a:effectLst/>
              <a:latin typeface="Arial" panose="020B0604020202020204" pitchFamily="34" charset="0"/>
              <a:ea typeface="Arial" panose="020B0604020202020204" pitchFamily="34" charset="0"/>
            </a:endParaRPr>
          </a:p>
          <a:p>
            <a:pPr>
              <a:spcBef>
                <a:spcPts val="35"/>
              </a:spcBef>
            </a:pPr>
            <a:r>
              <a:rPr lang="en-GB" sz="1100" dirty="0">
                <a:effectLst/>
                <a:latin typeface="Arial" panose="020B0604020202020204" pitchFamily="34" charset="0"/>
                <a:ea typeface="Arial" panose="020B0604020202020204" pitchFamily="34" charset="0"/>
              </a:rPr>
              <a:t> </a:t>
            </a:r>
          </a:p>
          <a:p>
            <a:pPr marL="71755"/>
            <a:r>
              <a:rPr lang="en-GB" sz="1100" dirty="0">
                <a:effectLst/>
                <a:latin typeface="Arial" panose="020B0604020202020204" pitchFamily="34" charset="0"/>
                <a:ea typeface="Arial" panose="020B0604020202020204" pitchFamily="34" charset="0"/>
              </a:rPr>
              <a:t>There</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are</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two</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groups</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of</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people</a:t>
            </a:r>
            <a:r>
              <a:rPr lang="en-GB" sz="1100" spc="15"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that</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specifically</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call</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for</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the</a:t>
            </a:r>
            <a:r>
              <a:rPr lang="en-GB" sz="1100" spc="15"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Church’s</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care</a:t>
            </a:r>
            <a:r>
              <a:rPr lang="en-GB" sz="1100" spc="1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and</a:t>
            </a:r>
            <a:r>
              <a:rPr lang="en-GB" sz="1100" spc="10" dirty="0">
                <a:effectLst/>
                <a:latin typeface="Arial" panose="020B0604020202020204" pitchFamily="34" charset="0"/>
                <a:ea typeface="Arial" panose="020B0604020202020204" pitchFamily="34" charset="0"/>
              </a:rPr>
              <a:t> </a:t>
            </a:r>
            <a:r>
              <a:rPr lang="en-GB" sz="1100" spc="-10" dirty="0">
                <a:effectLst/>
                <a:latin typeface="Arial" panose="020B0604020202020204" pitchFamily="34" charset="0"/>
                <a:ea typeface="Arial" panose="020B0604020202020204" pitchFamily="34" charset="0"/>
              </a:rPr>
              <a:t>consideration.</a:t>
            </a:r>
            <a:endParaRPr lang="en-GB" sz="1100" dirty="0">
              <a:effectLst/>
              <a:latin typeface="Arial" panose="020B0604020202020204" pitchFamily="34" charset="0"/>
              <a:ea typeface="Arial" panose="020B0604020202020204" pitchFamily="34" charset="0"/>
            </a:endParaRPr>
          </a:p>
          <a:p>
            <a:pPr>
              <a:spcBef>
                <a:spcPts val="30"/>
              </a:spcBef>
            </a:pPr>
            <a:r>
              <a:rPr lang="en-GB" sz="1100" dirty="0">
                <a:effectLst/>
                <a:latin typeface="Arial" panose="020B0604020202020204" pitchFamily="34" charset="0"/>
                <a:ea typeface="Arial" panose="020B0604020202020204" pitchFamily="34" charset="0"/>
              </a:rPr>
              <a:t> </a:t>
            </a:r>
          </a:p>
          <a:p>
            <a:pPr marL="71755">
              <a:spcBef>
                <a:spcPts val="5"/>
              </a:spcBef>
            </a:pPr>
            <a:r>
              <a:rPr lang="en-GB" sz="1100" b="1" i="1" spc="-10" dirty="0">
                <a:effectLst/>
                <a:latin typeface="Arial" panose="020B0604020202020204" pitchFamily="34" charset="0"/>
                <a:ea typeface="Arial" panose="020B0604020202020204" pitchFamily="34" charset="0"/>
              </a:rPr>
              <a:t>Survivors</a:t>
            </a:r>
            <a:endParaRPr lang="en-GB" sz="1100" b="1" i="1" dirty="0">
              <a:effectLst/>
              <a:latin typeface="Arial" panose="020B0604020202020204" pitchFamily="34" charset="0"/>
              <a:ea typeface="Arial" panose="020B0604020202020204" pitchFamily="34" charset="0"/>
            </a:endParaRPr>
          </a:p>
          <a:p>
            <a:pPr marL="71755" marR="88265">
              <a:lnSpc>
                <a:spcPct val="122000"/>
              </a:lnSpc>
              <a:spcAft>
                <a:spcPts val="0"/>
              </a:spcAft>
            </a:pPr>
            <a:r>
              <a:rPr lang="en-GB" sz="1100" dirty="0">
                <a:effectLst/>
                <a:latin typeface="Arial" panose="020B0604020202020204" pitchFamily="34" charset="0"/>
                <a:ea typeface="Arial" panose="020B0604020202020204" pitchFamily="34" charset="0"/>
              </a:rPr>
              <a:t>Throughout the world, it has often been the case when the voice of survivors is heard that the reality of abuse is finally exposed. It takes huge courage for survivors to step forward and speak about their abuse. Often, they fear they will not be believed - sometimes, tragically, with good reason. It is vital that we listen to survivors, hear the stories they are willing to share, and allow what they say to change the way we think and act today.</a:t>
            </a:r>
          </a:p>
          <a:p>
            <a:pPr>
              <a:spcBef>
                <a:spcPts val="30"/>
              </a:spcBef>
            </a:pPr>
            <a:r>
              <a:rPr lang="en-GB" sz="1100" dirty="0">
                <a:effectLst/>
                <a:latin typeface="Arial" panose="020B0604020202020204" pitchFamily="34" charset="0"/>
                <a:ea typeface="Arial" panose="020B0604020202020204" pitchFamily="34" charset="0"/>
              </a:rPr>
              <a:t> </a:t>
            </a:r>
            <a:r>
              <a:rPr lang="en-GB" sz="1100" i="1" dirty="0">
                <a:effectLst/>
                <a:latin typeface="Arial" panose="020B0604020202020204" pitchFamily="34" charset="0"/>
                <a:ea typeface="Arial" panose="020B0604020202020204" pitchFamily="34" charset="0"/>
              </a:rPr>
              <a:t> </a:t>
            </a:r>
            <a:endParaRPr lang="en-GB" sz="1100" dirty="0">
              <a:effectLst/>
              <a:latin typeface="Arial" panose="020B0604020202020204" pitchFamily="34" charset="0"/>
              <a:ea typeface="Arial" panose="020B0604020202020204" pitchFamily="34" charset="0"/>
            </a:endParaRPr>
          </a:p>
          <a:p>
            <a:pPr marL="71755"/>
            <a:r>
              <a:rPr lang="en-GB" sz="1100" b="1" i="1" dirty="0">
                <a:effectLst/>
                <a:latin typeface="Arial" panose="020B0604020202020204" pitchFamily="34" charset="0"/>
                <a:ea typeface="Arial" panose="020B0604020202020204" pitchFamily="34" charset="0"/>
              </a:rPr>
              <a:t>The</a:t>
            </a:r>
            <a:r>
              <a:rPr lang="en-GB" sz="1100" b="1" i="1" spc="15" dirty="0">
                <a:effectLst/>
                <a:latin typeface="Arial" panose="020B0604020202020204" pitchFamily="34" charset="0"/>
                <a:ea typeface="Arial" panose="020B0604020202020204" pitchFamily="34" charset="0"/>
              </a:rPr>
              <a:t> </a:t>
            </a:r>
            <a:r>
              <a:rPr lang="en-GB" sz="1100" b="1" i="1" spc="-10" dirty="0">
                <a:effectLst/>
                <a:latin typeface="Arial" panose="020B0604020202020204" pitchFamily="34" charset="0"/>
                <a:ea typeface="Arial" panose="020B0604020202020204" pitchFamily="34" charset="0"/>
              </a:rPr>
              <a:t>vulnerable</a:t>
            </a:r>
            <a:endParaRPr lang="en-GB" sz="1100" b="1" i="1" dirty="0">
              <a:effectLst/>
              <a:latin typeface="Arial" panose="020B0604020202020204" pitchFamily="34" charset="0"/>
              <a:ea typeface="Arial" panose="020B0604020202020204" pitchFamily="34" charset="0"/>
            </a:endParaRPr>
          </a:p>
          <a:p>
            <a:pPr marL="71755" marR="128270">
              <a:lnSpc>
                <a:spcPct val="122000"/>
              </a:lnSpc>
              <a:spcBef>
                <a:spcPts val="325"/>
              </a:spcBef>
              <a:spcAft>
                <a:spcPts val="0"/>
              </a:spcAft>
            </a:pPr>
            <a:r>
              <a:rPr lang="en-GB" sz="1100" dirty="0">
                <a:effectLst/>
                <a:latin typeface="Arial" panose="020B0604020202020204" pitchFamily="34" charset="0"/>
                <a:ea typeface="Arial" panose="020B0604020202020204" pitchFamily="34" charset="0"/>
              </a:rPr>
              <a:t>Every human being has a value and dignity in God’s own image and likeness. Therefore, we have a duty to value all people, and to protect them from harm. Individuals who suffer abuse, particularly in the very institution meant to nurture their spiritual development</a:t>
            </a:r>
            <a:r>
              <a:rPr lang="en-GB" sz="1100" spc="20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and growth, often experience a loss of identity and worth. There is often shame and a misplaced guilt, as well as a deep feeling of isolation. It can lead to someone questioning their faith or doubting the existence of God.</a:t>
            </a:r>
          </a:p>
          <a:p>
            <a:pPr>
              <a:spcBef>
                <a:spcPts val="25"/>
              </a:spcBef>
            </a:pPr>
            <a:r>
              <a:rPr lang="en-GB" sz="1100" dirty="0">
                <a:effectLst/>
                <a:latin typeface="Arial" panose="020B0604020202020204" pitchFamily="34" charset="0"/>
                <a:ea typeface="Arial" panose="020B0604020202020204" pitchFamily="34" charset="0"/>
              </a:rPr>
              <a:t> </a:t>
            </a:r>
          </a:p>
          <a:p>
            <a:pPr marL="71755" marR="88265">
              <a:lnSpc>
                <a:spcPct val="122000"/>
              </a:lnSpc>
              <a:spcAft>
                <a:spcPts val="0"/>
              </a:spcAft>
            </a:pPr>
            <a:r>
              <a:rPr lang="en-GB" sz="1100" dirty="0">
                <a:effectLst/>
                <a:latin typeface="Arial" panose="020B0604020202020204" pitchFamily="34" charset="0"/>
                <a:ea typeface="Arial" panose="020B0604020202020204" pitchFamily="34" charset="0"/>
              </a:rPr>
              <a:t>“Safeguarding good practice concerns the development of safer expressions of care to all and underpins the love and welcome of God for all people.”</a:t>
            </a:r>
            <a:r>
              <a:rPr lang="en-GB" sz="1100" spc="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(Protecting</a:t>
            </a:r>
            <a:r>
              <a:rPr lang="en-GB" sz="1100" spc="25"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All</a:t>
            </a:r>
            <a:r>
              <a:rPr lang="en-GB" sz="1100" spc="20"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God’s</a:t>
            </a:r>
            <a:r>
              <a:rPr lang="en-GB" sz="1100" spc="25" dirty="0">
                <a:effectLst/>
                <a:latin typeface="Arial" panose="020B0604020202020204" pitchFamily="34" charset="0"/>
                <a:ea typeface="Arial" panose="020B0604020202020204" pitchFamily="34" charset="0"/>
              </a:rPr>
              <a:t> </a:t>
            </a:r>
            <a:r>
              <a:rPr lang="en-GB" sz="1100" dirty="0">
                <a:effectLst/>
                <a:latin typeface="Arial" panose="020B0604020202020204" pitchFamily="34" charset="0"/>
                <a:ea typeface="Arial" panose="020B0604020202020204" pitchFamily="34" charset="0"/>
              </a:rPr>
              <a:t>Children,</a:t>
            </a:r>
            <a:r>
              <a:rPr lang="en-GB" sz="1100" spc="20" dirty="0">
                <a:effectLst/>
                <a:latin typeface="Arial" panose="020B0604020202020204" pitchFamily="34" charset="0"/>
                <a:ea typeface="Arial" panose="020B0604020202020204" pitchFamily="34" charset="0"/>
              </a:rPr>
              <a:t> </a:t>
            </a:r>
            <a:r>
              <a:rPr lang="en-GB" sz="1100" spc="-10" dirty="0">
                <a:effectLst/>
                <a:latin typeface="Arial" panose="020B0604020202020204" pitchFamily="34" charset="0"/>
                <a:ea typeface="Arial" panose="020B0604020202020204" pitchFamily="34" charset="0"/>
              </a:rPr>
              <a:t>2010.)</a:t>
            </a:r>
            <a:endParaRPr lang="en-GB" sz="11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1339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67EAAF4-86AA-FB71-CB34-392F9F0DAE33}"/>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487AB456-D961-14AB-EF5D-063F785AD30D}"/>
              </a:ext>
            </a:extLst>
          </p:cNvPr>
          <p:cNvSpPr>
            <a:spLocks noGrp="1"/>
          </p:cNvSpPr>
          <p:nvPr>
            <p:ph type="body" idx="1"/>
          </p:nvPr>
        </p:nvSpPr>
        <p:spPr/>
        <p:txBody>
          <a:bodyPr/>
          <a:lstStyle/>
          <a:p>
            <a:pPr marL="71755"/>
            <a:r>
              <a:rPr lang="en-GB" sz="1200" b="1" kern="0" dirty="0">
                <a:effectLst/>
                <a:latin typeface="Arial" panose="020B0604020202020204" pitchFamily="34" charset="0"/>
                <a:ea typeface="Arial" panose="020B0604020202020204" pitchFamily="34" charset="0"/>
              </a:rPr>
              <a:t>The</a:t>
            </a:r>
            <a:r>
              <a:rPr lang="en-GB" sz="1200" b="1" kern="0" spc="13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Church</a:t>
            </a:r>
            <a:r>
              <a:rPr lang="en-GB" sz="1200" b="1" kern="0" spc="13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of</a:t>
            </a:r>
            <a:r>
              <a:rPr lang="en-GB" sz="1200" b="1" kern="0" spc="13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England’s</a:t>
            </a:r>
            <a:r>
              <a:rPr lang="en-GB" sz="1200" b="1" kern="0" spc="135" dirty="0">
                <a:effectLst/>
                <a:latin typeface="Arial" panose="020B0604020202020204" pitchFamily="34" charset="0"/>
                <a:ea typeface="Arial" panose="020B0604020202020204" pitchFamily="34" charset="0"/>
              </a:rPr>
              <a:t> </a:t>
            </a:r>
            <a:r>
              <a:rPr lang="en-GB" sz="1200" b="1" kern="0" spc="-10" dirty="0">
                <a:effectLst/>
                <a:latin typeface="Arial" panose="020B0604020202020204" pitchFamily="34" charset="0"/>
                <a:ea typeface="Arial" panose="020B0604020202020204" pitchFamily="34" charset="0"/>
              </a:rPr>
              <a:t>response</a:t>
            </a:r>
            <a:endParaRPr lang="en-GB" sz="1200" b="1" kern="0" dirty="0">
              <a:effectLst/>
              <a:latin typeface="Arial" panose="020B0604020202020204" pitchFamily="34" charset="0"/>
              <a:ea typeface="Arial" panose="020B0604020202020204" pitchFamily="34" charset="0"/>
            </a:endParaRPr>
          </a:p>
          <a:p>
            <a:pPr marL="71755"/>
            <a:endParaRPr lang="en-US" sz="1200" dirty="0">
              <a:effectLst/>
              <a:latin typeface="Arial" panose="020B0604020202020204" pitchFamily="34" charset="0"/>
              <a:ea typeface="Arial" panose="020B0604020202020204" pitchFamily="34" charset="0"/>
            </a:endParaRPr>
          </a:p>
          <a:p>
            <a:pPr marL="71755"/>
            <a:r>
              <a:rPr lang="en-US" sz="1200" dirty="0">
                <a:effectLst/>
                <a:latin typeface="Arial" panose="020B0604020202020204" pitchFamily="34" charset="0"/>
                <a:ea typeface="Arial" panose="020B0604020202020204" pitchFamily="34" charset="0"/>
              </a:rPr>
              <a:t>The Church of England put its first child protection policy in place in 1997. These were the ‘first steps’ in developing an increasingly strong safeguarding culture. Now, each Diocese has a Diocesan Safeguarding Officer, whom the bishop is required by law to consult in safeguarding cases.</a:t>
            </a:r>
            <a:endParaRPr lang="en-GB" sz="1200" dirty="0">
              <a:effectLst/>
              <a:latin typeface="Arial" panose="020B0604020202020204" pitchFamily="34" charset="0"/>
              <a:ea typeface="Arial" panose="020B0604020202020204" pitchFamily="34" charset="0"/>
            </a:endParaRPr>
          </a:p>
          <a:p>
            <a:pPr marL="71755"/>
            <a:r>
              <a:rPr lang="en-US" sz="1200"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pPr marL="71755"/>
            <a:r>
              <a:rPr lang="en-US" sz="1200" dirty="0">
                <a:effectLst/>
                <a:latin typeface="Arial" panose="020B0604020202020204" pitchFamily="34" charset="0"/>
                <a:ea typeface="Arial" panose="020B0604020202020204" pitchFamily="34" charset="0"/>
              </a:rPr>
              <a:t>In addition, most dioceses now have safeguarding teams, and these are supported by a National Safeguarding Team, and a range of policies and resources all endorsed by the House of Bishops. </a:t>
            </a:r>
            <a:endParaRPr lang="en-GB" sz="1200" dirty="0">
              <a:effectLst/>
              <a:latin typeface="Arial" panose="020B0604020202020204" pitchFamily="34" charset="0"/>
              <a:ea typeface="Arial" panose="020B0604020202020204" pitchFamily="34" charset="0"/>
            </a:endParaRPr>
          </a:p>
          <a:p>
            <a:r>
              <a:rPr lang="en-US" sz="1200" dirty="0">
                <a:effectLst/>
                <a:latin typeface="Arial" panose="020B0604020202020204" pitchFamily="34" charset="0"/>
                <a:ea typeface="Arial" panose="020B0604020202020204" pitchFamily="34" charset="0"/>
              </a:rPr>
              <a:t> </a:t>
            </a:r>
            <a:endParaRPr lang="en-GB" sz="1200" dirty="0">
              <a:effectLst/>
              <a:latin typeface="Arial" panose="020B0604020202020204" pitchFamily="34" charset="0"/>
              <a:ea typeface="Arial" panose="020B0604020202020204" pitchFamily="34" charset="0"/>
            </a:endParaRPr>
          </a:p>
          <a:p>
            <a:r>
              <a:rPr lang="en-US" sz="1200" dirty="0">
                <a:effectLst/>
                <a:latin typeface="Arial" panose="020B0604020202020204" pitchFamily="34" charset="0"/>
                <a:ea typeface="Arial" panose="020B0604020202020204" pitchFamily="34" charset="0"/>
              </a:rPr>
              <a:t>For more information, please see the Church of England’s website. </a:t>
            </a:r>
            <a:endParaRPr lang="en-GB" sz="1200" dirty="0"/>
          </a:p>
        </p:txBody>
      </p:sp>
    </p:spTree>
    <p:extLst>
      <p:ext uri="{BB962C8B-B14F-4D97-AF65-F5344CB8AC3E}">
        <p14:creationId xmlns:p14="http://schemas.microsoft.com/office/powerpoint/2010/main" val="2562909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DB356EF6-2507-8A44-90ED-0EEE27A92AAC}"/>
              </a:ext>
            </a:extLst>
          </p:cNvPr>
          <p:cNvSpPr>
            <a:spLocks noGrp="1" noRot="1" noChangeAspect="1"/>
          </p:cNvSpPr>
          <p:nvPr>
            <p:ph type="sldImg"/>
          </p:nvPr>
        </p:nvSpPr>
        <p:spPr>
          <a:xfrm>
            <a:off x="276225" y="303213"/>
            <a:ext cx="4114800" cy="2314575"/>
          </a:xfrm>
        </p:spPr>
      </p:sp>
      <p:sp>
        <p:nvSpPr>
          <p:cNvPr id="5" name="Notes Placeholder 4">
            <a:extLst>
              <a:ext uri="{FF2B5EF4-FFF2-40B4-BE49-F238E27FC236}">
                <a16:creationId xmlns:a16="http://schemas.microsoft.com/office/drawing/2014/main" id="{2DCBE264-F689-4E90-3DD3-BB92B3FF563E}"/>
              </a:ext>
            </a:extLst>
          </p:cNvPr>
          <p:cNvSpPr>
            <a:spLocks noGrp="1"/>
          </p:cNvSpPr>
          <p:nvPr>
            <p:ph type="body" idx="1"/>
          </p:nvPr>
        </p:nvSpPr>
        <p:spPr/>
        <p:txBody>
          <a:bodyPr/>
          <a:lstStyle/>
          <a:p>
            <a:pPr marL="71755">
              <a:spcBef>
                <a:spcPts val="250"/>
              </a:spcBef>
            </a:pPr>
            <a:r>
              <a:rPr lang="en-GB" sz="1200" b="1" kern="0" dirty="0">
                <a:effectLst/>
                <a:latin typeface="Arial" panose="020B0604020202020204" pitchFamily="34" charset="0"/>
                <a:ea typeface="Arial" panose="020B0604020202020204" pitchFamily="34" charset="0"/>
              </a:rPr>
              <a:t>Promoting</a:t>
            </a:r>
            <a:r>
              <a:rPr lang="en-GB" sz="1200" b="1" kern="0" spc="150"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a</a:t>
            </a:r>
            <a:r>
              <a:rPr lang="en-GB" sz="1200" b="1" kern="0" spc="155" dirty="0">
                <a:effectLst/>
                <a:latin typeface="Arial" panose="020B0604020202020204" pitchFamily="34" charset="0"/>
                <a:ea typeface="Arial" panose="020B0604020202020204" pitchFamily="34" charset="0"/>
              </a:rPr>
              <a:t> </a:t>
            </a:r>
            <a:r>
              <a:rPr lang="en-GB" sz="1200" b="1" kern="0" dirty="0">
                <a:effectLst/>
                <a:latin typeface="Arial" panose="020B0604020202020204" pitchFamily="34" charset="0"/>
                <a:ea typeface="Arial" panose="020B0604020202020204" pitchFamily="34" charset="0"/>
              </a:rPr>
              <a:t>Safer</a:t>
            </a:r>
            <a:r>
              <a:rPr lang="en-GB" sz="1200" b="1" kern="0" spc="155" dirty="0">
                <a:effectLst/>
                <a:latin typeface="Arial" panose="020B0604020202020204" pitchFamily="34" charset="0"/>
                <a:ea typeface="Arial" panose="020B0604020202020204" pitchFamily="34" charset="0"/>
              </a:rPr>
              <a:t> </a:t>
            </a:r>
            <a:r>
              <a:rPr lang="en-GB" sz="1200" b="1" kern="0" spc="-10" dirty="0">
                <a:effectLst/>
                <a:latin typeface="Arial" panose="020B0604020202020204" pitchFamily="34" charset="0"/>
                <a:ea typeface="Arial" panose="020B0604020202020204" pitchFamily="34" charset="0"/>
              </a:rPr>
              <a:t>Church</a:t>
            </a:r>
            <a:endParaRPr lang="en-GB" sz="1200" b="1" kern="0" dirty="0">
              <a:effectLst/>
              <a:latin typeface="Arial" panose="020B0604020202020204" pitchFamily="34" charset="0"/>
              <a:ea typeface="Arial" panose="020B0604020202020204" pitchFamily="34" charset="0"/>
            </a:endParaRPr>
          </a:p>
          <a:p>
            <a:pPr>
              <a:spcBef>
                <a:spcPts val="30"/>
              </a:spcBef>
            </a:pPr>
            <a:r>
              <a:rPr lang="en-GB" sz="1200" dirty="0">
                <a:effectLst/>
                <a:latin typeface="Arial" panose="020B0604020202020204" pitchFamily="34" charset="0"/>
                <a:ea typeface="Arial" panose="020B0604020202020204" pitchFamily="34" charset="0"/>
              </a:rPr>
              <a:t> </a:t>
            </a:r>
          </a:p>
          <a:p>
            <a:pPr marL="71755" algn="just">
              <a:spcBef>
                <a:spcPts val="5"/>
              </a:spcBef>
              <a:spcAft>
                <a:spcPts val="0"/>
              </a:spcAft>
            </a:pPr>
            <a:r>
              <a:rPr lang="en-GB" sz="1200" dirty="0">
                <a:effectLst/>
                <a:latin typeface="Arial" panose="020B0604020202020204" pitchFamily="34" charset="0"/>
                <a:ea typeface="Arial" panose="020B0604020202020204" pitchFamily="34" charset="0"/>
              </a:rPr>
              <a:t>Safeguarding</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is</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the</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action</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the</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Church</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can</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take</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to</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promote</a:t>
            </a:r>
            <a:r>
              <a:rPr lang="en-GB" sz="1200" spc="10"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a</a:t>
            </a:r>
            <a:r>
              <a:rPr lang="en-GB" sz="1200" spc="15" dirty="0">
                <a:effectLst/>
                <a:latin typeface="Arial" panose="020B0604020202020204" pitchFamily="34" charset="0"/>
                <a:ea typeface="Arial" panose="020B0604020202020204" pitchFamily="34" charset="0"/>
              </a:rPr>
              <a:t> </a:t>
            </a:r>
            <a:r>
              <a:rPr lang="en-GB" sz="1200" dirty="0">
                <a:effectLst/>
                <a:latin typeface="Arial" panose="020B0604020202020204" pitchFamily="34" charset="0"/>
                <a:ea typeface="Arial" panose="020B0604020202020204" pitchFamily="34" charset="0"/>
              </a:rPr>
              <a:t>safer</a:t>
            </a:r>
            <a:r>
              <a:rPr lang="en-GB" sz="1200" spc="10" dirty="0">
                <a:effectLst/>
                <a:latin typeface="Arial" panose="020B0604020202020204" pitchFamily="34" charset="0"/>
                <a:ea typeface="Arial" panose="020B0604020202020204" pitchFamily="34" charset="0"/>
              </a:rPr>
              <a:t> </a:t>
            </a:r>
            <a:r>
              <a:rPr lang="en-GB" sz="1200" spc="-10" dirty="0">
                <a:effectLst/>
                <a:latin typeface="Arial" panose="020B0604020202020204" pitchFamily="34" charset="0"/>
                <a:ea typeface="Arial" panose="020B0604020202020204" pitchFamily="34" charset="0"/>
              </a:rPr>
              <a:t>culture.</a:t>
            </a:r>
            <a:endParaRPr lang="en-GB" sz="1200" dirty="0">
              <a:effectLst/>
              <a:latin typeface="Arial" panose="020B0604020202020204" pitchFamily="34" charset="0"/>
              <a:ea typeface="Arial" panose="020B0604020202020204" pitchFamily="34" charset="0"/>
            </a:endParaRPr>
          </a:p>
          <a:p>
            <a:pPr marL="71755" marR="363220" algn="just">
              <a:lnSpc>
                <a:spcPct val="122000"/>
              </a:lnSpc>
              <a:spcBef>
                <a:spcPts val="285"/>
              </a:spcBef>
              <a:spcAft>
                <a:spcPts val="0"/>
              </a:spcAft>
            </a:pPr>
            <a:r>
              <a:rPr lang="en-GB" sz="1200" dirty="0">
                <a:effectLst/>
                <a:latin typeface="Arial" panose="020B0604020202020204" pitchFamily="34" charset="0"/>
                <a:ea typeface="Arial" panose="020B0604020202020204" pitchFamily="34" charset="0"/>
              </a:rPr>
              <a:t>This means the church will promote the welfare of children, young people and adults, work to prevent abuse from occurring, seek to protect those that are at risk and respond well to those who have been abused.</a:t>
            </a:r>
          </a:p>
          <a:p>
            <a:pPr>
              <a:spcBef>
                <a:spcPts val="40"/>
              </a:spcBef>
            </a:pPr>
            <a:r>
              <a:rPr lang="en-GB" sz="1200" dirty="0">
                <a:effectLst/>
                <a:latin typeface="Arial" panose="020B0604020202020204" pitchFamily="34" charset="0"/>
                <a:ea typeface="Arial" panose="020B0604020202020204" pitchFamily="34" charset="0"/>
              </a:rPr>
              <a:t> </a:t>
            </a:r>
          </a:p>
          <a:p>
            <a:pPr marL="71755" marR="158750">
              <a:lnSpc>
                <a:spcPct val="122000"/>
              </a:lnSpc>
              <a:spcAft>
                <a:spcPts val="0"/>
              </a:spcAft>
            </a:pPr>
            <a:r>
              <a:rPr lang="en-GB" sz="1200" dirty="0">
                <a:effectLst/>
                <a:latin typeface="Arial" panose="020B0604020202020204" pitchFamily="34" charset="0"/>
                <a:ea typeface="Arial" panose="020B0604020202020204" pitchFamily="34" charset="0"/>
              </a:rPr>
              <a:t>The Church of England, in the policy document 'Promoting a Safer Church’, set out six overarching commitments for safeguarding.</a:t>
            </a:r>
          </a:p>
          <a:p>
            <a:endParaRPr lang="en-GB" sz="1200" dirty="0"/>
          </a:p>
        </p:txBody>
      </p:sp>
    </p:spTree>
    <p:extLst>
      <p:ext uri="{BB962C8B-B14F-4D97-AF65-F5344CB8AC3E}">
        <p14:creationId xmlns:p14="http://schemas.microsoft.com/office/powerpoint/2010/main" val="72594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BB5985-8252-49C3-8A05-EF9B8974E5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037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7.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47.sv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hyperlink" Target="https://www.churchofengland.org/safeguarding" TargetMode="Externa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1.jpeg"/><Relationship Id="rId9" Type="http://schemas.openxmlformats.org/officeDocument/2006/relationships/image" Target="../media/image8.png"/><Relationship Id="rId1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p:cNvSpPr/>
          <p:nvPr/>
        </p:nvSpPr>
        <p:spPr>
          <a:xfrm>
            <a:off x="0" y="3387436"/>
            <a:ext cx="24383173" cy="2944817"/>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00" name="Safeguarding Basic Awareness"/>
          <p:cNvSpPr txBox="1"/>
          <p:nvPr/>
        </p:nvSpPr>
        <p:spPr>
          <a:xfrm>
            <a:off x="166256" y="4007680"/>
            <a:ext cx="23961048" cy="1872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825500">
              <a:defRPr sz="2800">
                <a:solidFill>
                  <a:srgbClr val="000000"/>
                </a:solidFill>
              </a:defRPr>
            </a:lvl1pPr>
          </a:lstStyle>
          <a:p>
            <a:pPr algn="ctr"/>
            <a:r>
              <a:rPr sz="11500" dirty="0"/>
              <a:t>Safeguarding Basic Awareness</a:t>
            </a:r>
          </a:p>
        </p:txBody>
      </p:sp>
      <p:pic>
        <p:nvPicPr>
          <p:cNvPr id="204" name="logo.jpg" descr="logo.jpg"/>
          <p:cNvPicPr>
            <a:picLocks noChangeAspect="1"/>
          </p:cNvPicPr>
          <p:nvPr/>
        </p:nvPicPr>
        <p:blipFill>
          <a:blip r:embed="rId3"/>
          <a:stretch>
            <a:fillRect/>
          </a:stretch>
        </p:blipFill>
        <p:spPr>
          <a:xfrm>
            <a:off x="17321423" y="624478"/>
            <a:ext cx="6805881" cy="2611284"/>
          </a:xfrm>
          <a:prstGeom prst="rect">
            <a:avLst/>
          </a:prstGeom>
          <a:ln w="12700">
            <a:miter lim="400000"/>
          </a:ln>
        </p:spPr>
      </p:pic>
      <p:sp>
        <p:nvSpPr>
          <p:cNvPr id="23" name="Rectangle">
            <a:extLst>
              <a:ext uri="{FF2B5EF4-FFF2-40B4-BE49-F238E27FC236}">
                <a16:creationId xmlns:a16="http://schemas.microsoft.com/office/drawing/2014/main" id="{6D60F416-D5D8-43D7-9B45-F8161FDC6E9A}"/>
              </a:ext>
            </a:extLst>
          </p:cNvPr>
          <p:cNvSpPr/>
          <p:nvPr/>
        </p:nvSpPr>
        <p:spPr>
          <a:xfrm>
            <a:off x="4894118" y="6483927"/>
            <a:ext cx="14594936" cy="2944817"/>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01" name="Advance Warning and Guidance"/>
          <p:cNvSpPr txBox="1"/>
          <p:nvPr/>
        </p:nvSpPr>
        <p:spPr>
          <a:xfrm>
            <a:off x="5476009" y="6249970"/>
            <a:ext cx="14594935" cy="3412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90000"/>
              </a:lnSpc>
              <a:spcBef>
                <a:spcPts val="4500"/>
              </a:spcBef>
              <a:defRPr sz="3300" b="1">
                <a:solidFill>
                  <a:srgbClr val="FFFFFF"/>
                </a:solidFill>
              </a:defRPr>
            </a:lvl1pPr>
          </a:lstStyle>
          <a:p>
            <a:r>
              <a:rPr lang="en-GB" sz="23900" dirty="0"/>
              <a:t>Welcome</a:t>
            </a:r>
            <a:endParaRPr sz="23900" dirty="0"/>
          </a:p>
        </p:txBody>
      </p:sp>
    </p:spTree>
    <p:extLst>
      <p:ext uri="{BB962C8B-B14F-4D97-AF65-F5344CB8AC3E}">
        <p14:creationId xmlns:p14="http://schemas.microsoft.com/office/powerpoint/2010/main" val="220272655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ministry6.jpg" descr="ministry6.jpg"/>
          <p:cNvPicPr>
            <a:picLocks noChangeAspect="1"/>
          </p:cNvPicPr>
          <p:nvPr/>
        </p:nvPicPr>
        <p:blipFill>
          <a:blip r:embed="rId3"/>
          <a:srcRect b="8343"/>
          <a:stretch>
            <a:fillRect/>
          </a:stretch>
        </p:blipFill>
        <p:spPr>
          <a:xfrm>
            <a:off x="16526654" y="7842558"/>
            <a:ext cx="6818711" cy="4687331"/>
          </a:xfrm>
          <a:prstGeom prst="rect">
            <a:avLst/>
          </a:prstGeom>
          <a:ln w="12700">
            <a:miter lim="400000"/>
          </a:ln>
        </p:spPr>
      </p:pic>
      <p:pic>
        <p:nvPicPr>
          <p:cNvPr id="272" name="ministry5.jpg" descr="ministry5.jpg"/>
          <p:cNvPicPr>
            <a:picLocks noChangeAspect="1"/>
          </p:cNvPicPr>
          <p:nvPr/>
        </p:nvPicPr>
        <p:blipFill>
          <a:blip r:embed="rId4"/>
          <a:srcRect b="6054"/>
          <a:stretch>
            <a:fillRect/>
          </a:stretch>
        </p:blipFill>
        <p:spPr>
          <a:xfrm>
            <a:off x="8837322" y="7853671"/>
            <a:ext cx="6621159" cy="4665187"/>
          </a:xfrm>
          <a:prstGeom prst="rect">
            <a:avLst/>
          </a:prstGeom>
          <a:ln w="12700">
            <a:miter lim="400000"/>
          </a:ln>
        </p:spPr>
      </p:pic>
      <p:pic>
        <p:nvPicPr>
          <p:cNvPr id="273" name="ministry4.jpg" descr="ministry4.jpg"/>
          <p:cNvPicPr>
            <a:picLocks noChangeAspect="1"/>
          </p:cNvPicPr>
          <p:nvPr/>
        </p:nvPicPr>
        <p:blipFill>
          <a:blip r:embed="rId5"/>
          <a:srcRect t="3079" b="3079"/>
          <a:stretch>
            <a:fillRect/>
          </a:stretch>
        </p:blipFill>
        <p:spPr>
          <a:xfrm>
            <a:off x="1126955" y="7848908"/>
            <a:ext cx="6642101" cy="4674785"/>
          </a:xfrm>
          <a:prstGeom prst="rect">
            <a:avLst/>
          </a:prstGeom>
          <a:ln w="12700">
            <a:miter lim="400000"/>
          </a:ln>
        </p:spPr>
      </p:pic>
      <p:pic>
        <p:nvPicPr>
          <p:cNvPr id="274" name="ministry3.jpg" descr="ministry3.jpg"/>
          <p:cNvPicPr>
            <a:picLocks noChangeAspect="1"/>
          </p:cNvPicPr>
          <p:nvPr/>
        </p:nvPicPr>
        <p:blipFill>
          <a:blip r:embed="rId6"/>
          <a:srcRect t="5309" b="10686"/>
          <a:stretch>
            <a:fillRect/>
          </a:stretch>
        </p:blipFill>
        <p:spPr>
          <a:xfrm>
            <a:off x="16438328" y="2737216"/>
            <a:ext cx="6818666" cy="4295976"/>
          </a:xfrm>
          <a:prstGeom prst="rect">
            <a:avLst/>
          </a:prstGeom>
          <a:ln w="12700">
            <a:miter lim="400000"/>
          </a:ln>
        </p:spPr>
      </p:pic>
      <p:pic>
        <p:nvPicPr>
          <p:cNvPr id="275" name="ministry2.jpg" descr="ministry2.jpg"/>
          <p:cNvPicPr>
            <a:picLocks noChangeAspect="1"/>
          </p:cNvPicPr>
          <p:nvPr/>
        </p:nvPicPr>
        <p:blipFill>
          <a:blip r:embed="rId7"/>
          <a:srcRect t="9480"/>
          <a:stretch>
            <a:fillRect/>
          </a:stretch>
        </p:blipFill>
        <p:spPr>
          <a:xfrm>
            <a:off x="8826802" y="2630655"/>
            <a:ext cx="6641984" cy="4509208"/>
          </a:xfrm>
          <a:prstGeom prst="rect">
            <a:avLst/>
          </a:prstGeom>
          <a:ln w="12700">
            <a:miter lim="400000"/>
          </a:ln>
        </p:spPr>
      </p:pic>
      <p:pic>
        <p:nvPicPr>
          <p:cNvPr id="276" name="coffee-small.jpg" descr="coffee-small.jpg"/>
          <p:cNvPicPr>
            <a:picLocks noChangeAspect="1"/>
          </p:cNvPicPr>
          <p:nvPr/>
        </p:nvPicPr>
        <p:blipFill>
          <a:blip r:embed="rId8"/>
          <a:stretch>
            <a:fillRect/>
          </a:stretch>
        </p:blipFill>
        <p:spPr>
          <a:xfrm>
            <a:off x="1038635" y="2618071"/>
            <a:ext cx="6818741" cy="4534463"/>
          </a:xfrm>
          <a:prstGeom prst="rect">
            <a:avLst/>
          </a:prstGeom>
          <a:ln w="12700">
            <a:miter lim="400000"/>
          </a:ln>
        </p:spPr>
      </p:pic>
      <p:sp>
        <p:nvSpPr>
          <p:cNvPr id="280"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1" name="Safeguarding Basic Awareness"/>
          <p:cNvSpPr txBox="1"/>
          <p:nvPr/>
        </p:nvSpPr>
        <p:spPr>
          <a:xfrm>
            <a:off x="149553" y="63019"/>
            <a:ext cx="5040072"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2800">
                <a:solidFill>
                  <a:srgbClr val="000000"/>
                </a:solidFill>
              </a:defRPr>
            </a:lvl1pPr>
          </a:lstStyle>
          <a:p>
            <a:r>
              <a:t>Safeguarding Basic Awareness</a:t>
            </a:r>
          </a:p>
        </p:txBody>
      </p:sp>
      <p:sp>
        <p:nvSpPr>
          <p:cNvPr id="282" name="Where do I fit in?"/>
          <p:cNvSpPr txBox="1"/>
          <p:nvPr/>
        </p:nvSpPr>
        <p:spPr>
          <a:xfrm>
            <a:off x="149198" y="482006"/>
            <a:ext cx="3490152"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Where do I fit in?</a:t>
            </a:r>
          </a:p>
        </p:txBody>
      </p:sp>
      <p:pic>
        <p:nvPicPr>
          <p:cNvPr id="283" name="logo.jpg" descr="logo.jpg"/>
          <p:cNvPicPr>
            <a:picLocks noChangeAspect="1"/>
          </p:cNvPicPr>
          <p:nvPr/>
        </p:nvPicPr>
        <p:blipFill>
          <a:blip r:embed="rId9"/>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E9D3619-40F3-4166-93A4-249FE0F21A81}"/>
              </a:ext>
            </a:extLst>
          </p:cNvPr>
          <p:cNvSpPr/>
          <p:nvPr/>
        </p:nvSpPr>
        <p:spPr>
          <a:xfrm>
            <a:off x="510365" y="5579194"/>
            <a:ext cx="22174200" cy="144000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Rounded Corners 10">
            <a:extLst>
              <a:ext uri="{FF2B5EF4-FFF2-40B4-BE49-F238E27FC236}">
                <a16:creationId xmlns:a16="http://schemas.microsoft.com/office/drawing/2014/main" id="{D4F06737-1BAB-48D2-BA32-9AE93549E645}"/>
              </a:ext>
            </a:extLst>
          </p:cNvPr>
          <p:cNvSpPr/>
          <p:nvPr/>
        </p:nvSpPr>
        <p:spPr>
          <a:xfrm>
            <a:off x="531629" y="11605977"/>
            <a:ext cx="22654423" cy="144000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5" name="Upsetting stories about abuse within church contexts have come to light across the globe. Some of these were referred to in the opening video.…"/>
          <p:cNvSpPr txBox="1"/>
          <p:nvPr/>
        </p:nvSpPr>
        <p:spPr>
          <a:xfrm>
            <a:off x="810535" y="1439931"/>
            <a:ext cx="22375518" cy="1164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100" b="1">
                <a:solidFill>
                  <a:srgbClr val="333333"/>
                </a:solidFill>
                <a:latin typeface="Helvetica"/>
                <a:ea typeface="Helvetica"/>
                <a:cs typeface="Helvetica"/>
                <a:sym typeface="Helvetica"/>
              </a:defRPr>
            </a:pPr>
            <a:r>
              <a:rPr sz="4400" dirty="0"/>
              <a:t>Upsetting stories about abuse within church contexts have come to </a:t>
            </a:r>
            <a:r>
              <a:rPr lang="en-GB" sz="4400" dirty="0"/>
              <a:t>								</a:t>
            </a:r>
            <a:r>
              <a:rPr sz="4400" dirty="0"/>
              <a:t>light across the globe. Some of these were referred to in the opening video.</a:t>
            </a:r>
          </a:p>
          <a:p>
            <a:pPr algn="l" defTabSz="457200">
              <a:defRPr sz="3100" b="1">
                <a:solidFill>
                  <a:srgbClr val="333333"/>
                </a:solidFill>
                <a:latin typeface="Helvetica"/>
                <a:ea typeface="Helvetica"/>
                <a:cs typeface="Helvetica"/>
                <a:sym typeface="Helvetica"/>
              </a:defRPr>
            </a:pPr>
            <a:endParaRPr sz="1000" dirty="0"/>
          </a:p>
          <a:p>
            <a:pPr algn="l" defTabSz="457200">
              <a:defRPr sz="3100" b="1">
                <a:solidFill>
                  <a:srgbClr val="333333"/>
                </a:solidFill>
                <a:latin typeface="Helvetica"/>
                <a:ea typeface="Helvetica"/>
                <a:cs typeface="Helvetica"/>
                <a:sym typeface="Helvetica"/>
              </a:defRPr>
            </a:pPr>
            <a:r>
              <a:rPr sz="4400" dirty="0"/>
              <a:t>What insights from the Christian faith can enable us to engage with these issues constructively? </a:t>
            </a:r>
          </a:p>
          <a:p>
            <a:pPr algn="l" defTabSz="457200">
              <a:defRPr sz="3100" b="1">
                <a:solidFill>
                  <a:srgbClr val="333333"/>
                </a:solidFill>
                <a:latin typeface="Helvetica"/>
                <a:ea typeface="Helvetica"/>
                <a:cs typeface="Helvetica"/>
                <a:sym typeface="Helvetica"/>
              </a:defRPr>
            </a:pPr>
            <a:r>
              <a:rPr sz="4400" dirty="0"/>
              <a:t>Please choose </a:t>
            </a:r>
            <a:r>
              <a:rPr sz="4400" dirty="0">
                <a:solidFill>
                  <a:srgbClr val="FF0000"/>
                </a:solidFill>
              </a:rPr>
              <a:t>TWO EXAMPLES</a:t>
            </a:r>
            <a:r>
              <a:rPr sz="4400" dirty="0"/>
              <a:t> from the options provided below.</a:t>
            </a:r>
          </a:p>
          <a:p>
            <a:pPr algn="l" defTabSz="457200">
              <a:defRPr sz="3100">
                <a:solidFill>
                  <a:srgbClr val="333333"/>
                </a:solidFill>
                <a:latin typeface="Helvetica"/>
                <a:ea typeface="Helvetica"/>
                <a:cs typeface="Helvetica"/>
                <a:sym typeface="Helvetica"/>
              </a:defRPr>
            </a:pPr>
            <a:endParaRPr sz="3600" dirty="0"/>
          </a:p>
          <a:p>
            <a:pPr marL="742950" indent="-742950" algn="l" defTabSz="457200">
              <a:buSzPct val="100000"/>
              <a:buAutoNum type="alphaUcPeriod"/>
              <a:defRPr sz="3100">
                <a:solidFill>
                  <a:srgbClr val="333333"/>
                </a:solidFill>
                <a:latin typeface="Helvetica"/>
                <a:ea typeface="Helvetica"/>
                <a:cs typeface="Helvetica"/>
                <a:sym typeface="Helvetica"/>
              </a:defRPr>
            </a:pPr>
            <a:r>
              <a:rPr sz="4400" dirty="0"/>
              <a:t>That the church is made-up of individuals that are both following Christ and yet sin through their own failure and/or deliberate fault.</a:t>
            </a:r>
            <a:endParaRPr lang="en-GB" sz="4400" dirty="0"/>
          </a:p>
          <a:p>
            <a:pPr algn="l" defTabSz="457200">
              <a:buSzPct val="100000"/>
              <a:defRPr sz="3100">
                <a:solidFill>
                  <a:srgbClr val="333333"/>
                </a:solidFill>
                <a:latin typeface="Helvetica"/>
                <a:ea typeface="Helvetica"/>
                <a:cs typeface="Helvetica"/>
                <a:sym typeface="Helvetica"/>
              </a:defRPr>
            </a:pPr>
            <a:endParaRPr lang="en-GB" sz="4400" dirty="0"/>
          </a:p>
          <a:p>
            <a:pPr marL="742950" indent="-742950" algn="l" defTabSz="457200">
              <a:buSzPct val="100000"/>
              <a:buFont typeface="+mj-lt"/>
              <a:buAutoNum type="alphaUcPeriod" startAt="2"/>
              <a:defRPr sz="3100">
                <a:solidFill>
                  <a:srgbClr val="333333"/>
                </a:solidFill>
                <a:latin typeface="Helvetica"/>
                <a:ea typeface="Helvetica"/>
                <a:cs typeface="Helvetica"/>
                <a:sym typeface="Helvetica"/>
              </a:defRPr>
            </a:pPr>
            <a:r>
              <a:rPr sz="4400" dirty="0"/>
              <a:t>The Kingdom of God is not of this world. Therefore the church should not be subject to the same law, policy and regulation as other contexts.</a:t>
            </a:r>
            <a:endParaRPr lang="en-GB" sz="4400" dirty="0"/>
          </a:p>
          <a:p>
            <a:pPr algn="l" defTabSz="457200">
              <a:buSzPct val="100000"/>
              <a:defRPr sz="3100">
                <a:solidFill>
                  <a:srgbClr val="333333"/>
                </a:solidFill>
                <a:latin typeface="Helvetica"/>
                <a:ea typeface="Helvetica"/>
                <a:cs typeface="Helvetica"/>
                <a:sym typeface="Helvetica"/>
              </a:defRPr>
            </a:pPr>
            <a:endParaRPr lang="en-GB" sz="4400" dirty="0"/>
          </a:p>
          <a:p>
            <a:pPr marL="742950" indent="-742950" algn="l" defTabSz="457200">
              <a:buSzPct val="100000"/>
              <a:buFont typeface="+mj-lt"/>
              <a:buAutoNum type="alphaUcPeriod" startAt="3"/>
              <a:defRPr sz="3100">
                <a:solidFill>
                  <a:srgbClr val="333333"/>
                </a:solidFill>
                <a:latin typeface="Helvetica"/>
                <a:ea typeface="Helvetica"/>
                <a:cs typeface="Helvetica"/>
                <a:sym typeface="Helvetica"/>
              </a:defRPr>
            </a:pPr>
            <a:r>
              <a:rPr sz="4400" dirty="0"/>
              <a:t>The suffering of the vulnerable is inevitable in this fallen world; there is little we can do to prevent it.</a:t>
            </a:r>
            <a:endParaRPr lang="en-GB" sz="4400" dirty="0"/>
          </a:p>
          <a:p>
            <a:pPr marL="742950" indent="-742950" algn="l" defTabSz="457200">
              <a:buSzPct val="100000"/>
              <a:buAutoNum type="alphaUcPeriod" startAt="3"/>
              <a:defRPr sz="3100">
                <a:solidFill>
                  <a:srgbClr val="333333"/>
                </a:solidFill>
                <a:latin typeface="Helvetica"/>
                <a:ea typeface="Helvetica"/>
                <a:cs typeface="Helvetica"/>
                <a:sym typeface="Helvetica"/>
              </a:defRPr>
            </a:pPr>
            <a:endParaRPr lang="en-GB" sz="4400" dirty="0"/>
          </a:p>
          <a:p>
            <a:pPr marL="742950" indent="-742950" algn="l" defTabSz="457200">
              <a:buSzPct val="100000"/>
              <a:buAutoNum type="alphaUcPeriod" startAt="3"/>
              <a:defRPr sz="3100">
                <a:solidFill>
                  <a:srgbClr val="333333"/>
                </a:solidFill>
                <a:latin typeface="Helvetica"/>
                <a:ea typeface="Helvetica"/>
                <a:cs typeface="Helvetica"/>
                <a:sym typeface="Helvetica"/>
              </a:defRPr>
            </a:pPr>
            <a:r>
              <a:rPr sz="4400" dirty="0"/>
              <a:t>That we are ultimately accountable to God for the extent to which we enable all people to flourish and grow within our faith communities</a:t>
            </a:r>
            <a:r>
              <a:rPr sz="3600" dirty="0"/>
              <a:t>.</a:t>
            </a:r>
          </a:p>
        </p:txBody>
      </p:sp>
      <p:sp>
        <p:nvSpPr>
          <p:cNvPr id="289"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1" name="Review your learning (1a)"/>
          <p:cNvSpPr txBox="1"/>
          <p:nvPr/>
        </p:nvSpPr>
        <p:spPr>
          <a:xfrm>
            <a:off x="149198" y="482006"/>
            <a:ext cx="5142663"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(1a)</a:t>
            </a:r>
          </a:p>
        </p:txBody>
      </p:sp>
      <p:pic>
        <p:nvPicPr>
          <p:cNvPr id="292"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C2B2A3-59A7-45B4-BC3F-9A2A118A8724}"/>
              </a:ext>
            </a:extLst>
          </p:cNvPr>
          <p:cNvSpPr/>
          <p:nvPr/>
        </p:nvSpPr>
        <p:spPr>
          <a:xfrm>
            <a:off x="1327289" y="10613115"/>
            <a:ext cx="4265437" cy="94678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Rounded Corners 10">
            <a:extLst>
              <a:ext uri="{FF2B5EF4-FFF2-40B4-BE49-F238E27FC236}">
                <a16:creationId xmlns:a16="http://schemas.microsoft.com/office/drawing/2014/main" id="{1BCAC091-DE1B-4428-9F2E-D21BAE45EC38}"/>
              </a:ext>
            </a:extLst>
          </p:cNvPr>
          <p:cNvSpPr/>
          <p:nvPr/>
        </p:nvSpPr>
        <p:spPr>
          <a:xfrm>
            <a:off x="9126137" y="7660808"/>
            <a:ext cx="4265437" cy="94678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5" name="So far on this course, we have mentioned two specific groups of people that particularly call for the church's care and attention.…"/>
          <p:cNvSpPr txBox="1"/>
          <p:nvPr/>
        </p:nvSpPr>
        <p:spPr>
          <a:xfrm>
            <a:off x="1533503" y="2566872"/>
            <a:ext cx="19833476" cy="8966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defRPr sz="3200" b="1">
                <a:solidFill>
                  <a:srgbClr val="333333"/>
                </a:solidFill>
                <a:latin typeface="Helvetica"/>
                <a:ea typeface="Helvetica"/>
                <a:cs typeface="Helvetica"/>
                <a:sym typeface="Helvetica"/>
              </a:defRPr>
            </a:pPr>
            <a:r>
              <a:rPr sz="4800" dirty="0"/>
              <a:t>So far on this course, we have mentioned two specific groups of people that particularly call for the church's care and attention.</a:t>
            </a:r>
            <a:r>
              <a:rPr lang="en-GB" sz="4800" dirty="0"/>
              <a:t> </a:t>
            </a:r>
            <a:r>
              <a:rPr sz="4800" dirty="0"/>
              <a:t> Who are they?</a:t>
            </a:r>
          </a:p>
          <a:p>
            <a:pPr algn="l" defTabSz="457200">
              <a:defRPr sz="3200">
                <a:solidFill>
                  <a:srgbClr val="333333"/>
                </a:solidFill>
                <a:latin typeface="Helvetica"/>
                <a:ea typeface="Helvetica"/>
                <a:cs typeface="Helvetica"/>
                <a:sym typeface="Helvetica"/>
              </a:defRPr>
            </a:pPr>
            <a:endParaRPr sz="4800" dirty="0"/>
          </a:p>
          <a:p>
            <a:pPr marL="406400" indent="-406400" algn="l" defTabSz="457200">
              <a:buSzPct val="40000"/>
              <a:buBlip>
                <a:blip r:embed="rId3"/>
              </a:buBlip>
              <a:defRPr sz="3200">
                <a:solidFill>
                  <a:srgbClr val="333333"/>
                </a:solidFill>
                <a:latin typeface="Helvetica"/>
                <a:ea typeface="Helvetica"/>
                <a:cs typeface="Helvetica"/>
                <a:sym typeface="Helvetica"/>
              </a:defRPr>
            </a:pPr>
            <a:endParaRPr sz="4800" dirty="0"/>
          </a:p>
          <a:p>
            <a:pPr marL="514350" indent="-514350" algn="l" defTabSz="457200">
              <a:buSzPct val="100000"/>
              <a:buFont typeface="+mj-lt"/>
              <a:buAutoNum type="alphaUcPeriod"/>
              <a:defRPr sz="3200">
                <a:solidFill>
                  <a:srgbClr val="333333"/>
                </a:solidFill>
                <a:latin typeface="Helvetica"/>
                <a:ea typeface="Helvetica"/>
                <a:cs typeface="Helvetica"/>
                <a:sym typeface="Helvetica"/>
              </a:defRPr>
            </a:pPr>
            <a:r>
              <a:rPr lang="en-GB" sz="4800" dirty="0"/>
              <a:t> </a:t>
            </a:r>
            <a:r>
              <a:rPr sz="4800" dirty="0"/>
              <a:t>Minority Groups</a:t>
            </a:r>
            <a:r>
              <a:rPr lang="en-GB" sz="4800" dirty="0"/>
              <a:t>						E.</a:t>
            </a:r>
            <a:r>
              <a:rPr sz="4800" dirty="0"/>
              <a:t> Children</a:t>
            </a:r>
          </a:p>
          <a:p>
            <a:pPr marL="514350" indent="-514350" algn="l" defTabSz="457200">
              <a:buSzPct val="100000"/>
              <a:buFont typeface="+mj-lt"/>
              <a:buAutoNum type="alphaUcPeriod"/>
              <a:defRPr sz="3200">
                <a:solidFill>
                  <a:srgbClr val="333333"/>
                </a:solidFill>
                <a:latin typeface="Helvetica"/>
                <a:ea typeface="Helvetica"/>
                <a:cs typeface="Helvetica"/>
                <a:sym typeface="Helvetica"/>
              </a:defRPr>
            </a:pPr>
            <a:endParaRPr sz="4800" dirty="0"/>
          </a:p>
          <a:p>
            <a:pPr marL="514350" indent="-514350" algn="l" defTabSz="457200">
              <a:buSzPct val="100000"/>
              <a:buFont typeface="+mj-lt"/>
              <a:buAutoNum type="alphaUcPeriod"/>
              <a:defRPr sz="3200">
                <a:solidFill>
                  <a:srgbClr val="333333"/>
                </a:solidFill>
                <a:latin typeface="Helvetica"/>
                <a:ea typeface="Helvetica"/>
                <a:cs typeface="Helvetica"/>
                <a:sym typeface="Helvetica"/>
              </a:defRPr>
            </a:pPr>
            <a:r>
              <a:rPr lang="en-GB" sz="4800" dirty="0"/>
              <a:t> </a:t>
            </a:r>
            <a:r>
              <a:rPr sz="4800" dirty="0"/>
              <a:t>Employees </a:t>
            </a:r>
            <a:r>
              <a:rPr lang="en-GB" sz="4800" dirty="0"/>
              <a:t>									F.</a:t>
            </a:r>
            <a:r>
              <a:rPr sz="4800" dirty="0"/>
              <a:t> </a:t>
            </a:r>
            <a:r>
              <a:rPr lang="en-GB" sz="4800" dirty="0"/>
              <a:t>Vulnerable</a:t>
            </a:r>
            <a:endParaRPr sz="4800" dirty="0"/>
          </a:p>
          <a:p>
            <a:pPr marL="514350" indent="-514350" algn="l" defTabSz="457200">
              <a:buSzPct val="100000"/>
              <a:buFont typeface="+mj-lt"/>
              <a:buAutoNum type="alphaUcPeriod"/>
              <a:defRPr sz="3200">
                <a:solidFill>
                  <a:srgbClr val="333333"/>
                </a:solidFill>
                <a:latin typeface="Helvetica"/>
                <a:ea typeface="Helvetica"/>
                <a:cs typeface="Helvetica"/>
                <a:sym typeface="Helvetica"/>
              </a:defRPr>
            </a:pPr>
            <a:endParaRPr sz="4800" dirty="0"/>
          </a:p>
          <a:p>
            <a:pPr marL="514350" indent="-514350" algn="l" defTabSz="457200">
              <a:buSzPct val="100000"/>
              <a:buFont typeface="+mj-lt"/>
              <a:buAutoNum type="alphaUcPeriod"/>
              <a:defRPr sz="3200">
                <a:solidFill>
                  <a:srgbClr val="333333"/>
                </a:solidFill>
                <a:latin typeface="Helvetica"/>
                <a:ea typeface="Helvetica"/>
                <a:cs typeface="Helvetica"/>
                <a:sym typeface="Helvetica"/>
              </a:defRPr>
            </a:pPr>
            <a:r>
              <a:rPr lang="en-GB" sz="4800" dirty="0"/>
              <a:t> </a:t>
            </a:r>
            <a:r>
              <a:rPr sz="4800" dirty="0"/>
              <a:t>Clergy</a:t>
            </a:r>
            <a:r>
              <a:rPr lang="en-GB" sz="4800" dirty="0"/>
              <a:t>												G. </a:t>
            </a:r>
            <a:r>
              <a:rPr sz="4800" dirty="0"/>
              <a:t>Churchwardens</a:t>
            </a:r>
          </a:p>
          <a:p>
            <a:pPr marL="514350" indent="-514350" algn="l" defTabSz="457200">
              <a:buSzPct val="100000"/>
              <a:buFont typeface="+mj-lt"/>
              <a:buAutoNum type="alphaUcPeriod"/>
              <a:defRPr sz="3200">
                <a:solidFill>
                  <a:srgbClr val="333333"/>
                </a:solidFill>
                <a:latin typeface="Helvetica"/>
                <a:ea typeface="Helvetica"/>
                <a:cs typeface="Helvetica"/>
                <a:sym typeface="Helvetica"/>
              </a:defRPr>
            </a:pPr>
            <a:endParaRPr sz="4800" dirty="0"/>
          </a:p>
          <a:p>
            <a:pPr marL="514350" indent="-514350" algn="l" defTabSz="457200">
              <a:buSzPct val="100000"/>
              <a:buFont typeface="+mj-lt"/>
              <a:buAutoNum type="alphaUcPeriod"/>
              <a:defRPr sz="3200">
                <a:solidFill>
                  <a:srgbClr val="333333"/>
                </a:solidFill>
                <a:latin typeface="Helvetica"/>
                <a:ea typeface="Helvetica"/>
                <a:cs typeface="Helvetica"/>
                <a:sym typeface="Helvetica"/>
              </a:defRPr>
            </a:pPr>
            <a:r>
              <a:rPr lang="en-GB" sz="4800" dirty="0"/>
              <a:t> S</a:t>
            </a:r>
            <a:r>
              <a:rPr sz="4800" dirty="0" err="1"/>
              <a:t>urvivors</a:t>
            </a:r>
            <a:r>
              <a:rPr lang="en-GB" sz="4800" dirty="0"/>
              <a:t>										H. Volunteers</a:t>
            </a:r>
            <a:endParaRPr sz="4800" dirty="0"/>
          </a:p>
        </p:txBody>
      </p:sp>
      <p:sp>
        <p:nvSpPr>
          <p:cNvPr id="298"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0" name="Review your learning (1b)"/>
          <p:cNvSpPr txBox="1"/>
          <p:nvPr/>
        </p:nvSpPr>
        <p:spPr>
          <a:xfrm>
            <a:off x="149198" y="482006"/>
            <a:ext cx="5158170"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(1b)</a:t>
            </a:r>
          </a:p>
        </p:txBody>
      </p:sp>
      <p:pic>
        <p:nvPicPr>
          <p:cNvPr id="301"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DCA3C6E-3F1B-48BD-A35E-FEE6C0A6FCD1}"/>
              </a:ext>
            </a:extLst>
          </p:cNvPr>
          <p:cNvSpPr/>
          <p:nvPr/>
        </p:nvSpPr>
        <p:spPr>
          <a:xfrm>
            <a:off x="1128016" y="9071797"/>
            <a:ext cx="20664000" cy="144000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Rectangle: Rounded Corners 1">
            <a:extLst>
              <a:ext uri="{FF2B5EF4-FFF2-40B4-BE49-F238E27FC236}">
                <a16:creationId xmlns:a16="http://schemas.microsoft.com/office/drawing/2014/main" id="{E36849ED-996A-43E0-B3D1-E05FB9E59D50}"/>
              </a:ext>
            </a:extLst>
          </p:cNvPr>
          <p:cNvSpPr/>
          <p:nvPr/>
        </p:nvSpPr>
        <p:spPr>
          <a:xfrm>
            <a:off x="1128015" y="7208851"/>
            <a:ext cx="19944000" cy="144000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4" name="Finally, before moving on to start Part 2 of this course, complete the following statements using the options provided:…"/>
          <p:cNvSpPr txBox="1"/>
          <p:nvPr/>
        </p:nvSpPr>
        <p:spPr>
          <a:xfrm>
            <a:off x="1318436" y="2842368"/>
            <a:ext cx="21137527" cy="9635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lnSpc>
                <a:spcPct val="90000"/>
              </a:lnSpc>
              <a:spcBef>
                <a:spcPts val="4500"/>
              </a:spcBef>
              <a:defRPr sz="3300" b="1">
                <a:solidFill>
                  <a:srgbClr val="000000"/>
                </a:solidFill>
              </a:defRPr>
            </a:pPr>
            <a:r>
              <a:rPr lang="en-GB" sz="4800" dirty="0"/>
              <a:t>In relation to safeguarding, we have learned that one of the characteristics of the church is its complexity.  Why is this?</a:t>
            </a:r>
          </a:p>
          <a:p>
            <a:pPr algn="l">
              <a:lnSpc>
                <a:spcPct val="90000"/>
              </a:lnSpc>
              <a:spcBef>
                <a:spcPts val="4500"/>
              </a:spcBef>
              <a:defRPr sz="3300" b="1">
                <a:solidFill>
                  <a:srgbClr val="000000"/>
                </a:solidFill>
              </a:defRPr>
            </a:pPr>
            <a:r>
              <a:rPr lang="en-GB" sz="4800" b="1" dirty="0"/>
              <a:t> Select </a:t>
            </a:r>
            <a:r>
              <a:rPr lang="en-GB" sz="4800" b="1" dirty="0">
                <a:solidFill>
                  <a:srgbClr val="FF0000"/>
                </a:solidFill>
              </a:rPr>
              <a:t>TWO</a:t>
            </a:r>
            <a:r>
              <a:rPr lang="en-GB" sz="4800" b="1" dirty="0"/>
              <a:t> from the following:</a:t>
            </a:r>
          </a:p>
          <a:p>
            <a:pPr algn="l">
              <a:lnSpc>
                <a:spcPct val="90000"/>
              </a:lnSpc>
              <a:spcBef>
                <a:spcPts val="4500"/>
              </a:spcBef>
              <a:defRPr sz="3300">
                <a:solidFill>
                  <a:srgbClr val="000000"/>
                </a:solidFill>
              </a:defRPr>
            </a:pPr>
            <a:r>
              <a:rPr sz="4800" dirty="0"/>
              <a:t>    </a:t>
            </a:r>
          </a:p>
          <a:p>
            <a:pPr marL="742950" indent="-742950" algn="l">
              <a:lnSpc>
                <a:spcPct val="90000"/>
              </a:lnSpc>
              <a:spcBef>
                <a:spcPts val="4500"/>
              </a:spcBef>
              <a:buSzPct val="100000"/>
              <a:buFont typeface="+mj-lt"/>
              <a:buAutoNum type="alphaUcPeriod"/>
              <a:defRPr sz="3300">
                <a:solidFill>
                  <a:srgbClr val="000000"/>
                </a:solidFill>
              </a:defRPr>
            </a:pPr>
            <a:r>
              <a:rPr lang="en-GB" sz="4800" dirty="0"/>
              <a:t>Both the vulnerable and those who present a risk may be worshipping alongside one another.</a:t>
            </a:r>
          </a:p>
          <a:p>
            <a:pPr marL="742950" indent="-742950" algn="l">
              <a:lnSpc>
                <a:spcPct val="90000"/>
              </a:lnSpc>
              <a:spcBef>
                <a:spcPts val="4500"/>
              </a:spcBef>
              <a:buSzPct val="100000"/>
              <a:buFont typeface="+mj-lt"/>
              <a:buAutoNum type="alphaUcPeriod"/>
              <a:defRPr sz="3300">
                <a:solidFill>
                  <a:srgbClr val="000000"/>
                </a:solidFill>
              </a:defRPr>
            </a:pPr>
            <a:r>
              <a:rPr lang="en-GB" sz="4800" dirty="0"/>
              <a:t>The ministry of the church intersects with many other complex contexts such as prisons, schools and healthcare services.</a:t>
            </a:r>
          </a:p>
          <a:p>
            <a:pPr marL="742950" indent="-742950" algn="l">
              <a:lnSpc>
                <a:spcPct val="90000"/>
              </a:lnSpc>
              <a:spcBef>
                <a:spcPts val="4500"/>
              </a:spcBef>
              <a:buSzPct val="100000"/>
              <a:buFont typeface="+mj-lt"/>
              <a:buAutoNum type="alphaUcPeriod"/>
              <a:defRPr sz="3300">
                <a:solidFill>
                  <a:srgbClr val="000000"/>
                </a:solidFill>
              </a:defRPr>
            </a:pPr>
            <a:r>
              <a:rPr lang="en-GB" sz="4800" dirty="0"/>
              <a:t>The church owns many old buildings that require a lot of ongoing maintenance.</a:t>
            </a:r>
          </a:p>
        </p:txBody>
      </p:sp>
      <p:sp>
        <p:nvSpPr>
          <p:cNvPr id="307"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9" name="Review your learning (1c)"/>
          <p:cNvSpPr txBox="1"/>
          <p:nvPr/>
        </p:nvSpPr>
        <p:spPr>
          <a:xfrm>
            <a:off x="149198" y="482006"/>
            <a:ext cx="5142663"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(1c)</a:t>
            </a:r>
          </a:p>
        </p:txBody>
      </p:sp>
      <p:pic>
        <p:nvPicPr>
          <p:cNvPr id="310"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 name="Group"/>
          <p:cNvGrpSpPr/>
          <p:nvPr/>
        </p:nvGrpSpPr>
        <p:grpSpPr>
          <a:xfrm>
            <a:off x="1273987" y="3935404"/>
            <a:ext cx="6227584" cy="5956174"/>
            <a:chOff x="0" y="0"/>
            <a:chExt cx="6227582" cy="5956172"/>
          </a:xfrm>
        </p:grpSpPr>
        <p:sp>
          <p:nvSpPr>
            <p:cNvPr id="313" name="Oval"/>
            <p:cNvSpPr/>
            <p:nvPr/>
          </p:nvSpPr>
          <p:spPr>
            <a:xfrm>
              <a:off x="0" y="0"/>
              <a:ext cx="6227583" cy="5956173"/>
            </a:xfrm>
            <a:prstGeom prst="ellipse">
              <a:avLst/>
            </a:prstGeom>
            <a:solidFill>
              <a:srgbClr val="3C8188"/>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endParaRPr/>
            </a:p>
          </p:txBody>
        </p:sp>
        <p:sp>
          <p:nvSpPr>
            <p:cNvPr id="314" name="Protection"/>
            <p:cNvSpPr txBox="1"/>
            <p:nvPr/>
          </p:nvSpPr>
          <p:spPr>
            <a:xfrm>
              <a:off x="926998" y="2279582"/>
              <a:ext cx="4490518" cy="13293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8300">
                  <a:solidFill>
                    <a:srgbClr val="FFFFFF"/>
                  </a:solidFill>
                  <a:effectLst>
                    <a:outerShdw blurRad="12700" dist="63500" dir="18900000" rotWithShape="0">
                      <a:srgbClr val="000000"/>
                    </a:outerShdw>
                  </a:effectLst>
                </a:defRPr>
              </a:pPr>
              <a:r>
                <a:rPr sz="7000"/>
                <a:t>Protection</a:t>
              </a:r>
              <a:r>
                <a:t> </a:t>
              </a:r>
            </a:p>
          </p:txBody>
        </p:sp>
      </p:grpSp>
      <p:grpSp>
        <p:nvGrpSpPr>
          <p:cNvPr id="319" name="Group"/>
          <p:cNvGrpSpPr/>
          <p:nvPr/>
        </p:nvGrpSpPr>
        <p:grpSpPr>
          <a:xfrm>
            <a:off x="9075682" y="3867782"/>
            <a:ext cx="6227584" cy="5956174"/>
            <a:chOff x="0" y="0"/>
            <a:chExt cx="6227582" cy="5956172"/>
          </a:xfrm>
        </p:grpSpPr>
        <p:sp>
          <p:nvSpPr>
            <p:cNvPr id="317" name="Oval"/>
            <p:cNvSpPr/>
            <p:nvPr/>
          </p:nvSpPr>
          <p:spPr>
            <a:xfrm>
              <a:off x="0" y="0"/>
              <a:ext cx="6227583" cy="5956173"/>
            </a:xfrm>
            <a:prstGeom prst="ellipse">
              <a:avLst/>
            </a:prstGeom>
            <a:solidFill>
              <a:srgbClr val="3C8188"/>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endParaRPr/>
            </a:p>
          </p:txBody>
        </p:sp>
        <p:sp>
          <p:nvSpPr>
            <p:cNvPr id="318" name="Collaboration"/>
            <p:cNvSpPr txBox="1"/>
            <p:nvPr/>
          </p:nvSpPr>
          <p:spPr>
            <a:xfrm>
              <a:off x="277041" y="2440143"/>
              <a:ext cx="5678552" cy="11435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000">
                  <a:solidFill>
                    <a:srgbClr val="FFFFFF"/>
                  </a:solidFill>
                  <a:effectLst>
                    <a:outerShdw blurRad="12700" dist="63500" dir="18900000" rotWithShape="0">
                      <a:srgbClr val="000000"/>
                    </a:outerShdw>
                  </a:effectLst>
                </a:defRPr>
              </a:lvl1pPr>
            </a:lstStyle>
            <a:p>
              <a:r>
                <a:t>Collaboration </a:t>
              </a:r>
            </a:p>
          </p:txBody>
        </p:sp>
      </p:grpSp>
      <p:grpSp>
        <p:nvGrpSpPr>
          <p:cNvPr id="322" name="Group"/>
          <p:cNvGrpSpPr/>
          <p:nvPr/>
        </p:nvGrpSpPr>
        <p:grpSpPr>
          <a:xfrm>
            <a:off x="16882429" y="3867783"/>
            <a:ext cx="6227584" cy="5956173"/>
            <a:chOff x="0" y="0"/>
            <a:chExt cx="6227582" cy="5956172"/>
          </a:xfrm>
        </p:grpSpPr>
        <p:sp>
          <p:nvSpPr>
            <p:cNvPr id="320" name="Oval"/>
            <p:cNvSpPr/>
            <p:nvPr/>
          </p:nvSpPr>
          <p:spPr>
            <a:xfrm>
              <a:off x="0" y="0"/>
              <a:ext cx="6227583" cy="5956173"/>
            </a:xfrm>
            <a:prstGeom prst="ellipse">
              <a:avLst/>
            </a:prstGeom>
            <a:solidFill>
              <a:srgbClr val="3C8188"/>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endParaRPr/>
            </a:p>
          </p:txBody>
        </p:sp>
        <p:sp>
          <p:nvSpPr>
            <p:cNvPr id="321" name="Promotion"/>
            <p:cNvSpPr txBox="1"/>
            <p:nvPr/>
          </p:nvSpPr>
          <p:spPr>
            <a:xfrm>
              <a:off x="874590" y="2406331"/>
              <a:ext cx="4478402" cy="11435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000">
                  <a:solidFill>
                    <a:srgbClr val="FFFFFF"/>
                  </a:solidFill>
                  <a:effectLst>
                    <a:outerShdw blurRad="12700" dist="63500" dir="18900000" rotWithShape="0">
                      <a:srgbClr val="000000"/>
                    </a:outerShdw>
                  </a:effectLst>
                </a:defRPr>
              </a:lvl1pPr>
            </a:lstStyle>
            <a:p>
              <a:r>
                <a:t>Promotion </a:t>
              </a:r>
            </a:p>
          </p:txBody>
        </p:sp>
      </p:grpSp>
      <p:sp>
        <p:nvSpPr>
          <p:cNvPr id="32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8" name="What is Safeguarding?"/>
          <p:cNvSpPr txBox="1"/>
          <p:nvPr/>
        </p:nvSpPr>
        <p:spPr>
          <a:xfrm>
            <a:off x="149198" y="482006"/>
            <a:ext cx="4607891"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What is Safeguarding?</a:t>
            </a:r>
          </a:p>
        </p:txBody>
      </p:sp>
      <p:pic>
        <p:nvPicPr>
          <p:cNvPr id="329"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2" name="TextBox 1">
            <a:extLst>
              <a:ext uri="{FF2B5EF4-FFF2-40B4-BE49-F238E27FC236}">
                <a16:creationId xmlns:a16="http://schemas.microsoft.com/office/drawing/2014/main" id="{28008D8A-8388-68CB-9C0A-054C9ADAA46F}"/>
              </a:ext>
            </a:extLst>
          </p:cNvPr>
          <p:cNvSpPr txBox="1"/>
          <p:nvPr/>
        </p:nvSpPr>
        <p:spPr>
          <a:xfrm>
            <a:off x="6691504" y="10736536"/>
            <a:ext cx="1195199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5400" b="1" dirty="0"/>
              <a:t>Health, wellbeing and human rights </a:t>
            </a:r>
            <a:endParaRPr kumimoji="0" lang="en-GB" sz="5400" b="1"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Rectangle"/>
          <p:cNvSpPr/>
          <p:nvPr/>
        </p:nvSpPr>
        <p:spPr>
          <a:xfrm>
            <a:off x="-21936" y="-7297"/>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0" name="The scope of Safeguarding"/>
          <p:cNvSpPr txBox="1"/>
          <p:nvPr/>
        </p:nvSpPr>
        <p:spPr>
          <a:xfrm>
            <a:off x="149198" y="482006"/>
            <a:ext cx="5485068"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The scope of Safeguarding</a:t>
            </a:r>
          </a:p>
        </p:txBody>
      </p:sp>
      <p:pic>
        <p:nvPicPr>
          <p:cNvPr id="351"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2" name="Title 1">
            <a:extLst>
              <a:ext uri="{FF2B5EF4-FFF2-40B4-BE49-F238E27FC236}">
                <a16:creationId xmlns:a16="http://schemas.microsoft.com/office/drawing/2014/main" id="{0E138124-7410-2EEC-9C0B-4DE46B525736}"/>
              </a:ext>
            </a:extLst>
          </p:cNvPr>
          <p:cNvSpPr>
            <a:spLocks noGrp="1"/>
          </p:cNvSpPr>
          <p:nvPr>
            <p:ph type="title"/>
          </p:nvPr>
        </p:nvSpPr>
        <p:spPr>
          <a:xfrm>
            <a:off x="1184150" y="1996493"/>
            <a:ext cx="21971000" cy="1433163"/>
          </a:xfrm>
        </p:spPr>
        <p:txBody>
          <a:bodyPr/>
          <a:lstStyle/>
          <a:p>
            <a:r>
              <a:rPr lang="en-GB" dirty="0"/>
              <a:t>Beyond abuse and related concerns </a:t>
            </a:r>
          </a:p>
        </p:txBody>
      </p:sp>
      <p:sp>
        <p:nvSpPr>
          <p:cNvPr id="4" name="Text Placeholder 3">
            <a:extLst>
              <a:ext uri="{FF2B5EF4-FFF2-40B4-BE49-F238E27FC236}">
                <a16:creationId xmlns:a16="http://schemas.microsoft.com/office/drawing/2014/main" id="{6AA7A3C5-9E54-16C6-6A69-89605BC768E1}"/>
              </a:ext>
            </a:extLst>
          </p:cNvPr>
          <p:cNvSpPr>
            <a:spLocks noGrp="1"/>
          </p:cNvSpPr>
          <p:nvPr>
            <p:ph type="body" sz="quarter" idx="21"/>
          </p:nvPr>
        </p:nvSpPr>
        <p:spPr>
          <a:xfrm>
            <a:off x="1206500" y="3242072"/>
            <a:ext cx="21971000" cy="934780"/>
          </a:xfrm>
        </p:spPr>
        <p:txBody>
          <a:bodyPr/>
          <a:lstStyle/>
          <a:p>
            <a:r>
              <a:rPr lang="en-GB" dirty="0"/>
              <a:t>Acting in ways that mitigate any risk of harm</a:t>
            </a:r>
          </a:p>
        </p:txBody>
      </p:sp>
      <p:sp>
        <p:nvSpPr>
          <p:cNvPr id="5" name="Text Placeholder 4">
            <a:extLst>
              <a:ext uri="{FF2B5EF4-FFF2-40B4-BE49-F238E27FC236}">
                <a16:creationId xmlns:a16="http://schemas.microsoft.com/office/drawing/2014/main" id="{DA3748F5-F17C-FF34-3EF6-CC850F6DDD8F}"/>
              </a:ext>
            </a:extLst>
          </p:cNvPr>
          <p:cNvSpPr>
            <a:spLocks noGrp="1"/>
          </p:cNvSpPr>
          <p:nvPr>
            <p:ph type="body" idx="1"/>
          </p:nvPr>
        </p:nvSpPr>
        <p:spPr>
          <a:xfrm>
            <a:off x="1206500" y="4835510"/>
            <a:ext cx="21971000" cy="8256012"/>
          </a:xfrm>
        </p:spPr>
        <p:txBody>
          <a:bodyPr/>
          <a:lstStyle/>
          <a:p>
            <a:r>
              <a:rPr lang="en-GB" dirty="0"/>
              <a:t>Poor mental health/ mental ill health</a:t>
            </a:r>
          </a:p>
          <a:p>
            <a:r>
              <a:rPr lang="en-GB" dirty="0"/>
              <a:t>Homelessness</a:t>
            </a:r>
          </a:p>
          <a:p>
            <a:r>
              <a:rPr lang="en-GB" dirty="0"/>
              <a:t>Dementia</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Rectangle"/>
          <p:cNvSpPr/>
          <p:nvPr/>
        </p:nvSpPr>
        <p:spPr>
          <a:xfrm>
            <a:off x="0" y="-24622"/>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8" name="Who is responsible for safeguarding?"/>
          <p:cNvSpPr txBox="1"/>
          <p:nvPr/>
        </p:nvSpPr>
        <p:spPr>
          <a:xfrm>
            <a:off x="149198" y="482006"/>
            <a:ext cx="7540334"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Who is responsible for safeguarding?</a:t>
            </a:r>
          </a:p>
        </p:txBody>
      </p:sp>
      <p:pic>
        <p:nvPicPr>
          <p:cNvPr id="369"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2" name="Title 1">
            <a:extLst>
              <a:ext uri="{FF2B5EF4-FFF2-40B4-BE49-F238E27FC236}">
                <a16:creationId xmlns:a16="http://schemas.microsoft.com/office/drawing/2014/main" id="{79D1C71C-3816-1DA2-2F0C-D655C4B4183F}"/>
              </a:ext>
            </a:extLst>
          </p:cNvPr>
          <p:cNvSpPr>
            <a:spLocks noGrp="1"/>
          </p:cNvSpPr>
          <p:nvPr>
            <p:ph type="title"/>
          </p:nvPr>
        </p:nvSpPr>
        <p:spPr>
          <a:xfrm>
            <a:off x="1206500" y="2364705"/>
            <a:ext cx="21971000" cy="1433163"/>
          </a:xfrm>
        </p:spPr>
        <p:txBody>
          <a:bodyPr/>
          <a:lstStyle/>
          <a:p>
            <a:r>
              <a:rPr lang="en-GB" dirty="0"/>
              <a:t>Safeguarding is everyone's responsibility </a:t>
            </a:r>
          </a:p>
        </p:txBody>
      </p:sp>
      <p:sp>
        <p:nvSpPr>
          <p:cNvPr id="5" name="Text Placeholder 4">
            <a:extLst>
              <a:ext uri="{FF2B5EF4-FFF2-40B4-BE49-F238E27FC236}">
                <a16:creationId xmlns:a16="http://schemas.microsoft.com/office/drawing/2014/main" id="{A76CEF4D-34AC-771E-1807-5AA696C65249}"/>
              </a:ext>
            </a:extLst>
          </p:cNvPr>
          <p:cNvSpPr>
            <a:spLocks noGrp="1"/>
          </p:cNvSpPr>
          <p:nvPr>
            <p:ph type="body" idx="1"/>
          </p:nvPr>
        </p:nvSpPr>
        <p:spPr/>
        <p:txBody>
          <a:bodyPr/>
          <a:lstStyle/>
          <a:p>
            <a:r>
              <a:rPr lang="en-GB" dirty="0"/>
              <a:t>We need an awareness of the issue and to know how to respond if there are concerns.</a:t>
            </a:r>
          </a:p>
          <a:p>
            <a:r>
              <a:rPr lang="en-GB" dirty="0"/>
              <a:t>We all play an integral role in the development of healthy churches </a:t>
            </a:r>
          </a:p>
          <a:p>
            <a:endParaRPr lang="en-GB"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7" name="The Parish Safeguarding Officer"/>
          <p:cNvSpPr txBox="1"/>
          <p:nvPr/>
        </p:nvSpPr>
        <p:spPr>
          <a:xfrm>
            <a:off x="149198" y="482006"/>
            <a:ext cx="6480849"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The Parish Safeguarding Officer</a:t>
            </a:r>
          </a:p>
        </p:txBody>
      </p:sp>
      <p:pic>
        <p:nvPicPr>
          <p:cNvPr id="398"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3" name="Text Placeholder 2">
            <a:extLst>
              <a:ext uri="{FF2B5EF4-FFF2-40B4-BE49-F238E27FC236}">
                <a16:creationId xmlns:a16="http://schemas.microsoft.com/office/drawing/2014/main" id="{A8ED30C2-9DE8-C925-2FDD-4E608CD49234}"/>
              </a:ext>
            </a:extLst>
          </p:cNvPr>
          <p:cNvSpPr>
            <a:spLocks noGrp="1"/>
          </p:cNvSpPr>
          <p:nvPr>
            <p:ph type="body" idx="1"/>
          </p:nvPr>
        </p:nvSpPr>
        <p:spPr/>
        <p:txBody>
          <a:bodyPr/>
          <a:lstStyle/>
          <a:p>
            <a:r>
              <a:rPr lang="en-GB" dirty="0"/>
              <a:t>Advise within the parish on all safeguarding matters</a:t>
            </a:r>
          </a:p>
          <a:p>
            <a:r>
              <a:rPr lang="en-GB" dirty="0"/>
              <a:t>Receive any concerns about children or adults </a:t>
            </a:r>
          </a:p>
          <a:p>
            <a:r>
              <a:rPr lang="en-GB" dirty="0"/>
              <a:t>Seek advice from the diocese and/ or statutory bodies</a:t>
            </a:r>
          </a:p>
          <a:p>
            <a:r>
              <a:rPr lang="en-GB" dirty="0"/>
              <a:t>Make referrals </a:t>
            </a:r>
          </a:p>
          <a:p>
            <a:r>
              <a:rPr lang="en-GB" dirty="0"/>
              <a:t>Undertaking parish safeguarding assessments </a:t>
            </a:r>
          </a:p>
          <a:p>
            <a:r>
              <a:rPr lang="en-GB" dirty="0"/>
              <a:t>Promoting safe practice</a:t>
            </a:r>
          </a:p>
          <a:p>
            <a:r>
              <a:rPr lang="en-GB" dirty="0"/>
              <a:t>Record keeping </a:t>
            </a:r>
          </a:p>
          <a:p>
            <a:endParaRPr lang="en-GB" dirty="0"/>
          </a:p>
          <a:p>
            <a:endParaRPr lang="en-GB" dirty="0"/>
          </a:p>
          <a:p>
            <a:endParaRPr lang="en-GB" dirty="0"/>
          </a:p>
          <a:p>
            <a:endParaRPr lang="en-GB" dirty="0"/>
          </a:p>
          <a:p>
            <a:endParaRPr lang="en-GB" dirty="0"/>
          </a:p>
          <a:p>
            <a:endParaRPr lang="en-GB"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 name="Group"/>
          <p:cNvGrpSpPr/>
          <p:nvPr/>
        </p:nvGrpSpPr>
        <p:grpSpPr>
          <a:xfrm>
            <a:off x="2609516" y="2209903"/>
            <a:ext cx="18869063" cy="1025922"/>
            <a:chOff x="0" y="-144658"/>
            <a:chExt cx="18869061" cy="1025921"/>
          </a:xfrm>
        </p:grpSpPr>
        <p:sp>
          <p:nvSpPr>
            <p:cNvPr id="371" name="Advise within the parish on all safeguarding matters."/>
            <p:cNvSpPr txBox="1"/>
            <p:nvPr/>
          </p:nvSpPr>
          <p:spPr>
            <a:xfrm>
              <a:off x="548342" y="-144658"/>
              <a:ext cx="18320719" cy="102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4200">
                  <a:solidFill>
                    <a:srgbClr val="444444"/>
                  </a:solidFill>
                  <a:latin typeface="Helvetica"/>
                  <a:ea typeface="Helvetica"/>
                  <a:cs typeface="Helvetica"/>
                  <a:sym typeface="Helvetica"/>
                </a:defRPr>
              </a:lvl1pPr>
            </a:lstStyle>
            <a:p>
              <a:r>
                <a:rPr sz="6000" dirty="0"/>
                <a:t>  Advise within the parish on all safeguarding matters.</a:t>
              </a:r>
            </a:p>
          </p:txBody>
        </p:sp>
        <p:pic>
          <p:nvPicPr>
            <p:cNvPr id="372" name="check-solid.jpg" descr="check-solid.jpg"/>
            <p:cNvPicPr>
              <a:picLocks noChangeAspect="1"/>
            </p:cNvPicPr>
            <p:nvPr/>
          </p:nvPicPr>
          <p:blipFill>
            <a:blip r:embed="rId3"/>
            <a:stretch>
              <a:fillRect/>
            </a:stretch>
          </p:blipFill>
          <p:spPr>
            <a:xfrm>
              <a:off x="0" y="90256"/>
              <a:ext cx="620093" cy="620094"/>
            </a:xfrm>
            <a:prstGeom prst="rect">
              <a:avLst/>
            </a:prstGeom>
            <a:ln w="12700" cap="flat">
              <a:noFill/>
              <a:miter lim="400000"/>
            </a:ln>
            <a:effectLst/>
          </p:spPr>
        </p:pic>
      </p:grpSp>
      <p:grpSp>
        <p:nvGrpSpPr>
          <p:cNvPr id="376" name="Group"/>
          <p:cNvGrpSpPr/>
          <p:nvPr/>
        </p:nvGrpSpPr>
        <p:grpSpPr>
          <a:xfrm>
            <a:off x="2609516" y="3812252"/>
            <a:ext cx="17119709" cy="1025922"/>
            <a:chOff x="0" y="-144658"/>
            <a:chExt cx="17119707" cy="1025921"/>
          </a:xfrm>
        </p:grpSpPr>
        <p:sp>
          <p:nvSpPr>
            <p:cNvPr id="374" name="Receive any concerns about children or adults."/>
            <p:cNvSpPr txBox="1"/>
            <p:nvPr/>
          </p:nvSpPr>
          <p:spPr>
            <a:xfrm>
              <a:off x="594351" y="-144658"/>
              <a:ext cx="16525356" cy="102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defTabSz="457200">
                <a:defRPr sz="4200">
                  <a:solidFill>
                    <a:srgbClr val="444444"/>
                  </a:solidFill>
                  <a:latin typeface="Helvetica"/>
                  <a:ea typeface="Helvetica"/>
                  <a:cs typeface="Helvetica"/>
                  <a:sym typeface="Helvetica"/>
                </a:defRPr>
              </a:pPr>
              <a:r>
                <a:rPr sz="6000" dirty="0"/>
                <a:t>  Receive </a:t>
              </a:r>
              <a:r>
                <a:rPr sz="6000" i="1" dirty="0"/>
                <a:t>any</a:t>
              </a:r>
              <a:r>
                <a:rPr sz="6000" dirty="0"/>
                <a:t> concerns about children or adults.</a:t>
              </a:r>
            </a:p>
          </p:txBody>
        </p:sp>
        <p:pic>
          <p:nvPicPr>
            <p:cNvPr id="375" name="check-solid.jpg" descr="check-solid.jpg"/>
            <p:cNvPicPr>
              <a:picLocks noChangeAspect="1"/>
            </p:cNvPicPr>
            <p:nvPr/>
          </p:nvPicPr>
          <p:blipFill>
            <a:blip r:embed="rId3"/>
            <a:stretch>
              <a:fillRect/>
            </a:stretch>
          </p:blipFill>
          <p:spPr>
            <a:xfrm>
              <a:off x="0" y="84325"/>
              <a:ext cx="620093" cy="620094"/>
            </a:xfrm>
            <a:prstGeom prst="rect">
              <a:avLst/>
            </a:prstGeom>
            <a:ln w="12700" cap="flat">
              <a:noFill/>
              <a:miter lim="400000"/>
            </a:ln>
            <a:effectLst/>
          </p:spPr>
        </p:pic>
      </p:grpSp>
      <p:grpSp>
        <p:nvGrpSpPr>
          <p:cNvPr id="379" name="Group"/>
          <p:cNvGrpSpPr/>
          <p:nvPr/>
        </p:nvGrpSpPr>
        <p:grpSpPr>
          <a:xfrm>
            <a:off x="2609516" y="5308685"/>
            <a:ext cx="19481408" cy="1025922"/>
            <a:chOff x="0" y="-144658"/>
            <a:chExt cx="19481406" cy="1025921"/>
          </a:xfrm>
        </p:grpSpPr>
        <p:sp>
          <p:nvSpPr>
            <p:cNvPr id="377" name="Seek advice from the Diocese and/or statutory bodies."/>
            <p:cNvSpPr txBox="1"/>
            <p:nvPr/>
          </p:nvSpPr>
          <p:spPr>
            <a:xfrm>
              <a:off x="905810" y="-144658"/>
              <a:ext cx="18575596" cy="102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4200">
                  <a:solidFill>
                    <a:srgbClr val="444444"/>
                  </a:solidFill>
                  <a:latin typeface="Helvetica"/>
                  <a:ea typeface="Helvetica"/>
                  <a:cs typeface="Helvetica"/>
                  <a:sym typeface="Helvetica"/>
                </a:defRPr>
              </a:lvl1pPr>
            </a:lstStyle>
            <a:p>
              <a:r>
                <a:rPr sz="6000"/>
                <a:t>Seek advice from the Diocese and/or statutory bodies.</a:t>
              </a:r>
            </a:p>
          </p:txBody>
        </p:sp>
        <p:pic>
          <p:nvPicPr>
            <p:cNvPr id="378" name="check-solid.jpg" descr="check-solid.jpg"/>
            <p:cNvPicPr>
              <a:picLocks noChangeAspect="1"/>
            </p:cNvPicPr>
            <p:nvPr/>
          </p:nvPicPr>
          <p:blipFill>
            <a:blip r:embed="rId3"/>
            <a:stretch>
              <a:fillRect/>
            </a:stretch>
          </p:blipFill>
          <p:spPr>
            <a:xfrm>
              <a:off x="0" y="94558"/>
              <a:ext cx="620093" cy="620094"/>
            </a:xfrm>
            <a:prstGeom prst="rect">
              <a:avLst/>
            </a:prstGeom>
            <a:ln w="12700" cap="flat">
              <a:noFill/>
              <a:miter lim="400000"/>
            </a:ln>
            <a:effectLst/>
          </p:spPr>
        </p:pic>
      </p:grpSp>
      <p:grpSp>
        <p:nvGrpSpPr>
          <p:cNvPr id="382" name="Group"/>
          <p:cNvGrpSpPr/>
          <p:nvPr/>
        </p:nvGrpSpPr>
        <p:grpSpPr>
          <a:xfrm>
            <a:off x="2609516" y="6952943"/>
            <a:ext cx="6150837" cy="1025922"/>
            <a:chOff x="0" y="-144658"/>
            <a:chExt cx="6150835" cy="1025921"/>
          </a:xfrm>
        </p:grpSpPr>
        <p:sp>
          <p:nvSpPr>
            <p:cNvPr id="380" name="Make referrals."/>
            <p:cNvSpPr txBox="1"/>
            <p:nvPr/>
          </p:nvSpPr>
          <p:spPr>
            <a:xfrm>
              <a:off x="703833" y="-144658"/>
              <a:ext cx="5447002" cy="102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4200">
                  <a:solidFill>
                    <a:srgbClr val="444444"/>
                  </a:solidFill>
                  <a:latin typeface="Helvetica"/>
                  <a:ea typeface="Helvetica"/>
                  <a:cs typeface="Helvetica"/>
                  <a:sym typeface="Helvetica"/>
                </a:defRPr>
              </a:lvl1pPr>
            </a:lstStyle>
            <a:p>
              <a:r>
                <a:rPr sz="6000" dirty="0"/>
                <a:t> Make referrals.</a:t>
              </a:r>
            </a:p>
          </p:txBody>
        </p:sp>
        <p:pic>
          <p:nvPicPr>
            <p:cNvPr id="381" name="check-solid.jpg" descr="check-solid.jpg"/>
            <p:cNvPicPr>
              <a:picLocks noChangeAspect="1"/>
            </p:cNvPicPr>
            <p:nvPr/>
          </p:nvPicPr>
          <p:blipFill>
            <a:blip r:embed="rId3"/>
            <a:stretch>
              <a:fillRect/>
            </a:stretch>
          </p:blipFill>
          <p:spPr>
            <a:xfrm>
              <a:off x="0" y="58253"/>
              <a:ext cx="620093" cy="620094"/>
            </a:xfrm>
            <a:prstGeom prst="rect">
              <a:avLst/>
            </a:prstGeom>
            <a:ln w="12700" cap="flat">
              <a:noFill/>
              <a:miter lim="400000"/>
            </a:ln>
            <a:effectLst/>
          </p:spPr>
        </p:pic>
      </p:grpSp>
      <p:grpSp>
        <p:nvGrpSpPr>
          <p:cNvPr id="385" name="Group"/>
          <p:cNvGrpSpPr/>
          <p:nvPr/>
        </p:nvGrpSpPr>
        <p:grpSpPr>
          <a:xfrm>
            <a:off x="2609516" y="8597202"/>
            <a:ext cx="17077749" cy="1025922"/>
            <a:chOff x="0" y="-144658"/>
            <a:chExt cx="17077748" cy="1025921"/>
          </a:xfrm>
        </p:grpSpPr>
        <p:sp>
          <p:nvSpPr>
            <p:cNvPr id="383" name="Undertaking parish safeguarding assessments."/>
            <p:cNvSpPr txBox="1"/>
            <p:nvPr/>
          </p:nvSpPr>
          <p:spPr>
            <a:xfrm>
              <a:off x="935509" y="-144658"/>
              <a:ext cx="16142239" cy="102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4200">
                  <a:solidFill>
                    <a:srgbClr val="444444"/>
                  </a:solidFill>
                  <a:latin typeface="Helvetica"/>
                  <a:ea typeface="Helvetica"/>
                  <a:cs typeface="Helvetica"/>
                  <a:sym typeface="Helvetica"/>
                </a:defRPr>
              </a:lvl1pPr>
            </a:lstStyle>
            <a:p>
              <a:r>
                <a:rPr sz="6000" dirty="0"/>
                <a:t>Undertaking parish safeguarding assessments.</a:t>
              </a:r>
            </a:p>
          </p:txBody>
        </p:sp>
        <p:pic>
          <p:nvPicPr>
            <p:cNvPr id="384" name="check-solid.jpg" descr="check-solid.jpg"/>
            <p:cNvPicPr>
              <a:picLocks noChangeAspect="1"/>
            </p:cNvPicPr>
            <p:nvPr/>
          </p:nvPicPr>
          <p:blipFill>
            <a:blip r:embed="rId3"/>
            <a:stretch>
              <a:fillRect/>
            </a:stretch>
          </p:blipFill>
          <p:spPr>
            <a:xfrm>
              <a:off x="0" y="58253"/>
              <a:ext cx="620093" cy="620094"/>
            </a:xfrm>
            <a:prstGeom prst="rect">
              <a:avLst/>
            </a:prstGeom>
            <a:ln w="12700" cap="flat">
              <a:noFill/>
              <a:miter lim="400000"/>
            </a:ln>
            <a:effectLst/>
          </p:spPr>
        </p:pic>
      </p:grpSp>
      <p:grpSp>
        <p:nvGrpSpPr>
          <p:cNvPr id="388" name="Group"/>
          <p:cNvGrpSpPr/>
          <p:nvPr/>
        </p:nvGrpSpPr>
        <p:grpSpPr>
          <a:xfrm>
            <a:off x="2609516" y="10241461"/>
            <a:ext cx="9287519" cy="1025922"/>
            <a:chOff x="0" y="-144658"/>
            <a:chExt cx="9287517" cy="1025921"/>
          </a:xfrm>
        </p:grpSpPr>
        <p:sp>
          <p:nvSpPr>
            <p:cNvPr id="386" name="Promoting safe practice."/>
            <p:cNvSpPr txBox="1"/>
            <p:nvPr/>
          </p:nvSpPr>
          <p:spPr>
            <a:xfrm>
              <a:off x="889386" y="-144658"/>
              <a:ext cx="8398131" cy="102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4200">
                  <a:solidFill>
                    <a:srgbClr val="444444"/>
                  </a:solidFill>
                  <a:latin typeface="Helvetica"/>
                  <a:ea typeface="Helvetica"/>
                  <a:cs typeface="Helvetica"/>
                  <a:sym typeface="Helvetica"/>
                </a:defRPr>
              </a:lvl1pPr>
            </a:lstStyle>
            <a:p>
              <a:r>
                <a:rPr sz="6000" dirty="0"/>
                <a:t>Promoting safe practice.</a:t>
              </a:r>
            </a:p>
          </p:txBody>
        </p:sp>
        <p:pic>
          <p:nvPicPr>
            <p:cNvPr id="387" name="check-solid.jpg" descr="check-solid.jpg"/>
            <p:cNvPicPr>
              <a:picLocks noChangeAspect="1"/>
            </p:cNvPicPr>
            <p:nvPr/>
          </p:nvPicPr>
          <p:blipFill>
            <a:blip r:embed="rId3"/>
            <a:stretch>
              <a:fillRect/>
            </a:stretch>
          </p:blipFill>
          <p:spPr>
            <a:xfrm>
              <a:off x="0" y="58253"/>
              <a:ext cx="620093" cy="620094"/>
            </a:xfrm>
            <a:prstGeom prst="rect">
              <a:avLst/>
            </a:prstGeom>
            <a:ln w="12700" cap="flat">
              <a:noFill/>
              <a:miter lim="400000"/>
            </a:ln>
            <a:effectLst/>
          </p:spPr>
        </p:pic>
      </p:grpSp>
      <p:grpSp>
        <p:nvGrpSpPr>
          <p:cNvPr id="391" name="Group"/>
          <p:cNvGrpSpPr/>
          <p:nvPr/>
        </p:nvGrpSpPr>
        <p:grpSpPr>
          <a:xfrm>
            <a:off x="2639775" y="11580385"/>
            <a:ext cx="6560258" cy="1025922"/>
            <a:chOff x="0" y="-144658"/>
            <a:chExt cx="6560257" cy="1025921"/>
          </a:xfrm>
        </p:grpSpPr>
        <p:sp>
          <p:nvSpPr>
            <p:cNvPr id="389" name="Record keeping."/>
            <p:cNvSpPr txBox="1"/>
            <p:nvPr/>
          </p:nvSpPr>
          <p:spPr>
            <a:xfrm>
              <a:off x="853568" y="-144658"/>
              <a:ext cx="5706689" cy="102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4200">
                  <a:solidFill>
                    <a:srgbClr val="444444"/>
                  </a:solidFill>
                  <a:latin typeface="Helvetica"/>
                  <a:ea typeface="Helvetica"/>
                  <a:cs typeface="Helvetica"/>
                  <a:sym typeface="Helvetica"/>
                </a:defRPr>
              </a:lvl1pPr>
            </a:lstStyle>
            <a:p>
              <a:r>
                <a:rPr sz="6000" dirty="0"/>
                <a:t>Record keeping.</a:t>
              </a:r>
            </a:p>
          </p:txBody>
        </p:sp>
        <p:pic>
          <p:nvPicPr>
            <p:cNvPr id="390" name="check-solid.jpg" descr="check-solid.jpg"/>
            <p:cNvPicPr>
              <a:picLocks noChangeAspect="1"/>
            </p:cNvPicPr>
            <p:nvPr/>
          </p:nvPicPr>
          <p:blipFill>
            <a:blip r:embed="rId3"/>
            <a:stretch>
              <a:fillRect/>
            </a:stretch>
          </p:blipFill>
          <p:spPr>
            <a:xfrm>
              <a:off x="0" y="58253"/>
              <a:ext cx="620093" cy="620094"/>
            </a:xfrm>
            <a:prstGeom prst="rect">
              <a:avLst/>
            </a:prstGeom>
            <a:ln w="12700" cap="flat">
              <a:noFill/>
              <a:miter lim="400000"/>
            </a:ln>
            <a:effectLst/>
          </p:spPr>
        </p:pic>
      </p:grpSp>
      <p:sp>
        <p:nvSpPr>
          <p:cNvPr id="395"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7" name="The Parish Safeguarding Officer"/>
          <p:cNvSpPr txBox="1"/>
          <p:nvPr/>
        </p:nvSpPr>
        <p:spPr>
          <a:xfrm>
            <a:off x="149198" y="482006"/>
            <a:ext cx="6480849"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The Parish Safeguarding Officer</a:t>
            </a:r>
          </a:p>
        </p:txBody>
      </p:sp>
      <p:pic>
        <p:nvPicPr>
          <p:cNvPr id="398"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5395065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Rounded Rectangle"/>
          <p:cNvSpPr/>
          <p:nvPr/>
        </p:nvSpPr>
        <p:spPr>
          <a:xfrm>
            <a:off x="2407633" y="2716437"/>
            <a:ext cx="19853705" cy="9580281"/>
          </a:xfrm>
          <a:prstGeom prst="roundRect">
            <a:avLst>
              <a:gd name="adj" fmla="val 1500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aphicFrame>
        <p:nvGraphicFramePr>
          <p:cNvPr id="402" name="Table"/>
          <p:cNvGraphicFramePr/>
          <p:nvPr>
            <p:extLst>
              <p:ext uri="{D42A27DB-BD31-4B8C-83A1-F6EECF244321}">
                <p14:modId xmlns:p14="http://schemas.microsoft.com/office/powerpoint/2010/main" val="1179460067"/>
              </p:ext>
            </p:extLst>
          </p:nvPr>
        </p:nvGraphicFramePr>
        <p:xfrm>
          <a:off x="4081874" y="5316649"/>
          <a:ext cx="16220250" cy="6623986"/>
        </p:xfrm>
        <a:graphic>
          <a:graphicData uri="http://schemas.openxmlformats.org/drawingml/2006/table">
            <a:tbl>
              <a:tblPr>
                <a:tableStyleId>{4C3C2611-4C71-4FC5-86AE-919BDF0F9419}</a:tableStyleId>
              </a:tblPr>
              <a:tblGrid>
                <a:gridCol w="8328162">
                  <a:extLst>
                    <a:ext uri="{9D8B030D-6E8A-4147-A177-3AD203B41FA5}">
                      <a16:colId xmlns:a16="http://schemas.microsoft.com/office/drawing/2014/main" val="20000"/>
                    </a:ext>
                  </a:extLst>
                </a:gridCol>
                <a:gridCol w="7892088">
                  <a:extLst>
                    <a:ext uri="{9D8B030D-6E8A-4147-A177-3AD203B41FA5}">
                      <a16:colId xmlns:a16="http://schemas.microsoft.com/office/drawing/2014/main" val="20001"/>
                    </a:ext>
                  </a:extLst>
                </a:gridCol>
              </a:tblGrid>
              <a:tr h="1250406">
                <a:tc>
                  <a:txBody>
                    <a:bodyPr/>
                    <a:lstStyle/>
                    <a:p>
                      <a:pPr algn="r" defTabSz="457200"/>
                      <a:r>
                        <a:rPr sz="4800">
                          <a:solidFill>
                            <a:srgbClr val="444444"/>
                          </a:solidFill>
                          <a:latin typeface="Helvetica"/>
                          <a:ea typeface="Helvetica"/>
                          <a:cs typeface="Helvetica"/>
                          <a:sym typeface="Helvetica"/>
                        </a:rPr>
                        <a:t>A heated argument.........</a:t>
                      </a:r>
                    </a:p>
                  </a:txBody>
                  <a:tcPr marL="12700" marR="12700" marT="12700" marB="12700" anchor="ctr" horzOverflow="overflow">
                    <a:lnL w="12700">
                      <a:miter lim="400000"/>
                    </a:lnL>
                    <a:lnR w="12700">
                      <a:miter lim="400000"/>
                    </a:lnR>
                    <a:lnT w="12700">
                      <a:miter lim="400000"/>
                    </a:lnT>
                    <a:lnB w="12700">
                      <a:miter lim="400000"/>
                    </a:lnB>
                  </a:tcPr>
                </a:tc>
                <a:tc>
                  <a:txBody>
                    <a:bodyPr/>
                    <a:lstStyle/>
                    <a:p>
                      <a:pPr algn="l" defTabSz="457200"/>
                      <a:r>
                        <a:rPr sz="4800">
                          <a:solidFill>
                            <a:srgbClr val="444444"/>
                          </a:solidFill>
                          <a:latin typeface="Helvetica"/>
                          <a:ea typeface="Helvetica"/>
                          <a:cs typeface="Helvetica"/>
                          <a:sym typeface="Helvetica"/>
                        </a:rPr>
                        <a:t>..........Threatening behaviour</a:t>
                      </a:r>
                    </a:p>
                  </a:txBody>
                  <a:tcPr marL="12700" marR="12700" marT="12700" marB="127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r h="1074716">
                <a:tc>
                  <a:txBody>
                    <a:bodyPr/>
                    <a:lstStyle/>
                    <a:p>
                      <a:pPr algn="r" defTabSz="457200"/>
                      <a:r>
                        <a:rPr sz="4800" dirty="0">
                          <a:solidFill>
                            <a:srgbClr val="444444"/>
                          </a:solidFill>
                          <a:latin typeface="Helvetica"/>
                          <a:ea typeface="Helvetica"/>
                          <a:cs typeface="Helvetica"/>
                          <a:sym typeface="Helvetica"/>
                        </a:rPr>
                        <a:t>Healthy sexual activity.........</a:t>
                      </a:r>
                    </a:p>
                  </a:txBody>
                  <a:tcPr marL="12700" marR="12700" marT="12700" marB="12700" anchor="ctr" horzOverflow="overflow">
                    <a:lnL w="12700">
                      <a:miter lim="400000"/>
                    </a:lnL>
                    <a:lnR w="12700">
                      <a:miter lim="400000"/>
                    </a:lnR>
                    <a:lnT w="12700">
                      <a:miter lim="400000"/>
                    </a:lnT>
                    <a:lnB w="12700">
                      <a:miter lim="400000"/>
                    </a:lnB>
                  </a:tcPr>
                </a:tc>
                <a:tc>
                  <a:txBody>
                    <a:bodyPr/>
                    <a:lstStyle/>
                    <a:p>
                      <a:pPr algn="l" defTabSz="457200"/>
                      <a:r>
                        <a:rPr sz="4800">
                          <a:solidFill>
                            <a:srgbClr val="444444"/>
                          </a:solidFill>
                          <a:latin typeface="Helvetica"/>
                          <a:ea typeface="Helvetica"/>
                          <a:cs typeface="Helvetica"/>
                          <a:sym typeface="Helvetica"/>
                        </a:rPr>
                        <a:t>..........Sexual assault</a:t>
                      </a:r>
                    </a:p>
                  </a:txBody>
                  <a:tcPr marL="12700" marR="12700" marT="12700" marB="127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1"/>
                  </a:ext>
                </a:extLst>
              </a:tr>
              <a:tr h="1074716">
                <a:tc>
                  <a:txBody>
                    <a:bodyPr/>
                    <a:lstStyle/>
                    <a:p>
                      <a:pPr algn="r" defTabSz="457200"/>
                      <a:r>
                        <a:rPr sz="4800">
                          <a:solidFill>
                            <a:srgbClr val="444444"/>
                          </a:solidFill>
                          <a:latin typeface="Helvetica"/>
                          <a:ea typeface="Helvetica"/>
                          <a:cs typeface="Helvetica"/>
                          <a:sym typeface="Helvetica"/>
                        </a:rPr>
                        <a:t>A 'strong' leader.........</a:t>
                      </a:r>
                    </a:p>
                  </a:txBody>
                  <a:tcPr marL="12700" marR="12700" marT="12700" marB="12700" anchor="ctr" horzOverflow="overflow">
                    <a:lnL w="12700">
                      <a:miter lim="400000"/>
                    </a:lnL>
                    <a:lnR w="12700">
                      <a:miter lim="400000"/>
                    </a:lnR>
                    <a:lnT w="12700">
                      <a:miter lim="400000"/>
                    </a:lnT>
                    <a:lnB w="12700">
                      <a:miter lim="400000"/>
                    </a:lnB>
                  </a:tcPr>
                </a:tc>
                <a:tc>
                  <a:txBody>
                    <a:bodyPr/>
                    <a:lstStyle/>
                    <a:p>
                      <a:pPr algn="l" defTabSz="457200"/>
                      <a:r>
                        <a:rPr sz="4800">
                          <a:solidFill>
                            <a:srgbClr val="444444"/>
                          </a:solidFill>
                          <a:latin typeface="Helvetica"/>
                          <a:ea typeface="Helvetica"/>
                          <a:cs typeface="Helvetica"/>
                          <a:sym typeface="Helvetica"/>
                        </a:rPr>
                        <a:t>..........A domineering bully</a:t>
                      </a:r>
                    </a:p>
                  </a:txBody>
                  <a:tcPr marL="12700" marR="12700" marT="12700" marB="127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1074716">
                <a:tc>
                  <a:txBody>
                    <a:bodyPr/>
                    <a:lstStyle/>
                    <a:p>
                      <a:pPr algn="r" defTabSz="457200"/>
                      <a:r>
                        <a:rPr sz="4800">
                          <a:solidFill>
                            <a:srgbClr val="444444"/>
                          </a:solidFill>
                          <a:latin typeface="Helvetica"/>
                          <a:ea typeface="Helvetica"/>
                          <a:cs typeface="Helvetica"/>
                          <a:sym typeface="Helvetica"/>
                        </a:rPr>
                        <a:t>Disciplining a child.........</a:t>
                      </a:r>
                    </a:p>
                  </a:txBody>
                  <a:tcPr marL="12700" marR="12700" marT="12700" marB="12700" anchor="ctr" horzOverflow="overflow">
                    <a:lnL w="12700">
                      <a:miter lim="400000"/>
                    </a:lnL>
                    <a:lnR w="12700">
                      <a:miter lim="400000"/>
                    </a:lnR>
                    <a:lnT w="12700">
                      <a:miter lim="400000"/>
                    </a:lnT>
                    <a:lnB w="12700">
                      <a:miter lim="400000"/>
                    </a:lnB>
                  </a:tcPr>
                </a:tc>
                <a:tc>
                  <a:txBody>
                    <a:bodyPr/>
                    <a:lstStyle/>
                    <a:p>
                      <a:pPr algn="l" defTabSz="457200"/>
                      <a:r>
                        <a:rPr sz="4800">
                          <a:solidFill>
                            <a:srgbClr val="444444"/>
                          </a:solidFill>
                          <a:latin typeface="Helvetica"/>
                          <a:ea typeface="Helvetica"/>
                          <a:cs typeface="Helvetica"/>
                          <a:sym typeface="Helvetica"/>
                        </a:rPr>
                        <a:t>..........Emotional abuse</a:t>
                      </a:r>
                    </a:p>
                  </a:txBody>
                  <a:tcPr marL="12700" marR="12700" marT="12700" marB="127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3"/>
                  </a:ext>
                </a:extLst>
              </a:tr>
              <a:tr h="1074716">
                <a:tc>
                  <a:txBody>
                    <a:bodyPr/>
                    <a:lstStyle/>
                    <a:p>
                      <a:pPr algn="r" defTabSz="457200"/>
                      <a:r>
                        <a:rPr sz="4800">
                          <a:solidFill>
                            <a:srgbClr val="444444"/>
                          </a:solidFill>
                          <a:latin typeface="Helvetica"/>
                          <a:ea typeface="Helvetica"/>
                          <a:cs typeface="Helvetica"/>
                          <a:sym typeface="Helvetica"/>
                        </a:rPr>
                        <a:t>A legal power of attorney.........</a:t>
                      </a:r>
                    </a:p>
                  </a:txBody>
                  <a:tcPr marL="12700" marR="12700" marT="12700" marB="12700" anchor="ctr" horzOverflow="overflow">
                    <a:lnL w="12700">
                      <a:miter lim="400000"/>
                    </a:lnL>
                    <a:lnR w="12700">
                      <a:miter lim="400000"/>
                    </a:lnR>
                    <a:lnT w="12700">
                      <a:miter lim="400000"/>
                    </a:lnT>
                    <a:lnB w="12700">
                      <a:miter lim="400000"/>
                    </a:lnB>
                  </a:tcPr>
                </a:tc>
                <a:tc>
                  <a:txBody>
                    <a:bodyPr/>
                    <a:lstStyle/>
                    <a:p>
                      <a:pPr algn="l" defTabSz="457200"/>
                      <a:r>
                        <a:rPr sz="4800">
                          <a:solidFill>
                            <a:srgbClr val="444444"/>
                          </a:solidFill>
                          <a:latin typeface="Helvetica"/>
                          <a:ea typeface="Helvetica"/>
                          <a:cs typeface="Helvetica"/>
                          <a:sym typeface="Helvetica"/>
                        </a:rPr>
                        <a:t>..........Financial abuse</a:t>
                      </a:r>
                    </a:p>
                  </a:txBody>
                  <a:tcPr marL="12700" marR="12700" marT="12700" marB="127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r h="1074716">
                <a:tc>
                  <a:txBody>
                    <a:bodyPr/>
                    <a:lstStyle/>
                    <a:p>
                      <a:pPr algn="r" defTabSz="457200"/>
                      <a:r>
                        <a:rPr sz="4800">
                          <a:solidFill>
                            <a:srgbClr val="444444"/>
                          </a:solidFill>
                          <a:latin typeface="Helvetica"/>
                          <a:ea typeface="Helvetica"/>
                          <a:cs typeface="Helvetica"/>
                          <a:sym typeface="Helvetica"/>
                        </a:rPr>
                        <a:t>Marital strife.........</a:t>
                      </a:r>
                    </a:p>
                  </a:txBody>
                  <a:tcPr marL="12700" marR="12700" marT="12700" marB="12700" anchor="ctr" horzOverflow="overflow">
                    <a:lnL w="12700">
                      <a:miter lim="400000"/>
                    </a:lnL>
                    <a:lnR w="12700">
                      <a:miter lim="400000"/>
                    </a:lnR>
                    <a:lnT w="12700">
                      <a:miter lim="400000"/>
                    </a:lnT>
                    <a:lnB w="12700">
                      <a:miter lim="400000"/>
                    </a:lnB>
                  </a:tcPr>
                </a:tc>
                <a:tc>
                  <a:txBody>
                    <a:bodyPr/>
                    <a:lstStyle/>
                    <a:p>
                      <a:pPr algn="l" defTabSz="457200"/>
                      <a:r>
                        <a:rPr sz="4800" dirty="0">
                          <a:solidFill>
                            <a:srgbClr val="444444"/>
                          </a:solidFill>
                          <a:latin typeface="Helvetica"/>
                          <a:ea typeface="Helvetica"/>
                          <a:cs typeface="Helvetica"/>
                          <a:sym typeface="Helvetica"/>
                        </a:rPr>
                        <a:t>..........Domestic abuse</a:t>
                      </a:r>
                    </a:p>
                  </a:txBody>
                  <a:tcPr marL="12700" marR="12700" marT="12700" marB="127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5"/>
                  </a:ext>
                </a:extLst>
              </a:tr>
            </a:tbl>
          </a:graphicData>
        </a:graphic>
      </p:graphicFrame>
      <p:sp>
        <p:nvSpPr>
          <p:cNvPr id="404" name="Consider the following two lists. Reflect for a moment on the key differences…"/>
          <p:cNvSpPr txBox="1"/>
          <p:nvPr/>
        </p:nvSpPr>
        <p:spPr>
          <a:xfrm>
            <a:off x="664624" y="2086170"/>
            <a:ext cx="23339724"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4300">
                <a:solidFill>
                  <a:srgbClr val="8379B5"/>
                </a:solidFill>
                <a:latin typeface="Helvetica"/>
                <a:ea typeface="Helvetica"/>
                <a:cs typeface="Helvetica"/>
                <a:sym typeface="Helvetica"/>
              </a:defRPr>
            </a:pPr>
            <a:r>
              <a:rPr sz="5400" dirty="0"/>
              <a:t>Consider the following two lists. Reflect for a moment on the key differences</a:t>
            </a:r>
          </a:p>
          <a:p>
            <a:pPr defTabSz="457200">
              <a:defRPr sz="4300">
                <a:solidFill>
                  <a:srgbClr val="8379B5"/>
                </a:solidFill>
                <a:latin typeface="Helvetica"/>
                <a:ea typeface="Helvetica"/>
                <a:cs typeface="Helvetica"/>
                <a:sym typeface="Helvetica"/>
              </a:defRPr>
            </a:pPr>
            <a:r>
              <a:rPr sz="5400" dirty="0"/>
              <a:t> between the paired items.</a:t>
            </a:r>
          </a:p>
        </p:txBody>
      </p:sp>
      <p:sp>
        <p:nvSpPr>
          <p:cNvPr id="406" name="Part 2 - Safeguarding, Abuse and Grooming"/>
          <p:cNvSpPr txBox="1"/>
          <p:nvPr/>
        </p:nvSpPr>
        <p:spPr>
          <a:xfrm>
            <a:off x="44246" y="13419981"/>
            <a:ext cx="4065462" cy="3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500" b="1">
                <a:solidFill>
                  <a:srgbClr val="FFFFFF"/>
                </a:solidFill>
              </a:defRPr>
            </a:lvl1pPr>
          </a:lstStyle>
          <a:p>
            <a:r>
              <a:t>Part 2 - Safeguarding, Abuse and Grooming</a:t>
            </a:r>
          </a:p>
        </p:txBody>
      </p:sp>
      <p:sp>
        <p:nvSpPr>
          <p:cNvPr id="407"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9" name="What is Abuse?"/>
          <p:cNvSpPr txBox="1"/>
          <p:nvPr/>
        </p:nvSpPr>
        <p:spPr>
          <a:xfrm>
            <a:off x="149198" y="482006"/>
            <a:ext cx="3203068"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What is Abuse?</a:t>
            </a:r>
          </a:p>
        </p:txBody>
      </p:sp>
      <p:pic>
        <p:nvPicPr>
          <p:cNvPr id="410"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1F8AE63-232D-4D59-A899-5AD91BB2096F}"/>
              </a:ext>
            </a:extLst>
          </p:cNvPr>
          <p:cNvSpPr txBox="1">
            <a:spLocks/>
          </p:cNvSpPr>
          <p:nvPr/>
        </p:nvSpPr>
        <p:spPr>
          <a:xfrm>
            <a:off x="3773712" y="-163331"/>
            <a:ext cx="16836572"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1000" b="1" dirty="0">
                <a:solidFill>
                  <a:srgbClr val="221F72"/>
                </a:solidFill>
                <a:latin typeface="Calibri" panose="020F0502020204030204" pitchFamily="34" charset="0"/>
                <a:cs typeface="Calibri" panose="020F0502020204030204" pitchFamily="34" charset="0"/>
              </a:rPr>
              <a:t>Some starting points…</a:t>
            </a:r>
          </a:p>
        </p:txBody>
      </p:sp>
      <p:sp>
        <p:nvSpPr>
          <p:cNvPr id="5" name="Content Placeholder 4">
            <a:extLst>
              <a:ext uri="{FF2B5EF4-FFF2-40B4-BE49-F238E27FC236}">
                <a16:creationId xmlns:a16="http://schemas.microsoft.com/office/drawing/2014/main" id="{8673B2D0-8CB2-4773-8239-7CE3F9A72FC8}"/>
              </a:ext>
            </a:extLst>
          </p:cNvPr>
          <p:cNvSpPr>
            <a:spLocks noGrp="1"/>
          </p:cNvSpPr>
          <p:nvPr>
            <p:ph idx="1"/>
          </p:nvPr>
        </p:nvSpPr>
        <p:spPr>
          <a:xfrm>
            <a:off x="1366695" y="2143289"/>
            <a:ext cx="20747318" cy="9891434"/>
          </a:xfrm>
        </p:spPr>
        <p:txBody>
          <a:bodyPr>
            <a:normAutofit lnSpcReduction="10000"/>
          </a:bodyPr>
          <a:lstStyle/>
          <a:p>
            <a:r>
              <a:rPr lang="en-GB" sz="5400" dirty="0">
                <a:solidFill>
                  <a:schemeClr val="accent1">
                    <a:lumMod val="50000"/>
                  </a:schemeClr>
                </a:solidFill>
              </a:rPr>
              <a:t>90 minute session</a:t>
            </a:r>
          </a:p>
          <a:p>
            <a:r>
              <a:rPr lang="en-GB" sz="5400" dirty="0">
                <a:solidFill>
                  <a:schemeClr val="accent1">
                    <a:lumMod val="50000"/>
                  </a:schemeClr>
                </a:solidFill>
              </a:rPr>
              <a:t>Other devices off/away please</a:t>
            </a:r>
          </a:p>
          <a:p>
            <a:r>
              <a:rPr lang="en-GB" sz="5400" dirty="0">
                <a:solidFill>
                  <a:schemeClr val="accent1">
                    <a:lumMod val="50000"/>
                  </a:schemeClr>
                </a:solidFill>
              </a:rPr>
              <a:t>Drinks/comfort breaks</a:t>
            </a:r>
          </a:p>
          <a:p>
            <a:r>
              <a:rPr lang="en-GB" sz="5400" dirty="0">
                <a:solidFill>
                  <a:schemeClr val="accent1">
                    <a:lumMod val="50000"/>
                  </a:schemeClr>
                </a:solidFill>
              </a:rPr>
              <a:t>Bathroom</a:t>
            </a:r>
          </a:p>
          <a:p>
            <a:r>
              <a:rPr lang="en-GB" sz="5400" dirty="0">
                <a:solidFill>
                  <a:schemeClr val="accent1">
                    <a:lumMod val="50000"/>
                  </a:schemeClr>
                </a:solidFill>
              </a:rPr>
              <a:t>Fire exits</a:t>
            </a:r>
          </a:p>
          <a:p>
            <a:r>
              <a:rPr lang="en-GB" sz="5400" dirty="0">
                <a:solidFill>
                  <a:schemeClr val="accent1">
                    <a:lumMod val="50000"/>
                  </a:schemeClr>
                </a:solidFill>
              </a:rPr>
              <a:t>Participate and allow others to do so</a:t>
            </a:r>
          </a:p>
          <a:p>
            <a:r>
              <a:rPr lang="en-US" sz="5400" dirty="0">
                <a:solidFill>
                  <a:schemeClr val="accent1">
                    <a:lumMod val="50000"/>
                  </a:schemeClr>
                </a:solidFill>
              </a:rPr>
              <a:t>Health warning</a:t>
            </a:r>
            <a:endParaRPr lang="en-GB" sz="5400" dirty="0">
              <a:solidFill>
                <a:schemeClr val="accent1">
                  <a:lumMod val="50000"/>
                </a:schemeClr>
              </a:solidFill>
            </a:endParaRPr>
          </a:p>
          <a:p>
            <a:r>
              <a:rPr lang="en-GB" sz="5400" dirty="0">
                <a:solidFill>
                  <a:schemeClr val="accent1">
                    <a:lumMod val="50000"/>
                  </a:schemeClr>
                </a:solidFill>
              </a:rPr>
              <a:t>Opening prayer</a:t>
            </a:r>
          </a:p>
        </p:txBody>
      </p:sp>
      <p:pic>
        <p:nvPicPr>
          <p:cNvPr id="13" name="Picture 12" descr="A picture containing food&#10;&#10;Description automatically generated">
            <a:extLst>
              <a:ext uri="{FF2B5EF4-FFF2-40B4-BE49-F238E27FC236}">
                <a16:creationId xmlns:a16="http://schemas.microsoft.com/office/drawing/2014/main" id="{346F326C-2928-4EC9-983B-3B35F3B1D489}"/>
              </a:ext>
            </a:extLst>
          </p:cNvPr>
          <p:cNvPicPr>
            <a:picLocks noChangeAspect="1"/>
          </p:cNvPicPr>
          <p:nvPr/>
        </p:nvPicPr>
        <p:blipFill rotWithShape="1">
          <a:blip r:embed="rId3"/>
          <a:srcRect b="9213"/>
          <a:stretch/>
        </p:blipFill>
        <p:spPr>
          <a:xfrm rot="646110">
            <a:off x="14041286" y="3957534"/>
            <a:ext cx="8551824" cy="5346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59770C2D-97B8-4D89-AEA0-7DA3691CD225}"/>
              </a:ext>
            </a:extLst>
          </p:cNvPr>
          <p:cNvSpPr txBox="1"/>
          <p:nvPr/>
        </p:nvSpPr>
        <p:spPr>
          <a:xfrm>
            <a:off x="23700324" y="21021"/>
            <a:ext cx="757248" cy="584775"/>
          </a:xfrm>
          <a:prstGeom prst="rect">
            <a:avLst/>
          </a:prstGeom>
          <a:noFill/>
        </p:spPr>
        <p:txBody>
          <a:bodyPr wrap="square" rtlCol="0">
            <a:spAutoFit/>
          </a:bodyPr>
          <a:lstStyle/>
          <a:p>
            <a:r>
              <a:rPr lang="en-GB" sz="3200" dirty="0">
                <a:latin typeface="Gill Sans Nova Light" panose="020B0302020104020203" pitchFamily="34" charset="0"/>
              </a:rPr>
              <a:t>A</a:t>
            </a:r>
          </a:p>
        </p:txBody>
      </p:sp>
    </p:spTree>
    <p:extLst>
      <p:ext uri="{BB962C8B-B14F-4D97-AF65-F5344CB8AC3E}">
        <p14:creationId xmlns:p14="http://schemas.microsoft.com/office/powerpoint/2010/main" val="94696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 name="Group"/>
          <p:cNvGrpSpPr/>
          <p:nvPr/>
        </p:nvGrpSpPr>
        <p:grpSpPr>
          <a:xfrm>
            <a:off x="1115532" y="2668206"/>
            <a:ext cx="4748264" cy="4748263"/>
            <a:chOff x="0" y="0"/>
            <a:chExt cx="4748262" cy="4748262"/>
          </a:xfrm>
        </p:grpSpPr>
        <p:pic>
          <p:nvPicPr>
            <p:cNvPr id="425" name="home-sq.jpg" descr="home-sq.jpg"/>
            <p:cNvPicPr>
              <a:picLocks noChangeAspect="1"/>
            </p:cNvPicPr>
            <p:nvPr/>
          </p:nvPicPr>
          <p:blipFill>
            <a:blip r:embed="rId3"/>
            <a:stretch>
              <a:fillRect/>
            </a:stretch>
          </p:blipFill>
          <p:spPr>
            <a:xfrm>
              <a:off x="0" y="0"/>
              <a:ext cx="4748263" cy="4748263"/>
            </a:xfrm>
            <a:prstGeom prst="rect">
              <a:avLst/>
            </a:prstGeom>
            <a:ln w="12700" cap="flat">
              <a:noFill/>
              <a:miter lim="400000"/>
            </a:ln>
            <a:effectLst/>
          </p:spPr>
        </p:pic>
        <p:sp>
          <p:nvSpPr>
            <p:cNvPr id="426" name="Private Homes"/>
            <p:cNvSpPr txBox="1"/>
            <p:nvPr/>
          </p:nvSpPr>
          <p:spPr>
            <a:xfrm>
              <a:off x="1300349" y="293699"/>
              <a:ext cx="3205888" cy="64713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825500">
                <a:defRPr sz="3600">
                  <a:solidFill>
                    <a:srgbClr val="000000"/>
                  </a:solidFill>
                  <a:latin typeface="Helvetica Neue Medium"/>
                  <a:ea typeface="Helvetica Neue Medium"/>
                  <a:cs typeface="Helvetica Neue Medium"/>
                  <a:sym typeface="Helvetica Neue Medium"/>
                </a:defRPr>
              </a:lvl1pPr>
            </a:lstStyle>
            <a:p>
              <a:r>
                <a:t>Private Homes</a:t>
              </a:r>
            </a:p>
          </p:txBody>
        </p:sp>
      </p:grpSp>
      <p:grpSp>
        <p:nvGrpSpPr>
          <p:cNvPr id="430" name="Group"/>
          <p:cNvGrpSpPr/>
          <p:nvPr/>
        </p:nvGrpSpPr>
        <p:grpSpPr>
          <a:xfrm>
            <a:off x="9695951" y="2524960"/>
            <a:ext cx="4748263" cy="4748263"/>
            <a:chOff x="0" y="0"/>
            <a:chExt cx="4748262" cy="4748262"/>
          </a:xfrm>
        </p:grpSpPr>
        <p:pic>
          <p:nvPicPr>
            <p:cNvPr id="428" name="stainedglass-sq.jpg" descr="stainedglass-sq.jpg"/>
            <p:cNvPicPr>
              <a:picLocks noChangeAspect="1"/>
            </p:cNvPicPr>
            <p:nvPr/>
          </p:nvPicPr>
          <p:blipFill>
            <a:blip r:embed="rId4"/>
            <a:stretch>
              <a:fillRect/>
            </a:stretch>
          </p:blipFill>
          <p:spPr>
            <a:xfrm>
              <a:off x="0" y="0"/>
              <a:ext cx="4748263" cy="4748263"/>
            </a:xfrm>
            <a:prstGeom prst="rect">
              <a:avLst/>
            </a:prstGeom>
            <a:ln w="12700" cap="flat">
              <a:noFill/>
              <a:miter lim="400000"/>
            </a:ln>
            <a:effectLst/>
          </p:spPr>
        </p:pic>
        <p:sp>
          <p:nvSpPr>
            <p:cNvPr id="429" name="Churches"/>
            <p:cNvSpPr txBox="1"/>
            <p:nvPr/>
          </p:nvSpPr>
          <p:spPr>
            <a:xfrm>
              <a:off x="2359519" y="105915"/>
              <a:ext cx="2130096" cy="64713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825500">
                <a:defRPr sz="3600">
                  <a:solidFill>
                    <a:srgbClr val="000000"/>
                  </a:solidFill>
                  <a:latin typeface="Helvetica Neue Medium"/>
                  <a:ea typeface="Helvetica Neue Medium"/>
                  <a:cs typeface="Helvetica Neue Medium"/>
                  <a:sym typeface="Helvetica Neue Medium"/>
                </a:defRPr>
              </a:lvl1pPr>
            </a:lstStyle>
            <a:p>
              <a:r>
                <a:t>Churches</a:t>
              </a:r>
            </a:p>
          </p:txBody>
        </p:sp>
      </p:grpSp>
      <p:grpSp>
        <p:nvGrpSpPr>
          <p:cNvPr id="433" name="Group"/>
          <p:cNvGrpSpPr/>
          <p:nvPr/>
        </p:nvGrpSpPr>
        <p:grpSpPr>
          <a:xfrm>
            <a:off x="18276369" y="2774121"/>
            <a:ext cx="4748263" cy="4748263"/>
            <a:chOff x="0" y="0"/>
            <a:chExt cx="4748261" cy="4748261"/>
          </a:xfrm>
        </p:grpSpPr>
        <p:pic>
          <p:nvPicPr>
            <p:cNvPr id="431" name="carehome-sq.jpg" descr="carehome-sq.jpg"/>
            <p:cNvPicPr>
              <a:picLocks noChangeAspect="1"/>
            </p:cNvPicPr>
            <p:nvPr/>
          </p:nvPicPr>
          <p:blipFill>
            <a:blip r:embed="rId5"/>
            <a:stretch>
              <a:fillRect/>
            </a:stretch>
          </p:blipFill>
          <p:spPr>
            <a:xfrm>
              <a:off x="0" y="0"/>
              <a:ext cx="4748262" cy="4748262"/>
            </a:xfrm>
            <a:prstGeom prst="rect">
              <a:avLst/>
            </a:prstGeom>
            <a:ln w="12700" cap="flat">
              <a:noFill/>
              <a:miter lim="400000"/>
            </a:ln>
            <a:effectLst/>
          </p:spPr>
        </p:pic>
        <p:sp>
          <p:nvSpPr>
            <p:cNvPr id="432" name="Residential or day…"/>
            <p:cNvSpPr txBox="1"/>
            <p:nvPr/>
          </p:nvSpPr>
          <p:spPr>
            <a:xfrm>
              <a:off x="475435" y="255900"/>
              <a:ext cx="4044849" cy="120593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r" defTabSz="825500">
                <a:defRPr sz="3600">
                  <a:solidFill>
                    <a:srgbClr val="000000"/>
                  </a:solidFill>
                  <a:latin typeface="Helvetica Neue Medium"/>
                  <a:ea typeface="Helvetica Neue Medium"/>
                  <a:cs typeface="Helvetica Neue Medium"/>
                  <a:sym typeface="Helvetica Neue Medium"/>
                </a:defRPr>
              </a:pPr>
              <a:r>
                <a:t>Residential or day </a:t>
              </a:r>
            </a:p>
            <a:p>
              <a:pPr algn="r" defTabSz="825500">
                <a:defRPr sz="3600">
                  <a:solidFill>
                    <a:srgbClr val="000000"/>
                  </a:solidFill>
                  <a:latin typeface="Helvetica Neue Medium"/>
                  <a:ea typeface="Helvetica Neue Medium"/>
                  <a:cs typeface="Helvetica Neue Medium"/>
                  <a:sym typeface="Helvetica Neue Medium"/>
                </a:defRPr>
              </a:pPr>
              <a:r>
                <a:t>care settings</a:t>
              </a:r>
            </a:p>
          </p:txBody>
        </p:sp>
      </p:grpSp>
      <p:grpSp>
        <p:nvGrpSpPr>
          <p:cNvPr id="436" name="Group"/>
          <p:cNvGrpSpPr/>
          <p:nvPr/>
        </p:nvGrpSpPr>
        <p:grpSpPr>
          <a:xfrm>
            <a:off x="1115532" y="8058439"/>
            <a:ext cx="4748264" cy="4748264"/>
            <a:chOff x="0" y="0"/>
            <a:chExt cx="4748262" cy="4748262"/>
          </a:xfrm>
        </p:grpSpPr>
        <p:pic>
          <p:nvPicPr>
            <p:cNvPr id="434" name="education-sq.jpg" descr="education-sq.jpg"/>
            <p:cNvPicPr>
              <a:picLocks noChangeAspect="1"/>
            </p:cNvPicPr>
            <p:nvPr/>
          </p:nvPicPr>
          <p:blipFill>
            <a:blip r:embed="rId6"/>
            <a:stretch>
              <a:fillRect/>
            </a:stretch>
          </p:blipFill>
          <p:spPr>
            <a:xfrm>
              <a:off x="0" y="0"/>
              <a:ext cx="4748263" cy="4748263"/>
            </a:xfrm>
            <a:prstGeom prst="rect">
              <a:avLst/>
            </a:prstGeom>
            <a:ln w="12700" cap="flat">
              <a:noFill/>
              <a:miter lim="400000"/>
            </a:ln>
            <a:effectLst/>
          </p:spPr>
        </p:pic>
        <p:sp>
          <p:nvSpPr>
            <p:cNvPr id="435" name="School or Work"/>
            <p:cNvSpPr txBox="1"/>
            <p:nvPr/>
          </p:nvSpPr>
          <p:spPr>
            <a:xfrm>
              <a:off x="1219882" y="215533"/>
              <a:ext cx="3366822" cy="64713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825500">
                <a:defRPr sz="3600">
                  <a:solidFill>
                    <a:srgbClr val="000000"/>
                  </a:solidFill>
                  <a:latin typeface="Helvetica Neue Medium"/>
                  <a:ea typeface="Helvetica Neue Medium"/>
                  <a:cs typeface="Helvetica Neue Medium"/>
                  <a:sym typeface="Helvetica Neue Medium"/>
                </a:defRPr>
              </a:lvl1pPr>
            </a:lstStyle>
            <a:p>
              <a:r>
                <a:t>School or Work</a:t>
              </a:r>
            </a:p>
          </p:txBody>
        </p:sp>
      </p:grpSp>
      <p:grpSp>
        <p:nvGrpSpPr>
          <p:cNvPr id="439" name="Group"/>
          <p:cNvGrpSpPr/>
          <p:nvPr/>
        </p:nvGrpSpPr>
        <p:grpSpPr>
          <a:xfrm>
            <a:off x="9695951" y="8058439"/>
            <a:ext cx="4748263" cy="4748264"/>
            <a:chOff x="0" y="0"/>
            <a:chExt cx="4748262" cy="4748262"/>
          </a:xfrm>
        </p:grpSpPr>
        <p:pic>
          <p:nvPicPr>
            <p:cNvPr id="437" name="medical-sq.jpg" descr="medical-sq.jpg"/>
            <p:cNvPicPr>
              <a:picLocks noChangeAspect="1"/>
            </p:cNvPicPr>
            <p:nvPr/>
          </p:nvPicPr>
          <p:blipFill>
            <a:blip r:embed="rId7"/>
            <a:stretch>
              <a:fillRect/>
            </a:stretch>
          </p:blipFill>
          <p:spPr>
            <a:xfrm>
              <a:off x="0" y="0"/>
              <a:ext cx="4748263" cy="4748263"/>
            </a:xfrm>
            <a:prstGeom prst="rect">
              <a:avLst/>
            </a:prstGeom>
            <a:ln w="12700" cap="flat">
              <a:noFill/>
              <a:miter lim="400000"/>
            </a:ln>
            <a:effectLst/>
          </p:spPr>
        </p:pic>
        <p:sp>
          <p:nvSpPr>
            <p:cNvPr id="438" name="Hospitals"/>
            <p:cNvSpPr txBox="1"/>
            <p:nvPr/>
          </p:nvSpPr>
          <p:spPr>
            <a:xfrm>
              <a:off x="2376435" y="215533"/>
              <a:ext cx="2096263" cy="64713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825500">
                <a:defRPr sz="3600">
                  <a:solidFill>
                    <a:srgbClr val="000000"/>
                  </a:solidFill>
                  <a:latin typeface="Helvetica Neue Medium"/>
                  <a:ea typeface="Helvetica Neue Medium"/>
                  <a:cs typeface="Helvetica Neue Medium"/>
                  <a:sym typeface="Helvetica Neue Medium"/>
                </a:defRPr>
              </a:lvl1pPr>
            </a:lstStyle>
            <a:p>
              <a:r>
                <a:t>Hospitals</a:t>
              </a:r>
            </a:p>
          </p:txBody>
        </p:sp>
      </p:grpSp>
      <p:grpSp>
        <p:nvGrpSpPr>
          <p:cNvPr id="442" name="Group"/>
          <p:cNvGrpSpPr/>
          <p:nvPr/>
        </p:nvGrpSpPr>
        <p:grpSpPr>
          <a:xfrm>
            <a:off x="18276369" y="8058439"/>
            <a:ext cx="4748263" cy="4748264"/>
            <a:chOff x="0" y="0"/>
            <a:chExt cx="4748262" cy="4748262"/>
          </a:xfrm>
        </p:grpSpPr>
        <p:pic>
          <p:nvPicPr>
            <p:cNvPr id="440" name="social-sq.jpg" descr="social-sq.jpg"/>
            <p:cNvPicPr>
              <a:picLocks noChangeAspect="1"/>
            </p:cNvPicPr>
            <p:nvPr/>
          </p:nvPicPr>
          <p:blipFill>
            <a:blip r:embed="rId8"/>
            <a:stretch>
              <a:fillRect/>
            </a:stretch>
          </p:blipFill>
          <p:spPr>
            <a:xfrm>
              <a:off x="0" y="0"/>
              <a:ext cx="4748263" cy="4748263"/>
            </a:xfrm>
            <a:prstGeom prst="rect">
              <a:avLst/>
            </a:prstGeom>
            <a:ln w="12700" cap="flat">
              <a:noFill/>
              <a:miter lim="400000"/>
            </a:ln>
            <a:effectLst/>
          </p:spPr>
        </p:pic>
        <p:sp>
          <p:nvSpPr>
            <p:cNvPr id="441" name="Online &amp; in public…"/>
            <p:cNvSpPr txBox="1"/>
            <p:nvPr/>
          </p:nvSpPr>
          <p:spPr>
            <a:xfrm>
              <a:off x="530755" y="215533"/>
              <a:ext cx="3934207" cy="120593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825500">
                <a:defRPr sz="3600">
                  <a:solidFill>
                    <a:srgbClr val="000000"/>
                  </a:solidFill>
                  <a:latin typeface="Helvetica Neue Medium"/>
                  <a:ea typeface="Helvetica Neue Medium"/>
                  <a:cs typeface="Helvetica Neue Medium"/>
                  <a:sym typeface="Helvetica Neue Medium"/>
                </a:defRPr>
              </a:pPr>
              <a:r>
                <a:t>Online &amp; in public </a:t>
              </a:r>
            </a:p>
            <a:p>
              <a:pPr algn="r" defTabSz="825500">
                <a:defRPr sz="3600">
                  <a:solidFill>
                    <a:srgbClr val="000000"/>
                  </a:solidFill>
                  <a:latin typeface="Helvetica Neue Medium"/>
                  <a:ea typeface="Helvetica Neue Medium"/>
                  <a:cs typeface="Helvetica Neue Medium"/>
                  <a:sym typeface="Helvetica Neue Medium"/>
                </a:defRPr>
              </a:pPr>
              <a:r>
                <a:t>places</a:t>
              </a:r>
            </a:p>
          </p:txBody>
        </p:sp>
      </p:grpSp>
      <p:sp>
        <p:nvSpPr>
          <p:cNvPr id="445" name="Part 2 - Safeguarding, Abuse and Grooming"/>
          <p:cNvSpPr txBox="1"/>
          <p:nvPr/>
        </p:nvSpPr>
        <p:spPr>
          <a:xfrm>
            <a:off x="44246" y="13419981"/>
            <a:ext cx="4065462" cy="3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500" b="1">
                <a:solidFill>
                  <a:srgbClr val="FFFFFF"/>
                </a:solidFill>
              </a:defRPr>
            </a:lvl1pPr>
          </a:lstStyle>
          <a:p>
            <a:r>
              <a:t>Part 2 - Safeguarding, Abuse and Grooming</a:t>
            </a:r>
          </a:p>
        </p:txBody>
      </p:sp>
      <p:sp>
        <p:nvSpPr>
          <p:cNvPr id="44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8" name="Where does abuse happen?"/>
          <p:cNvSpPr txBox="1"/>
          <p:nvPr/>
        </p:nvSpPr>
        <p:spPr>
          <a:xfrm>
            <a:off x="149198" y="482006"/>
            <a:ext cx="5656479"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Where does abuse happen?</a:t>
            </a:r>
          </a:p>
        </p:txBody>
      </p:sp>
      <p:pic>
        <p:nvPicPr>
          <p:cNvPr id="449" name="logo.jpg" descr="logo.jpg"/>
          <p:cNvPicPr>
            <a:picLocks noChangeAspect="1"/>
          </p:cNvPicPr>
          <p:nvPr/>
        </p:nvPicPr>
        <p:blipFill>
          <a:blip r:embed="rId9"/>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Group"/>
          <p:cNvGrpSpPr/>
          <p:nvPr/>
        </p:nvGrpSpPr>
        <p:grpSpPr>
          <a:xfrm>
            <a:off x="1721355" y="2752939"/>
            <a:ext cx="6768197" cy="2849838"/>
            <a:chOff x="0" y="0"/>
            <a:chExt cx="6768195" cy="2849837"/>
          </a:xfrm>
        </p:grpSpPr>
        <p:sp>
          <p:nvSpPr>
            <p:cNvPr id="452" name="Rounded Rectangle"/>
            <p:cNvSpPr/>
            <p:nvPr/>
          </p:nvSpPr>
          <p:spPr>
            <a:xfrm>
              <a:off x="0" y="0"/>
              <a:ext cx="6768195" cy="2849837"/>
            </a:xfrm>
            <a:prstGeom prst="roundRect">
              <a:avLst>
                <a:gd name="adj" fmla="val 14899"/>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453" name="Someone tells you…"/>
            <p:cNvSpPr txBox="1"/>
            <p:nvPr/>
          </p:nvSpPr>
          <p:spPr>
            <a:xfrm>
              <a:off x="137254" y="775851"/>
              <a:ext cx="6376744" cy="1949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defRPr sz="3600">
                  <a:solidFill>
                    <a:srgbClr val="444444"/>
                  </a:solidFill>
                  <a:latin typeface="Helvetica"/>
                  <a:ea typeface="Helvetica"/>
                  <a:cs typeface="Helvetica"/>
                  <a:sym typeface="Helvetica"/>
                </a:defRPr>
              </a:pPr>
              <a:r>
                <a:rPr sz="4000" dirty="0"/>
                <a:t>Someone tells you </a:t>
              </a:r>
            </a:p>
            <a:p>
              <a:pPr defTabSz="457200">
                <a:defRPr sz="3600">
                  <a:solidFill>
                    <a:srgbClr val="444444"/>
                  </a:solidFill>
                  <a:latin typeface="Helvetica"/>
                  <a:ea typeface="Helvetica"/>
                  <a:cs typeface="Helvetica"/>
                  <a:sym typeface="Helvetica"/>
                </a:defRPr>
              </a:pPr>
              <a:r>
                <a:rPr sz="4000" dirty="0"/>
                <a:t>what has happened or</a:t>
              </a:r>
            </a:p>
            <a:p>
              <a:pPr defTabSz="457200">
                <a:defRPr sz="3600">
                  <a:solidFill>
                    <a:srgbClr val="444444"/>
                  </a:solidFill>
                  <a:latin typeface="Helvetica"/>
                  <a:ea typeface="Helvetica"/>
                  <a:cs typeface="Helvetica"/>
                  <a:sym typeface="Helvetica"/>
                </a:defRPr>
              </a:pPr>
              <a:r>
                <a:rPr sz="4000" dirty="0"/>
                <a:t> you witness abuse directly.</a:t>
              </a:r>
            </a:p>
          </p:txBody>
        </p:sp>
        <p:pic>
          <p:nvPicPr>
            <p:cNvPr id="454" name="check-solid.jpg" descr="check-solid.jpg"/>
            <p:cNvPicPr>
              <a:picLocks noChangeAspect="1"/>
            </p:cNvPicPr>
            <p:nvPr/>
          </p:nvPicPr>
          <p:blipFill>
            <a:blip r:embed="rId3"/>
            <a:stretch>
              <a:fillRect/>
            </a:stretch>
          </p:blipFill>
          <p:spPr>
            <a:xfrm>
              <a:off x="3009446" y="233266"/>
              <a:ext cx="632358" cy="632358"/>
            </a:xfrm>
            <a:prstGeom prst="rect">
              <a:avLst/>
            </a:prstGeom>
            <a:ln w="12700" cap="flat">
              <a:noFill/>
              <a:miter lim="400000"/>
            </a:ln>
            <a:effectLst/>
          </p:spPr>
        </p:pic>
      </p:grpSp>
      <p:grpSp>
        <p:nvGrpSpPr>
          <p:cNvPr id="459" name="Group"/>
          <p:cNvGrpSpPr/>
          <p:nvPr/>
        </p:nvGrpSpPr>
        <p:grpSpPr>
          <a:xfrm>
            <a:off x="8788825" y="2752939"/>
            <a:ext cx="6806350" cy="2849838"/>
            <a:chOff x="-19077" y="0"/>
            <a:chExt cx="6806348" cy="2849837"/>
          </a:xfrm>
        </p:grpSpPr>
        <p:sp>
          <p:nvSpPr>
            <p:cNvPr id="456" name="Rounded Rectangle"/>
            <p:cNvSpPr/>
            <p:nvPr/>
          </p:nvSpPr>
          <p:spPr>
            <a:xfrm>
              <a:off x="0" y="0"/>
              <a:ext cx="6768195" cy="2849837"/>
            </a:xfrm>
            <a:prstGeom prst="roundRect">
              <a:avLst>
                <a:gd name="adj" fmla="val 14899"/>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457" name="Injury or behaviour consistent…"/>
            <p:cNvSpPr txBox="1"/>
            <p:nvPr/>
          </p:nvSpPr>
          <p:spPr>
            <a:xfrm>
              <a:off x="-19077" y="775851"/>
              <a:ext cx="6806348" cy="1949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defRPr sz="3600">
                  <a:solidFill>
                    <a:srgbClr val="444444"/>
                  </a:solidFill>
                  <a:latin typeface="Helvetica"/>
                  <a:ea typeface="Helvetica"/>
                  <a:cs typeface="Helvetica"/>
                  <a:sym typeface="Helvetica"/>
                </a:defRPr>
              </a:pPr>
              <a:r>
                <a:rPr sz="4000"/>
                <a:t>Injury or behaviour consistent</a:t>
              </a:r>
            </a:p>
            <a:p>
              <a:pPr defTabSz="457200">
                <a:defRPr sz="3600">
                  <a:solidFill>
                    <a:srgbClr val="444444"/>
                  </a:solidFill>
                  <a:latin typeface="Helvetica"/>
                  <a:ea typeface="Helvetica"/>
                  <a:cs typeface="Helvetica"/>
                  <a:sym typeface="Helvetica"/>
                </a:defRPr>
              </a:pPr>
              <a:r>
                <a:rPr sz="4000"/>
                <a:t>with abuse or</a:t>
              </a:r>
            </a:p>
            <a:p>
              <a:pPr defTabSz="457200">
                <a:defRPr sz="3600">
                  <a:solidFill>
                    <a:srgbClr val="444444"/>
                  </a:solidFill>
                  <a:latin typeface="Helvetica"/>
                  <a:ea typeface="Helvetica"/>
                  <a:cs typeface="Helvetica"/>
                  <a:sym typeface="Helvetica"/>
                </a:defRPr>
              </a:pPr>
              <a:r>
                <a:rPr sz="4000"/>
                <a:t>intention to abuse.</a:t>
              </a:r>
            </a:p>
          </p:txBody>
        </p:sp>
        <p:pic>
          <p:nvPicPr>
            <p:cNvPr id="458" name="check-solid.jpg" descr="check-solid.jpg"/>
            <p:cNvPicPr>
              <a:picLocks noChangeAspect="1"/>
            </p:cNvPicPr>
            <p:nvPr/>
          </p:nvPicPr>
          <p:blipFill>
            <a:blip r:embed="rId3"/>
            <a:stretch>
              <a:fillRect/>
            </a:stretch>
          </p:blipFill>
          <p:spPr>
            <a:xfrm>
              <a:off x="3067918" y="233266"/>
              <a:ext cx="632359" cy="632358"/>
            </a:xfrm>
            <a:prstGeom prst="rect">
              <a:avLst/>
            </a:prstGeom>
            <a:ln w="12700" cap="flat">
              <a:noFill/>
              <a:miter lim="400000"/>
            </a:ln>
            <a:effectLst/>
          </p:spPr>
        </p:pic>
      </p:grpSp>
      <p:grpSp>
        <p:nvGrpSpPr>
          <p:cNvPr id="463" name="Group"/>
          <p:cNvGrpSpPr/>
          <p:nvPr/>
        </p:nvGrpSpPr>
        <p:grpSpPr>
          <a:xfrm>
            <a:off x="15884257" y="2752940"/>
            <a:ext cx="6833601" cy="2849838"/>
            <a:chOff x="-32701" y="0"/>
            <a:chExt cx="6833599" cy="2849837"/>
          </a:xfrm>
        </p:grpSpPr>
        <p:sp>
          <p:nvSpPr>
            <p:cNvPr id="460" name="Rounded Rectangle"/>
            <p:cNvSpPr/>
            <p:nvPr/>
          </p:nvSpPr>
          <p:spPr>
            <a:xfrm>
              <a:off x="0" y="0"/>
              <a:ext cx="6768195" cy="2849837"/>
            </a:xfrm>
            <a:prstGeom prst="roundRect">
              <a:avLst>
                <a:gd name="adj" fmla="val 14899"/>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461" name="Abuse is disclosed by…"/>
            <p:cNvSpPr txBox="1"/>
            <p:nvPr/>
          </p:nvSpPr>
          <p:spPr>
            <a:xfrm>
              <a:off x="-32701" y="731486"/>
              <a:ext cx="6833599" cy="1949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defRPr sz="3600">
                  <a:solidFill>
                    <a:srgbClr val="444444"/>
                  </a:solidFill>
                  <a:latin typeface="Helvetica"/>
                  <a:ea typeface="Helvetica"/>
                  <a:cs typeface="Helvetica"/>
                  <a:sym typeface="Helvetica"/>
                </a:defRPr>
              </a:pPr>
              <a:r>
                <a:rPr sz="4000" dirty="0"/>
                <a:t>Abuse is disclosed by </a:t>
              </a:r>
            </a:p>
            <a:p>
              <a:pPr defTabSz="457200">
                <a:defRPr sz="3600">
                  <a:solidFill>
                    <a:srgbClr val="444444"/>
                  </a:solidFill>
                  <a:latin typeface="Helvetica"/>
                  <a:ea typeface="Helvetica"/>
                  <a:cs typeface="Helvetica"/>
                  <a:sym typeface="Helvetica"/>
                </a:defRPr>
              </a:pPr>
              <a:r>
                <a:rPr sz="4000" dirty="0"/>
                <a:t>someone else who knows the</a:t>
              </a:r>
            </a:p>
            <a:p>
              <a:pPr defTabSz="457200">
                <a:defRPr sz="3600">
                  <a:solidFill>
                    <a:srgbClr val="444444"/>
                  </a:solidFill>
                  <a:latin typeface="Helvetica"/>
                  <a:ea typeface="Helvetica"/>
                  <a:cs typeface="Helvetica"/>
                  <a:sym typeface="Helvetica"/>
                </a:defRPr>
              </a:pPr>
              <a:r>
                <a:rPr sz="4000" dirty="0"/>
                <a:t>Person affected.</a:t>
              </a:r>
            </a:p>
          </p:txBody>
        </p:sp>
        <p:pic>
          <p:nvPicPr>
            <p:cNvPr id="462" name="check-solid.jpg" descr="check-solid.jpg"/>
            <p:cNvPicPr>
              <a:picLocks noChangeAspect="1"/>
            </p:cNvPicPr>
            <p:nvPr/>
          </p:nvPicPr>
          <p:blipFill>
            <a:blip r:embed="rId3"/>
            <a:stretch>
              <a:fillRect/>
            </a:stretch>
          </p:blipFill>
          <p:spPr>
            <a:xfrm>
              <a:off x="3126390" y="157857"/>
              <a:ext cx="632358" cy="632358"/>
            </a:xfrm>
            <a:prstGeom prst="rect">
              <a:avLst/>
            </a:prstGeom>
            <a:ln w="12700" cap="flat">
              <a:noFill/>
              <a:miter lim="400000"/>
            </a:ln>
            <a:effectLst/>
          </p:spPr>
        </p:pic>
      </p:grpSp>
      <p:grpSp>
        <p:nvGrpSpPr>
          <p:cNvPr id="467" name="Group"/>
          <p:cNvGrpSpPr/>
          <p:nvPr/>
        </p:nvGrpSpPr>
        <p:grpSpPr>
          <a:xfrm>
            <a:off x="1721355" y="5969731"/>
            <a:ext cx="6768197" cy="2849838"/>
            <a:chOff x="0" y="0"/>
            <a:chExt cx="6768195" cy="2849837"/>
          </a:xfrm>
        </p:grpSpPr>
        <p:sp>
          <p:nvSpPr>
            <p:cNvPr id="464" name="Rounded Rectangle"/>
            <p:cNvSpPr/>
            <p:nvPr/>
          </p:nvSpPr>
          <p:spPr>
            <a:xfrm>
              <a:off x="0" y="0"/>
              <a:ext cx="6768195" cy="2849837"/>
            </a:xfrm>
            <a:prstGeom prst="roundRect">
              <a:avLst>
                <a:gd name="adj" fmla="val 14899"/>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465" name="A disclosure regarding an…"/>
            <p:cNvSpPr txBox="1"/>
            <p:nvPr/>
          </p:nvSpPr>
          <p:spPr>
            <a:xfrm>
              <a:off x="423352" y="964538"/>
              <a:ext cx="5921491"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defRPr sz="3600">
                  <a:solidFill>
                    <a:srgbClr val="444444"/>
                  </a:solidFill>
                  <a:latin typeface="Helvetica"/>
                  <a:ea typeface="Helvetica"/>
                  <a:cs typeface="Helvetica"/>
                  <a:sym typeface="Helvetica"/>
                </a:defRPr>
              </a:pPr>
              <a:r>
                <a:rPr sz="4000"/>
                <a:t>A disclosure regarding an</a:t>
              </a:r>
            </a:p>
            <a:p>
              <a:pPr defTabSz="457200">
                <a:defRPr sz="3600">
                  <a:solidFill>
                    <a:srgbClr val="444444"/>
                  </a:solidFill>
                  <a:latin typeface="Helvetica"/>
                  <a:ea typeface="Helvetica"/>
                  <a:cs typeface="Helvetica"/>
                  <a:sym typeface="Helvetica"/>
                </a:defRPr>
              </a:pPr>
              <a:r>
                <a:rPr sz="4000"/>
                <a:t>offender is made to you.</a:t>
              </a:r>
            </a:p>
          </p:txBody>
        </p:sp>
        <p:pic>
          <p:nvPicPr>
            <p:cNvPr id="466" name="check-solid.jpg" descr="check-solid.jpg"/>
            <p:cNvPicPr>
              <a:picLocks noChangeAspect="1"/>
            </p:cNvPicPr>
            <p:nvPr/>
          </p:nvPicPr>
          <p:blipFill>
            <a:blip r:embed="rId3"/>
            <a:stretch>
              <a:fillRect/>
            </a:stretch>
          </p:blipFill>
          <p:spPr>
            <a:xfrm>
              <a:off x="3067918" y="345270"/>
              <a:ext cx="632358" cy="632358"/>
            </a:xfrm>
            <a:prstGeom prst="rect">
              <a:avLst/>
            </a:prstGeom>
            <a:ln w="12700" cap="flat">
              <a:noFill/>
              <a:miter lim="400000"/>
            </a:ln>
            <a:effectLst/>
          </p:spPr>
        </p:pic>
      </p:grpSp>
      <p:grpSp>
        <p:nvGrpSpPr>
          <p:cNvPr id="471" name="Group"/>
          <p:cNvGrpSpPr/>
          <p:nvPr/>
        </p:nvGrpSpPr>
        <p:grpSpPr>
          <a:xfrm>
            <a:off x="8788826" y="5969731"/>
            <a:ext cx="6806350" cy="2849838"/>
            <a:chOff x="-19076" y="0"/>
            <a:chExt cx="6806348" cy="2849837"/>
          </a:xfrm>
        </p:grpSpPr>
        <p:sp>
          <p:nvSpPr>
            <p:cNvPr id="468" name="Rounded Rectangle"/>
            <p:cNvSpPr/>
            <p:nvPr/>
          </p:nvSpPr>
          <p:spPr>
            <a:xfrm>
              <a:off x="0" y="0"/>
              <a:ext cx="6768195" cy="2849837"/>
            </a:xfrm>
            <a:prstGeom prst="roundRect">
              <a:avLst>
                <a:gd name="adj" fmla="val 14899"/>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469" name="Indications of abuse are seen…"/>
            <p:cNvSpPr txBox="1"/>
            <p:nvPr/>
          </p:nvSpPr>
          <p:spPr>
            <a:xfrm>
              <a:off x="-19076" y="870757"/>
              <a:ext cx="6806348" cy="1949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defRPr sz="3600">
                  <a:solidFill>
                    <a:srgbClr val="444444"/>
                  </a:solidFill>
                  <a:latin typeface="Helvetica"/>
                  <a:ea typeface="Helvetica"/>
                  <a:cs typeface="Helvetica"/>
                  <a:sym typeface="Helvetica"/>
                </a:defRPr>
              </a:pPr>
              <a:r>
                <a:rPr sz="4000"/>
                <a:t>Indications of abuse are seen</a:t>
              </a:r>
            </a:p>
            <a:p>
              <a:pPr defTabSz="457200">
                <a:defRPr sz="3600">
                  <a:solidFill>
                    <a:srgbClr val="444444"/>
                  </a:solidFill>
                  <a:latin typeface="Helvetica"/>
                  <a:ea typeface="Helvetica"/>
                  <a:cs typeface="Helvetica"/>
                  <a:sym typeface="Helvetica"/>
                </a:defRPr>
              </a:pPr>
              <a:r>
                <a:rPr sz="4000"/>
                <a:t>in artwork, play or </a:t>
              </a:r>
            </a:p>
            <a:p>
              <a:pPr defTabSz="457200">
                <a:defRPr sz="3600">
                  <a:solidFill>
                    <a:srgbClr val="444444"/>
                  </a:solidFill>
                  <a:latin typeface="Helvetica"/>
                  <a:ea typeface="Helvetica"/>
                  <a:cs typeface="Helvetica"/>
                  <a:sym typeface="Helvetica"/>
                </a:defRPr>
              </a:pPr>
              <a:r>
                <a:rPr sz="4000"/>
                <a:t>creative writing.</a:t>
              </a:r>
            </a:p>
          </p:txBody>
        </p:sp>
        <p:pic>
          <p:nvPicPr>
            <p:cNvPr id="470" name="check-solid.jpg" descr="check-solid.jpg"/>
            <p:cNvPicPr>
              <a:picLocks noChangeAspect="1"/>
            </p:cNvPicPr>
            <p:nvPr/>
          </p:nvPicPr>
          <p:blipFill>
            <a:blip r:embed="rId3"/>
            <a:stretch>
              <a:fillRect/>
            </a:stretch>
          </p:blipFill>
          <p:spPr>
            <a:xfrm>
              <a:off x="3067918" y="345270"/>
              <a:ext cx="632359" cy="632358"/>
            </a:xfrm>
            <a:prstGeom prst="rect">
              <a:avLst/>
            </a:prstGeom>
            <a:ln w="12700" cap="flat">
              <a:noFill/>
              <a:miter lim="400000"/>
            </a:ln>
            <a:effectLst/>
          </p:spPr>
        </p:pic>
      </p:grpSp>
      <p:grpSp>
        <p:nvGrpSpPr>
          <p:cNvPr id="475" name="Group"/>
          <p:cNvGrpSpPr/>
          <p:nvPr/>
        </p:nvGrpSpPr>
        <p:grpSpPr>
          <a:xfrm>
            <a:off x="15894449" y="6045140"/>
            <a:ext cx="6768197" cy="2849838"/>
            <a:chOff x="0" y="0"/>
            <a:chExt cx="6768195" cy="2849837"/>
          </a:xfrm>
        </p:grpSpPr>
        <p:sp>
          <p:nvSpPr>
            <p:cNvPr id="472" name="Rounded Rectangle"/>
            <p:cNvSpPr/>
            <p:nvPr/>
          </p:nvSpPr>
          <p:spPr>
            <a:xfrm>
              <a:off x="0" y="0"/>
              <a:ext cx="6768195" cy="2849837"/>
            </a:xfrm>
            <a:prstGeom prst="roundRect">
              <a:avLst>
                <a:gd name="adj" fmla="val 14899"/>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473" name="Abusive posts or grooming…"/>
            <p:cNvSpPr txBox="1"/>
            <p:nvPr/>
          </p:nvSpPr>
          <p:spPr>
            <a:xfrm>
              <a:off x="208550" y="889129"/>
              <a:ext cx="6351096"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defRPr sz="3600">
                  <a:solidFill>
                    <a:srgbClr val="444444"/>
                  </a:solidFill>
                  <a:latin typeface="Helvetica"/>
                  <a:ea typeface="Helvetica"/>
                  <a:cs typeface="Helvetica"/>
                  <a:sym typeface="Helvetica"/>
                </a:defRPr>
              </a:pPr>
              <a:r>
                <a:rPr sz="4000"/>
                <a:t>Abusive posts or grooming </a:t>
              </a:r>
            </a:p>
            <a:p>
              <a:pPr defTabSz="457200">
                <a:defRPr sz="3600">
                  <a:solidFill>
                    <a:srgbClr val="444444"/>
                  </a:solidFill>
                  <a:latin typeface="Helvetica"/>
                  <a:ea typeface="Helvetica"/>
                  <a:cs typeface="Helvetica"/>
                  <a:sym typeface="Helvetica"/>
                </a:defRPr>
              </a:pPr>
              <a:r>
                <a:rPr sz="4000"/>
                <a:t>behaviour over the internet.</a:t>
              </a:r>
            </a:p>
          </p:txBody>
        </p:sp>
        <p:pic>
          <p:nvPicPr>
            <p:cNvPr id="474" name="check-solid.jpg" descr="check-solid.jpg"/>
            <p:cNvPicPr>
              <a:picLocks noChangeAspect="1"/>
            </p:cNvPicPr>
            <p:nvPr/>
          </p:nvPicPr>
          <p:blipFill>
            <a:blip r:embed="rId3"/>
            <a:stretch>
              <a:fillRect/>
            </a:stretch>
          </p:blipFill>
          <p:spPr>
            <a:xfrm>
              <a:off x="3126390" y="269861"/>
              <a:ext cx="632358" cy="632358"/>
            </a:xfrm>
            <a:prstGeom prst="rect">
              <a:avLst/>
            </a:prstGeom>
            <a:ln w="12700" cap="flat">
              <a:noFill/>
              <a:miter lim="400000"/>
            </a:ln>
            <a:effectLst/>
          </p:spPr>
        </p:pic>
      </p:grpSp>
      <p:grpSp>
        <p:nvGrpSpPr>
          <p:cNvPr id="479" name="Group"/>
          <p:cNvGrpSpPr/>
          <p:nvPr/>
        </p:nvGrpSpPr>
        <p:grpSpPr>
          <a:xfrm>
            <a:off x="1721355" y="9149439"/>
            <a:ext cx="6768197" cy="2736105"/>
            <a:chOff x="0" y="0"/>
            <a:chExt cx="6768195" cy="2736103"/>
          </a:xfrm>
        </p:grpSpPr>
        <p:sp>
          <p:nvSpPr>
            <p:cNvPr id="476" name="Rounded Rectangle"/>
            <p:cNvSpPr/>
            <p:nvPr/>
          </p:nvSpPr>
          <p:spPr>
            <a:xfrm>
              <a:off x="0" y="0"/>
              <a:ext cx="6768195" cy="2736103"/>
            </a:xfrm>
            <a:prstGeom prst="roundRect">
              <a:avLst>
                <a:gd name="adj" fmla="val 15518"/>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477" name="Anonymous sources…"/>
            <p:cNvSpPr txBox="1"/>
            <p:nvPr/>
          </p:nvSpPr>
          <p:spPr>
            <a:xfrm>
              <a:off x="878642" y="840113"/>
              <a:ext cx="4893967" cy="13336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defRPr sz="3600">
                  <a:solidFill>
                    <a:srgbClr val="444444"/>
                  </a:solidFill>
                  <a:latin typeface="Helvetica"/>
                  <a:ea typeface="Helvetica"/>
                  <a:cs typeface="Helvetica"/>
                  <a:sym typeface="Helvetica"/>
                </a:defRPr>
              </a:pPr>
              <a:r>
                <a:rPr sz="4000"/>
                <a:t>Anonymous sources </a:t>
              </a:r>
            </a:p>
            <a:p>
              <a:pPr defTabSz="457200">
                <a:defRPr sz="3600">
                  <a:solidFill>
                    <a:srgbClr val="444444"/>
                  </a:solidFill>
                  <a:latin typeface="Helvetica"/>
                  <a:ea typeface="Helvetica"/>
                  <a:cs typeface="Helvetica"/>
                  <a:sym typeface="Helvetica"/>
                </a:defRPr>
              </a:pPr>
              <a:r>
                <a:rPr sz="4000"/>
                <a:t>tell of abuse</a:t>
              </a:r>
            </a:p>
          </p:txBody>
        </p:sp>
        <p:pic>
          <p:nvPicPr>
            <p:cNvPr id="478" name="check-solid.jpg" descr="check-solid.jpg"/>
            <p:cNvPicPr>
              <a:picLocks noChangeAspect="1"/>
            </p:cNvPicPr>
            <p:nvPr/>
          </p:nvPicPr>
          <p:blipFill>
            <a:blip r:embed="rId3"/>
            <a:stretch>
              <a:fillRect/>
            </a:stretch>
          </p:blipFill>
          <p:spPr>
            <a:xfrm>
              <a:off x="3067918" y="209344"/>
              <a:ext cx="632358" cy="632358"/>
            </a:xfrm>
            <a:prstGeom prst="rect">
              <a:avLst/>
            </a:prstGeom>
            <a:ln w="12700" cap="flat">
              <a:noFill/>
              <a:miter lim="400000"/>
            </a:ln>
            <a:effectLst/>
          </p:spPr>
        </p:pic>
      </p:grpSp>
      <p:grpSp>
        <p:nvGrpSpPr>
          <p:cNvPr id="483" name="Group"/>
          <p:cNvGrpSpPr/>
          <p:nvPr/>
        </p:nvGrpSpPr>
        <p:grpSpPr>
          <a:xfrm>
            <a:off x="8603678" y="9149439"/>
            <a:ext cx="7176645" cy="2736105"/>
            <a:chOff x="-204224" y="0"/>
            <a:chExt cx="7176643" cy="2736103"/>
          </a:xfrm>
        </p:grpSpPr>
        <p:sp>
          <p:nvSpPr>
            <p:cNvPr id="480" name="Rounded Rectangle"/>
            <p:cNvSpPr/>
            <p:nvPr/>
          </p:nvSpPr>
          <p:spPr>
            <a:xfrm>
              <a:off x="0" y="0"/>
              <a:ext cx="6768195" cy="2736103"/>
            </a:xfrm>
            <a:prstGeom prst="roundRect">
              <a:avLst>
                <a:gd name="adj" fmla="val 15518"/>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481" name="Through accidents that happen…"/>
            <p:cNvSpPr txBox="1"/>
            <p:nvPr/>
          </p:nvSpPr>
          <p:spPr>
            <a:xfrm>
              <a:off x="-204224" y="840113"/>
              <a:ext cx="7176643" cy="13336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defRPr sz="3600">
                  <a:solidFill>
                    <a:srgbClr val="444444"/>
                  </a:solidFill>
                  <a:latin typeface="Helvetica"/>
                  <a:ea typeface="Helvetica"/>
                  <a:cs typeface="Helvetica"/>
                  <a:sym typeface="Helvetica"/>
                </a:defRPr>
              </a:pPr>
              <a:r>
                <a:rPr sz="4000"/>
                <a:t>Through accidents that happen</a:t>
              </a:r>
            </a:p>
            <a:p>
              <a:pPr defTabSz="457200">
                <a:defRPr sz="3600">
                  <a:solidFill>
                    <a:srgbClr val="444444"/>
                  </a:solidFill>
                  <a:latin typeface="Helvetica"/>
                  <a:ea typeface="Helvetica"/>
                  <a:cs typeface="Helvetica"/>
                  <a:sym typeface="Helvetica"/>
                </a:defRPr>
              </a:pPr>
              <a:r>
                <a:rPr sz="4000"/>
                <a:t>to a child or adult.</a:t>
              </a:r>
            </a:p>
          </p:txBody>
        </p:sp>
        <p:pic>
          <p:nvPicPr>
            <p:cNvPr id="482" name="check-solid.jpg" descr="check-solid.jpg"/>
            <p:cNvPicPr>
              <a:picLocks noChangeAspect="1"/>
            </p:cNvPicPr>
            <p:nvPr/>
          </p:nvPicPr>
          <p:blipFill>
            <a:blip r:embed="rId3"/>
            <a:stretch>
              <a:fillRect/>
            </a:stretch>
          </p:blipFill>
          <p:spPr>
            <a:xfrm>
              <a:off x="3067918" y="209344"/>
              <a:ext cx="632359" cy="632358"/>
            </a:xfrm>
            <a:prstGeom prst="rect">
              <a:avLst/>
            </a:prstGeom>
            <a:ln w="12700" cap="flat">
              <a:noFill/>
              <a:miter lim="400000"/>
            </a:ln>
            <a:effectLst/>
          </p:spPr>
        </p:pic>
      </p:grpSp>
      <p:grpSp>
        <p:nvGrpSpPr>
          <p:cNvPr id="487" name="Group"/>
          <p:cNvGrpSpPr/>
          <p:nvPr/>
        </p:nvGrpSpPr>
        <p:grpSpPr>
          <a:xfrm>
            <a:off x="15894449" y="9224848"/>
            <a:ext cx="6768197" cy="2585287"/>
            <a:chOff x="0" y="0"/>
            <a:chExt cx="6768195" cy="2585286"/>
          </a:xfrm>
        </p:grpSpPr>
        <p:sp>
          <p:nvSpPr>
            <p:cNvPr id="484" name="Rounded Rectangle"/>
            <p:cNvSpPr/>
            <p:nvPr/>
          </p:nvSpPr>
          <p:spPr>
            <a:xfrm>
              <a:off x="0" y="0"/>
              <a:ext cx="6768195" cy="2585286"/>
            </a:xfrm>
            <a:prstGeom prst="roundRect">
              <a:avLst>
                <a:gd name="adj" fmla="val 16424"/>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485" name="Suspicion is raised of…"/>
            <p:cNvSpPr txBox="1"/>
            <p:nvPr/>
          </p:nvSpPr>
          <p:spPr>
            <a:xfrm>
              <a:off x="520247" y="595302"/>
              <a:ext cx="5727701" cy="19492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defTabSz="457200">
                <a:defRPr sz="3700">
                  <a:solidFill>
                    <a:srgbClr val="444444"/>
                  </a:solidFill>
                  <a:latin typeface="Helvetica"/>
                  <a:ea typeface="Helvetica"/>
                  <a:cs typeface="Helvetica"/>
                  <a:sym typeface="Helvetica"/>
                </a:defRPr>
              </a:pPr>
              <a:r>
                <a:rPr sz="4000"/>
                <a:t>Suspicion is raised of </a:t>
              </a:r>
            </a:p>
            <a:p>
              <a:pPr defTabSz="457200">
                <a:defRPr sz="3700">
                  <a:solidFill>
                    <a:srgbClr val="444444"/>
                  </a:solidFill>
                  <a:latin typeface="Helvetica"/>
                  <a:ea typeface="Helvetica"/>
                  <a:cs typeface="Helvetica"/>
                  <a:sym typeface="Helvetica"/>
                </a:defRPr>
              </a:pPr>
              <a:r>
                <a:rPr sz="4000"/>
                <a:t>radicalisation or </a:t>
              </a:r>
            </a:p>
            <a:p>
              <a:pPr defTabSz="457200">
                <a:defRPr sz="3700">
                  <a:solidFill>
                    <a:srgbClr val="444444"/>
                  </a:solidFill>
                  <a:latin typeface="Helvetica"/>
                  <a:ea typeface="Helvetica"/>
                  <a:cs typeface="Helvetica"/>
                  <a:sym typeface="Helvetica"/>
                </a:defRPr>
              </a:pPr>
              <a:r>
                <a:rPr sz="4000"/>
                <a:t>human trafficking.</a:t>
              </a:r>
            </a:p>
          </p:txBody>
        </p:sp>
        <p:pic>
          <p:nvPicPr>
            <p:cNvPr id="486" name="check-solid.jpg" descr="check-solid.jpg"/>
            <p:cNvPicPr>
              <a:picLocks noChangeAspect="1"/>
            </p:cNvPicPr>
            <p:nvPr/>
          </p:nvPicPr>
          <p:blipFill>
            <a:blip r:embed="rId3"/>
            <a:stretch>
              <a:fillRect/>
            </a:stretch>
          </p:blipFill>
          <p:spPr>
            <a:xfrm>
              <a:off x="3064727" y="97601"/>
              <a:ext cx="638741" cy="638741"/>
            </a:xfrm>
            <a:prstGeom prst="rect">
              <a:avLst/>
            </a:prstGeom>
            <a:ln w="12700" cap="flat">
              <a:noFill/>
              <a:miter lim="400000"/>
            </a:ln>
            <a:effectLst/>
          </p:spPr>
        </p:pic>
      </p:grpSp>
      <p:sp>
        <p:nvSpPr>
          <p:cNvPr id="49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93" name="How might I find out about abuse?"/>
          <p:cNvSpPr txBox="1"/>
          <p:nvPr/>
        </p:nvSpPr>
        <p:spPr>
          <a:xfrm>
            <a:off x="149198" y="482006"/>
            <a:ext cx="6990056"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How might I find out about abuse?</a:t>
            </a:r>
          </a:p>
        </p:txBody>
      </p:sp>
      <p:pic>
        <p:nvPicPr>
          <p:cNvPr id="494"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 name="Group"/>
          <p:cNvGrpSpPr/>
          <p:nvPr/>
        </p:nvGrpSpPr>
        <p:grpSpPr>
          <a:xfrm>
            <a:off x="256696" y="1938829"/>
            <a:ext cx="23870607" cy="11597331"/>
            <a:chOff x="0" y="0"/>
            <a:chExt cx="19631305" cy="9744046"/>
          </a:xfrm>
        </p:grpSpPr>
        <p:sp>
          <p:nvSpPr>
            <p:cNvPr id="497" name="Rounded Rectangle"/>
            <p:cNvSpPr/>
            <p:nvPr/>
          </p:nvSpPr>
          <p:spPr>
            <a:xfrm>
              <a:off x="0" y="0"/>
              <a:ext cx="19631305" cy="9580280"/>
            </a:xfrm>
            <a:prstGeom prst="roundRect">
              <a:avLst>
                <a:gd name="adj" fmla="val 15000"/>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98" name="If someone is at risk of significant harm, or of harming others.…"/>
            <p:cNvSpPr txBox="1"/>
            <p:nvPr/>
          </p:nvSpPr>
          <p:spPr>
            <a:xfrm>
              <a:off x="5341139" y="248679"/>
              <a:ext cx="8949026" cy="4078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914400" indent="-914400">
                <a:buSzPct val="100000"/>
                <a:buFont typeface="+mj-lt"/>
                <a:buAutoNum type="arabicPeriod"/>
                <a:defRPr sz="4700" b="1">
                  <a:solidFill>
                    <a:schemeClr val="accent5">
                      <a:hueOff val="-82419"/>
                      <a:satOff val="-9513"/>
                      <a:lumOff val="-16343"/>
                    </a:schemeClr>
                  </a:solidFill>
                </a:defRPr>
              </a:pPr>
              <a:r>
                <a:rPr dirty="0"/>
                <a:t>If someone is at risk of significant harm, or of harming others.</a:t>
              </a:r>
              <a:endParaRPr lang="en-GB" dirty="0"/>
            </a:p>
            <a:p>
              <a:pPr marL="914400" indent="-914400">
                <a:buSzPct val="100000"/>
                <a:buFont typeface="+mj-lt"/>
                <a:buAutoNum type="arabicPeriod"/>
                <a:defRPr sz="4700" b="1">
                  <a:solidFill>
                    <a:schemeClr val="accent5">
                      <a:hueOff val="-82419"/>
                      <a:satOff val="-9513"/>
                      <a:lumOff val="-16343"/>
                    </a:schemeClr>
                  </a:solidFill>
                </a:defRPr>
              </a:pPr>
              <a:endParaRPr dirty="0"/>
            </a:p>
            <a:p>
              <a:pPr marL="914400" indent="-914400">
                <a:buSzPct val="100000"/>
                <a:buFont typeface="+mj-lt"/>
                <a:buAutoNum type="arabicPeriod"/>
                <a:defRPr sz="4700" b="1">
                  <a:solidFill>
                    <a:schemeClr val="accent5">
                      <a:hueOff val="-82419"/>
                      <a:satOff val="-9513"/>
                      <a:lumOff val="-16343"/>
                    </a:schemeClr>
                  </a:solidFill>
                </a:defRPr>
              </a:pPr>
              <a:r>
                <a:rPr dirty="0"/>
                <a:t>If a crime has been or may have been committed.</a:t>
              </a:r>
            </a:p>
          </p:txBody>
        </p:sp>
        <p:sp>
          <p:nvSpPr>
            <p:cNvPr id="499" name="It is not a breach of confidentiality to seek advice and guidance from the Safeguarding Officer.…"/>
            <p:cNvSpPr txBox="1"/>
            <p:nvPr/>
          </p:nvSpPr>
          <p:spPr>
            <a:xfrm>
              <a:off x="223318" y="4479635"/>
              <a:ext cx="19184666" cy="291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3600" b="1"/>
              </a:pPr>
              <a:r>
                <a:rPr sz="4000" dirty="0"/>
                <a:t>It is not a breach of confidentiality to seek advice and guidance from the Safeguarding Officer.</a:t>
              </a:r>
            </a:p>
            <a:p>
              <a:pPr>
                <a:defRPr sz="3600" b="1"/>
              </a:pPr>
              <a:endParaRPr sz="4000" dirty="0"/>
            </a:p>
            <a:p>
              <a:pPr>
                <a:defRPr sz="3600" b="1"/>
              </a:pPr>
              <a:r>
                <a:rPr sz="4000" dirty="0"/>
                <a:t>GDPR and the Data Protection Act 2018 are not barriers to justified information sharing.</a:t>
              </a:r>
            </a:p>
          </p:txBody>
        </p:sp>
        <p:sp>
          <p:nvSpPr>
            <p:cNvPr id="500" name="When in doubt about the sharing of safeguarding information, please consult a Safeguarding Officer or equivalent in your setting."/>
            <p:cNvSpPr txBox="1"/>
            <p:nvPr/>
          </p:nvSpPr>
          <p:spPr>
            <a:xfrm>
              <a:off x="2547508" y="7563302"/>
              <a:ext cx="14536287" cy="21807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4600"/>
              </a:lvl1pPr>
            </a:lstStyle>
            <a:p>
              <a:r>
                <a:rPr dirty="0"/>
                <a:t>When in doubt about the sharing of safeguarding information, please consult a Safeguarding Officer or equivalent in your setting.</a:t>
              </a:r>
            </a:p>
          </p:txBody>
        </p:sp>
      </p:grpSp>
      <p:sp>
        <p:nvSpPr>
          <p:cNvPr id="505"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07" name="What about confidentiality?"/>
          <p:cNvSpPr txBox="1"/>
          <p:nvPr/>
        </p:nvSpPr>
        <p:spPr>
          <a:xfrm>
            <a:off x="149198" y="482006"/>
            <a:ext cx="5585232"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What about confidentiality?</a:t>
            </a:r>
          </a:p>
        </p:txBody>
      </p:sp>
      <p:pic>
        <p:nvPicPr>
          <p:cNvPr id="508"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6" name="Group"/>
          <p:cNvGrpSpPr/>
          <p:nvPr/>
        </p:nvGrpSpPr>
        <p:grpSpPr>
          <a:xfrm>
            <a:off x="932029" y="2522522"/>
            <a:ext cx="5016045" cy="3195521"/>
            <a:chOff x="0" y="0"/>
            <a:chExt cx="5016043" cy="3195519"/>
          </a:xfrm>
        </p:grpSpPr>
        <p:sp>
          <p:nvSpPr>
            <p:cNvPr id="513" name="Rounded Rectangle"/>
            <p:cNvSpPr/>
            <p:nvPr/>
          </p:nvSpPr>
          <p:spPr>
            <a:xfrm>
              <a:off x="0" y="0"/>
              <a:ext cx="5016043" cy="3195519"/>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14" name="NEGLECT"/>
            <p:cNvSpPr txBox="1"/>
            <p:nvPr/>
          </p:nvSpPr>
          <p:spPr>
            <a:xfrm>
              <a:off x="1120355" y="1301771"/>
              <a:ext cx="2775332" cy="7837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600">
                  <a:solidFill>
                    <a:srgbClr val="FFFFFF"/>
                  </a:solidFill>
                </a:defRPr>
              </a:lvl1pPr>
            </a:lstStyle>
            <a:p>
              <a:r>
                <a:rPr dirty="0"/>
                <a:t>NEGLECT</a:t>
              </a:r>
            </a:p>
          </p:txBody>
        </p:sp>
        <p:pic>
          <p:nvPicPr>
            <p:cNvPr id="515" name="output-onlinepngtools-5.png" descr="output-onlinepngtools-5.png"/>
            <p:cNvPicPr>
              <a:picLocks noChangeAspect="1"/>
            </p:cNvPicPr>
            <p:nvPr/>
          </p:nvPicPr>
          <p:blipFill>
            <a:blip r:embed="rId3"/>
            <a:stretch>
              <a:fillRect/>
            </a:stretch>
          </p:blipFill>
          <p:spPr>
            <a:xfrm>
              <a:off x="2193696" y="293639"/>
              <a:ext cx="685801" cy="914401"/>
            </a:xfrm>
            <a:prstGeom prst="rect">
              <a:avLst/>
            </a:prstGeom>
            <a:ln w="12700" cap="flat">
              <a:noFill/>
              <a:miter lim="400000"/>
            </a:ln>
            <a:effectLst/>
          </p:spPr>
        </p:pic>
      </p:grpSp>
      <p:grpSp>
        <p:nvGrpSpPr>
          <p:cNvPr id="520" name="Group"/>
          <p:cNvGrpSpPr/>
          <p:nvPr/>
        </p:nvGrpSpPr>
        <p:grpSpPr>
          <a:xfrm>
            <a:off x="6710844" y="2522523"/>
            <a:ext cx="5016044" cy="3195518"/>
            <a:chOff x="0" y="0"/>
            <a:chExt cx="5016042" cy="3195517"/>
          </a:xfrm>
        </p:grpSpPr>
        <p:sp>
          <p:nvSpPr>
            <p:cNvPr id="517" name="Rounded Rectangle"/>
            <p:cNvSpPr/>
            <p:nvPr/>
          </p:nvSpPr>
          <p:spPr>
            <a:xfrm>
              <a:off x="0" y="0"/>
              <a:ext cx="5016043" cy="3195518"/>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18" name="DOMESTIC…"/>
            <p:cNvSpPr txBox="1"/>
            <p:nvPr/>
          </p:nvSpPr>
          <p:spPr>
            <a:xfrm>
              <a:off x="983345" y="1210608"/>
              <a:ext cx="3122347" cy="1482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600">
                  <a:solidFill>
                    <a:srgbClr val="FFFFFF"/>
                  </a:solidFill>
                </a:defRPr>
              </a:pPr>
              <a:r>
                <a:t>DOMESTIC</a:t>
              </a:r>
            </a:p>
            <a:p>
              <a:pPr>
                <a:defRPr sz="4600">
                  <a:solidFill>
                    <a:srgbClr val="FFFFFF"/>
                  </a:solidFill>
                </a:defRPr>
              </a:pPr>
              <a:r>
                <a:t> ABUSE</a:t>
              </a:r>
            </a:p>
          </p:txBody>
        </p:sp>
        <p:pic>
          <p:nvPicPr>
            <p:cNvPr id="519" name="output-onlinepngtools-12.png" descr="output-onlinepngtools-12.png"/>
            <p:cNvPicPr>
              <a:picLocks noChangeAspect="1"/>
            </p:cNvPicPr>
            <p:nvPr/>
          </p:nvPicPr>
          <p:blipFill>
            <a:blip r:embed="rId4"/>
            <a:stretch>
              <a:fillRect/>
            </a:stretch>
          </p:blipFill>
          <p:spPr>
            <a:xfrm>
              <a:off x="1971264" y="255539"/>
              <a:ext cx="1028701" cy="914401"/>
            </a:xfrm>
            <a:prstGeom prst="rect">
              <a:avLst/>
            </a:prstGeom>
            <a:ln w="12700" cap="flat">
              <a:noFill/>
              <a:miter lim="400000"/>
            </a:ln>
            <a:effectLst/>
          </p:spPr>
        </p:pic>
      </p:grpSp>
      <p:grpSp>
        <p:nvGrpSpPr>
          <p:cNvPr id="524" name="Group"/>
          <p:cNvGrpSpPr/>
          <p:nvPr/>
        </p:nvGrpSpPr>
        <p:grpSpPr>
          <a:xfrm>
            <a:off x="12343245" y="2522523"/>
            <a:ext cx="5016044" cy="3195518"/>
            <a:chOff x="0" y="0"/>
            <a:chExt cx="5016042" cy="3195517"/>
          </a:xfrm>
        </p:grpSpPr>
        <p:sp>
          <p:nvSpPr>
            <p:cNvPr id="521" name="Rounded Rectangle"/>
            <p:cNvSpPr/>
            <p:nvPr/>
          </p:nvSpPr>
          <p:spPr>
            <a:xfrm>
              <a:off x="0" y="0"/>
              <a:ext cx="5016043" cy="3195518"/>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22" name="PHYSICAL…"/>
            <p:cNvSpPr txBox="1"/>
            <p:nvPr/>
          </p:nvSpPr>
          <p:spPr>
            <a:xfrm>
              <a:off x="952690" y="1210608"/>
              <a:ext cx="3110663" cy="1482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600">
                  <a:solidFill>
                    <a:srgbClr val="FFFFFF"/>
                  </a:solidFill>
                </a:defRPr>
              </a:pPr>
              <a:r>
                <a:t>PHYSICAL </a:t>
              </a:r>
            </a:p>
            <a:p>
              <a:pPr>
                <a:defRPr sz="4600">
                  <a:solidFill>
                    <a:srgbClr val="FFFFFF"/>
                  </a:solidFill>
                </a:defRPr>
              </a:pPr>
              <a:r>
                <a:t>ABUSE</a:t>
              </a:r>
            </a:p>
          </p:txBody>
        </p:sp>
        <p:pic>
          <p:nvPicPr>
            <p:cNvPr id="523" name="output-onlinepngtools-13.png" descr="output-onlinepngtools-13.png"/>
            <p:cNvPicPr>
              <a:picLocks noChangeAspect="1"/>
            </p:cNvPicPr>
            <p:nvPr/>
          </p:nvPicPr>
          <p:blipFill>
            <a:blip r:embed="rId5"/>
            <a:stretch>
              <a:fillRect/>
            </a:stretch>
          </p:blipFill>
          <p:spPr>
            <a:xfrm>
              <a:off x="2108010" y="255539"/>
              <a:ext cx="800022" cy="914401"/>
            </a:xfrm>
            <a:prstGeom prst="rect">
              <a:avLst/>
            </a:prstGeom>
            <a:ln w="12700" cap="flat">
              <a:noFill/>
              <a:miter lim="400000"/>
            </a:ln>
            <a:effectLst/>
          </p:spPr>
        </p:pic>
      </p:grpSp>
      <p:grpSp>
        <p:nvGrpSpPr>
          <p:cNvPr id="528" name="Group"/>
          <p:cNvGrpSpPr/>
          <p:nvPr/>
        </p:nvGrpSpPr>
        <p:grpSpPr>
          <a:xfrm>
            <a:off x="17975646" y="2522523"/>
            <a:ext cx="5016044" cy="3195518"/>
            <a:chOff x="0" y="0"/>
            <a:chExt cx="5016042" cy="3195517"/>
          </a:xfrm>
        </p:grpSpPr>
        <p:sp>
          <p:nvSpPr>
            <p:cNvPr id="525" name="Rounded Rectangle"/>
            <p:cNvSpPr/>
            <p:nvPr/>
          </p:nvSpPr>
          <p:spPr>
            <a:xfrm>
              <a:off x="0" y="0"/>
              <a:ext cx="5016043" cy="3195518"/>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26" name="SEXUAL…"/>
            <p:cNvSpPr txBox="1"/>
            <p:nvPr/>
          </p:nvSpPr>
          <p:spPr>
            <a:xfrm>
              <a:off x="1342060" y="1147108"/>
              <a:ext cx="2331924" cy="1482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600">
                  <a:solidFill>
                    <a:srgbClr val="FFFFFF"/>
                  </a:solidFill>
                </a:defRPr>
              </a:pPr>
              <a:r>
                <a:t>SEXUAL</a:t>
              </a:r>
            </a:p>
            <a:p>
              <a:pPr>
                <a:defRPr sz="4600">
                  <a:solidFill>
                    <a:srgbClr val="FFFFFF"/>
                  </a:solidFill>
                </a:defRPr>
              </a:pPr>
              <a:r>
                <a:t>ABUSE</a:t>
              </a:r>
            </a:p>
          </p:txBody>
        </p:sp>
        <p:pic>
          <p:nvPicPr>
            <p:cNvPr id="527" name="output-onlinepngtools-2.png" descr="output-onlinepngtools-2.png"/>
            <p:cNvPicPr>
              <a:picLocks noChangeAspect="1"/>
            </p:cNvPicPr>
            <p:nvPr/>
          </p:nvPicPr>
          <p:blipFill>
            <a:blip r:embed="rId6"/>
            <a:stretch>
              <a:fillRect/>
            </a:stretch>
          </p:blipFill>
          <p:spPr>
            <a:xfrm>
              <a:off x="2016078" y="286019"/>
              <a:ext cx="1047751" cy="838201"/>
            </a:xfrm>
            <a:prstGeom prst="rect">
              <a:avLst/>
            </a:prstGeom>
            <a:ln w="12700" cap="flat">
              <a:noFill/>
              <a:miter lim="400000"/>
            </a:ln>
            <a:effectLst/>
          </p:spPr>
        </p:pic>
      </p:grpSp>
      <p:grpSp>
        <p:nvGrpSpPr>
          <p:cNvPr id="532" name="Group"/>
          <p:cNvGrpSpPr/>
          <p:nvPr/>
        </p:nvGrpSpPr>
        <p:grpSpPr>
          <a:xfrm>
            <a:off x="851932" y="5988020"/>
            <a:ext cx="5096141" cy="3195519"/>
            <a:chOff x="0" y="0"/>
            <a:chExt cx="5096139" cy="3195518"/>
          </a:xfrm>
        </p:grpSpPr>
        <p:sp>
          <p:nvSpPr>
            <p:cNvPr id="529" name="Rounded Rectangle"/>
            <p:cNvSpPr/>
            <p:nvPr/>
          </p:nvSpPr>
          <p:spPr>
            <a:xfrm>
              <a:off x="0" y="0"/>
              <a:ext cx="5096140" cy="3195519"/>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30" name="FINANCIAL…"/>
            <p:cNvSpPr txBox="1"/>
            <p:nvPr/>
          </p:nvSpPr>
          <p:spPr>
            <a:xfrm>
              <a:off x="1038337" y="1121466"/>
              <a:ext cx="3099563" cy="14822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600">
                  <a:solidFill>
                    <a:srgbClr val="FFFFFF"/>
                  </a:solidFill>
                </a:defRPr>
              </a:pPr>
              <a:r>
                <a:t>FINANCIAL</a:t>
              </a:r>
            </a:p>
            <a:p>
              <a:pPr>
                <a:defRPr sz="4600">
                  <a:solidFill>
                    <a:srgbClr val="FFFFFF"/>
                  </a:solidFill>
                </a:defRPr>
              </a:pPr>
              <a:r>
                <a:t>ABUSE</a:t>
              </a:r>
            </a:p>
          </p:txBody>
        </p:sp>
        <p:pic>
          <p:nvPicPr>
            <p:cNvPr id="531" name="output-onlinepngtools-14.png" descr="output-onlinepngtools-14.png"/>
            <p:cNvPicPr>
              <a:picLocks noChangeAspect="1"/>
            </p:cNvPicPr>
            <p:nvPr/>
          </p:nvPicPr>
          <p:blipFill>
            <a:blip r:embed="rId7"/>
            <a:stretch>
              <a:fillRect/>
            </a:stretch>
          </p:blipFill>
          <p:spPr>
            <a:xfrm>
              <a:off x="1984399" y="193830"/>
              <a:ext cx="1207438" cy="965950"/>
            </a:xfrm>
            <a:prstGeom prst="rect">
              <a:avLst/>
            </a:prstGeom>
            <a:ln w="12700" cap="flat">
              <a:noFill/>
              <a:miter lim="400000"/>
            </a:ln>
            <a:effectLst/>
          </p:spPr>
        </p:pic>
      </p:grpSp>
      <p:grpSp>
        <p:nvGrpSpPr>
          <p:cNvPr id="536" name="Group"/>
          <p:cNvGrpSpPr/>
          <p:nvPr/>
        </p:nvGrpSpPr>
        <p:grpSpPr>
          <a:xfrm>
            <a:off x="6597589" y="5988020"/>
            <a:ext cx="5096140" cy="3195519"/>
            <a:chOff x="0" y="0"/>
            <a:chExt cx="5096139" cy="3195517"/>
          </a:xfrm>
        </p:grpSpPr>
        <p:sp>
          <p:nvSpPr>
            <p:cNvPr id="533" name="Rounded Rectangle"/>
            <p:cNvSpPr/>
            <p:nvPr/>
          </p:nvSpPr>
          <p:spPr>
            <a:xfrm>
              <a:off x="0" y="0"/>
              <a:ext cx="5096140" cy="3195518"/>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34" name="MODERN…"/>
            <p:cNvSpPr txBox="1"/>
            <p:nvPr/>
          </p:nvSpPr>
          <p:spPr>
            <a:xfrm>
              <a:off x="1219408" y="1411639"/>
              <a:ext cx="2657324" cy="14822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600">
                  <a:solidFill>
                    <a:srgbClr val="FFFFFF"/>
                  </a:solidFill>
                </a:defRPr>
              </a:pPr>
              <a:r>
                <a:t>MODERN</a:t>
              </a:r>
            </a:p>
            <a:p>
              <a:pPr>
                <a:defRPr sz="4600">
                  <a:solidFill>
                    <a:srgbClr val="FFFFFF"/>
                  </a:solidFill>
                </a:defRPr>
              </a:pPr>
              <a:r>
                <a:t>SLAVERY</a:t>
              </a:r>
            </a:p>
          </p:txBody>
        </p:sp>
        <p:pic>
          <p:nvPicPr>
            <p:cNvPr id="535" name="output-onlinepngtools-15.png" descr="output-onlinepngtools-15.png"/>
            <p:cNvPicPr>
              <a:picLocks noChangeAspect="1"/>
            </p:cNvPicPr>
            <p:nvPr/>
          </p:nvPicPr>
          <p:blipFill>
            <a:blip r:embed="rId8"/>
            <a:stretch>
              <a:fillRect/>
            </a:stretch>
          </p:blipFill>
          <p:spPr>
            <a:xfrm>
              <a:off x="1897351" y="193829"/>
              <a:ext cx="1301438" cy="1040858"/>
            </a:xfrm>
            <a:prstGeom prst="rect">
              <a:avLst/>
            </a:prstGeom>
            <a:ln w="12700" cap="flat">
              <a:noFill/>
              <a:miter lim="400000"/>
            </a:ln>
            <a:effectLst/>
          </p:spPr>
        </p:pic>
      </p:grpSp>
      <p:grpSp>
        <p:nvGrpSpPr>
          <p:cNvPr id="540" name="Group"/>
          <p:cNvGrpSpPr/>
          <p:nvPr/>
        </p:nvGrpSpPr>
        <p:grpSpPr>
          <a:xfrm>
            <a:off x="12343245" y="5988020"/>
            <a:ext cx="5016044" cy="3195519"/>
            <a:chOff x="0" y="0"/>
            <a:chExt cx="5016042" cy="3195517"/>
          </a:xfrm>
        </p:grpSpPr>
        <p:sp>
          <p:nvSpPr>
            <p:cNvPr id="537" name="Rounded Rectangle"/>
            <p:cNvSpPr/>
            <p:nvPr/>
          </p:nvSpPr>
          <p:spPr>
            <a:xfrm>
              <a:off x="0" y="0"/>
              <a:ext cx="5016043" cy="3195518"/>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38" name="EMOTIONAL…"/>
            <p:cNvSpPr txBox="1"/>
            <p:nvPr/>
          </p:nvSpPr>
          <p:spPr>
            <a:xfrm>
              <a:off x="768083" y="1187016"/>
              <a:ext cx="3479877" cy="1482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600">
                  <a:solidFill>
                    <a:srgbClr val="FFFFFF"/>
                  </a:solidFill>
                </a:defRPr>
              </a:pPr>
              <a:r>
                <a:t>EMOTIONAL</a:t>
              </a:r>
            </a:p>
            <a:p>
              <a:pPr>
                <a:defRPr sz="4600">
                  <a:solidFill>
                    <a:srgbClr val="FFFFFF"/>
                  </a:solidFill>
                </a:defRPr>
              </a:pPr>
              <a:r>
                <a:t>ABUSE</a:t>
              </a:r>
            </a:p>
          </p:txBody>
        </p:sp>
        <p:pic>
          <p:nvPicPr>
            <p:cNvPr id="539" name="output-onlinepngtools-11.png" descr="output-onlinepngtools-11.png"/>
            <p:cNvPicPr>
              <a:picLocks noChangeAspect="1"/>
            </p:cNvPicPr>
            <p:nvPr/>
          </p:nvPicPr>
          <p:blipFill>
            <a:blip r:embed="rId9"/>
            <a:stretch>
              <a:fillRect/>
            </a:stretch>
          </p:blipFill>
          <p:spPr>
            <a:xfrm>
              <a:off x="2050821" y="257057"/>
              <a:ext cx="914401" cy="914401"/>
            </a:xfrm>
            <a:prstGeom prst="rect">
              <a:avLst/>
            </a:prstGeom>
            <a:ln w="12700" cap="flat">
              <a:noFill/>
              <a:miter lim="400000"/>
            </a:ln>
            <a:effectLst/>
          </p:spPr>
        </p:pic>
      </p:grpSp>
      <p:grpSp>
        <p:nvGrpSpPr>
          <p:cNvPr id="544" name="Group"/>
          <p:cNvGrpSpPr/>
          <p:nvPr/>
        </p:nvGrpSpPr>
        <p:grpSpPr>
          <a:xfrm>
            <a:off x="18008806" y="5988020"/>
            <a:ext cx="5016043" cy="3195519"/>
            <a:chOff x="0" y="0"/>
            <a:chExt cx="5016042" cy="3195517"/>
          </a:xfrm>
        </p:grpSpPr>
        <p:sp>
          <p:nvSpPr>
            <p:cNvPr id="541" name="Rounded Rectangle"/>
            <p:cNvSpPr/>
            <p:nvPr/>
          </p:nvSpPr>
          <p:spPr>
            <a:xfrm>
              <a:off x="0" y="0"/>
              <a:ext cx="5016043" cy="3195518"/>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42" name="SELF…"/>
            <p:cNvSpPr txBox="1"/>
            <p:nvPr/>
          </p:nvSpPr>
          <p:spPr>
            <a:xfrm>
              <a:off x="1120354" y="1121099"/>
              <a:ext cx="2775332" cy="14822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600">
                  <a:solidFill>
                    <a:srgbClr val="FFFFFF"/>
                  </a:solidFill>
                </a:defRPr>
              </a:pPr>
              <a:r>
                <a:t>SELF</a:t>
              </a:r>
            </a:p>
            <a:p>
              <a:pPr>
                <a:defRPr sz="4600">
                  <a:solidFill>
                    <a:srgbClr val="FFFFFF"/>
                  </a:solidFill>
                </a:defRPr>
              </a:pPr>
              <a:r>
                <a:t>NEGLECT</a:t>
              </a:r>
            </a:p>
          </p:txBody>
        </p:sp>
        <p:pic>
          <p:nvPicPr>
            <p:cNvPr id="543" name="output-onlinepngtools.png" descr="output-onlinepngtools.png"/>
            <p:cNvPicPr>
              <a:picLocks noChangeAspect="1"/>
            </p:cNvPicPr>
            <p:nvPr/>
          </p:nvPicPr>
          <p:blipFill>
            <a:blip r:embed="rId10"/>
            <a:stretch>
              <a:fillRect/>
            </a:stretch>
          </p:blipFill>
          <p:spPr>
            <a:xfrm>
              <a:off x="2232156" y="257704"/>
              <a:ext cx="733426" cy="838201"/>
            </a:xfrm>
            <a:prstGeom prst="rect">
              <a:avLst/>
            </a:prstGeom>
            <a:ln w="12700" cap="flat">
              <a:noFill/>
              <a:miter lim="400000"/>
            </a:ln>
            <a:effectLst/>
          </p:spPr>
        </p:pic>
      </p:grpSp>
      <p:grpSp>
        <p:nvGrpSpPr>
          <p:cNvPr id="548" name="Group"/>
          <p:cNvGrpSpPr/>
          <p:nvPr/>
        </p:nvGrpSpPr>
        <p:grpSpPr>
          <a:xfrm>
            <a:off x="902733" y="9453518"/>
            <a:ext cx="5096140" cy="3195519"/>
            <a:chOff x="0" y="0"/>
            <a:chExt cx="5096139" cy="3195518"/>
          </a:xfrm>
        </p:grpSpPr>
        <p:sp>
          <p:nvSpPr>
            <p:cNvPr id="545" name="Rounded Rectangle"/>
            <p:cNvSpPr/>
            <p:nvPr/>
          </p:nvSpPr>
          <p:spPr>
            <a:xfrm>
              <a:off x="0" y="0"/>
              <a:ext cx="5096140" cy="3195519"/>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5300">
                  <a:solidFill>
                    <a:srgbClr val="FFFFFF"/>
                  </a:solidFill>
                  <a:latin typeface="Helvetica Neue Medium"/>
                  <a:ea typeface="Helvetica Neue Medium"/>
                  <a:cs typeface="Helvetica Neue Medium"/>
                  <a:sym typeface="Helvetica Neue Medium"/>
                </a:defRPr>
              </a:pPr>
              <a:endParaRPr/>
            </a:p>
          </p:txBody>
        </p:sp>
        <p:sp>
          <p:nvSpPr>
            <p:cNvPr id="546" name="DISCRIMINATORY…"/>
            <p:cNvSpPr txBox="1"/>
            <p:nvPr/>
          </p:nvSpPr>
          <p:spPr>
            <a:xfrm>
              <a:off x="80096" y="1110004"/>
              <a:ext cx="5016044" cy="14067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4400">
                  <a:solidFill>
                    <a:srgbClr val="FFFFFF"/>
                  </a:solidFill>
                </a:defRPr>
              </a:pPr>
              <a:r>
                <a:t>DISCRIMINATORY</a:t>
              </a:r>
            </a:p>
            <a:p>
              <a:pPr>
                <a:defRPr sz="4400">
                  <a:solidFill>
                    <a:srgbClr val="FFFFFF"/>
                  </a:solidFill>
                </a:defRPr>
              </a:pPr>
              <a:r>
                <a:t>ABUSE</a:t>
              </a:r>
            </a:p>
          </p:txBody>
        </p:sp>
        <p:pic>
          <p:nvPicPr>
            <p:cNvPr id="547" name="output-onlinepngtools-8.png" descr="output-onlinepngtools-8.png"/>
            <p:cNvPicPr>
              <a:picLocks noChangeAspect="1"/>
            </p:cNvPicPr>
            <p:nvPr/>
          </p:nvPicPr>
          <p:blipFill>
            <a:blip r:embed="rId11"/>
            <a:stretch>
              <a:fillRect/>
            </a:stretch>
          </p:blipFill>
          <p:spPr>
            <a:xfrm>
              <a:off x="2044877" y="145570"/>
              <a:ext cx="1086482" cy="965950"/>
            </a:xfrm>
            <a:prstGeom prst="rect">
              <a:avLst/>
            </a:prstGeom>
            <a:ln w="12700" cap="flat">
              <a:noFill/>
              <a:miter lim="400000"/>
            </a:ln>
            <a:effectLst/>
          </p:spPr>
        </p:pic>
      </p:grpSp>
      <p:grpSp>
        <p:nvGrpSpPr>
          <p:cNvPr id="552" name="Group"/>
          <p:cNvGrpSpPr/>
          <p:nvPr/>
        </p:nvGrpSpPr>
        <p:grpSpPr>
          <a:xfrm>
            <a:off x="6628044" y="9453518"/>
            <a:ext cx="5283245" cy="3195519"/>
            <a:chOff x="0" y="0"/>
            <a:chExt cx="5283244" cy="3195518"/>
          </a:xfrm>
        </p:grpSpPr>
        <p:sp>
          <p:nvSpPr>
            <p:cNvPr id="549" name="Rounded Rectangle"/>
            <p:cNvSpPr/>
            <p:nvPr/>
          </p:nvSpPr>
          <p:spPr>
            <a:xfrm>
              <a:off x="60393" y="0"/>
              <a:ext cx="5016044" cy="3195519"/>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50" name="ORGANISATIONAL…"/>
            <p:cNvSpPr txBox="1"/>
            <p:nvPr/>
          </p:nvSpPr>
          <p:spPr>
            <a:xfrm>
              <a:off x="0" y="1148104"/>
              <a:ext cx="5283245" cy="14067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4400">
                  <a:solidFill>
                    <a:srgbClr val="FFFFFF"/>
                  </a:solidFill>
                </a:defRPr>
              </a:pPr>
              <a:r>
                <a:t>ORGANISATIONAL</a:t>
              </a:r>
            </a:p>
            <a:p>
              <a:pPr>
                <a:defRPr sz="4400">
                  <a:solidFill>
                    <a:srgbClr val="FFFFFF"/>
                  </a:solidFill>
                </a:defRPr>
              </a:pPr>
              <a:r>
                <a:t>ABUSE</a:t>
              </a:r>
            </a:p>
          </p:txBody>
        </p:sp>
        <p:pic>
          <p:nvPicPr>
            <p:cNvPr id="551" name="output-onlinepngtools-16.png" descr="output-onlinepngtools-16.png"/>
            <p:cNvPicPr>
              <a:picLocks noChangeAspect="1"/>
            </p:cNvPicPr>
            <p:nvPr/>
          </p:nvPicPr>
          <p:blipFill>
            <a:blip r:embed="rId12"/>
            <a:stretch>
              <a:fillRect/>
            </a:stretch>
          </p:blipFill>
          <p:spPr>
            <a:xfrm>
              <a:off x="2025174" y="194074"/>
              <a:ext cx="1086482" cy="868941"/>
            </a:xfrm>
            <a:prstGeom prst="rect">
              <a:avLst/>
            </a:prstGeom>
            <a:ln w="12700" cap="flat">
              <a:noFill/>
              <a:miter lim="400000"/>
            </a:ln>
            <a:effectLst/>
          </p:spPr>
        </p:pic>
      </p:grpSp>
      <p:grpSp>
        <p:nvGrpSpPr>
          <p:cNvPr id="556" name="Group"/>
          <p:cNvGrpSpPr/>
          <p:nvPr/>
        </p:nvGrpSpPr>
        <p:grpSpPr>
          <a:xfrm>
            <a:off x="12394045" y="9453518"/>
            <a:ext cx="5016044" cy="3195519"/>
            <a:chOff x="0" y="0"/>
            <a:chExt cx="5016042" cy="3195518"/>
          </a:xfrm>
        </p:grpSpPr>
        <p:sp>
          <p:nvSpPr>
            <p:cNvPr id="553" name="Rounded Rectangle"/>
            <p:cNvSpPr/>
            <p:nvPr/>
          </p:nvSpPr>
          <p:spPr>
            <a:xfrm>
              <a:off x="0" y="0"/>
              <a:ext cx="5016043" cy="3195519"/>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54" name="COERCIVE…"/>
            <p:cNvSpPr txBox="1"/>
            <p:nvPr/>
          </p:nvSpPr>
          <p:spPr>
            <a:xfrm>
              <a:off x="995921" y="1188825"/>
              <a:ext cx="3024201" cy="1482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600">
                  <a:solidFill>
                    <a:srgbClr val="FFFFFF"/>
                  </a:solidFill>
                </a:defRPr>
              </a:pPr>
              <a:r>
                <a:t>COERCIVE</a:t>
              </a:r>
            </a:p>
            <a:p>
              <a:pPr>
                <a:defRPr sz="4600">
                  <a:solidFill>
                    <a:srgbClr val="FFFFFF"/>
                  </a:solidFill>
                </a:defRPr>
              </a:pPr>
              <a:r>
                <a:t>CONTROL</a:t>
              </a:r>
            </a:p>
          </p:txBody>
        </p:sp>
        <p:pic>
          <p:nvPicPr>
            <p:cNvPr id="555" name="output-onlinepngtools-3.png" descr="output-onlinepngtools-3.png"/>
            <p:cNvPicPr>
              <a:picLocks noChangeAspect="1"/>
            </p:cNvPicPr>
            <p:nvPr/>
          </p:nvPicPr>
          <p:blipFill>
            <a:blip r:embed="rId13"/>
            <a:stretch>
              <a:fillRect/>
            </a:stretch>
          </p:blipFill>
          <p:spPr>
            <a:xfrm>
              <a:off x="2025047" y="258577"/>
              <a:ext cx="914401" cy="914401"/>
            </a:xfrm>
            <a:prstGeom prst="rect">
              <a:avLst/>
            </a:prstGeom>
            <a:ln w="12700" cap="flat">
              <a:noFill/>
              <a:miter lim="400000"/>
            </a:ln>
            <a:effectLst/>
          </p:spPr>
        </p:pic>
      </p:grpSp>
      <p:grpSp>
        <p:nvGrpSpPr>
          <p:cNvPr id="560" name="Group"/>
          <p:cNvGrpSpPr/>
          <p:nvPr/>
        </p:nvGrpSpPr>
        <p:grpSpPr>
          <a:xfrm>
            <a:off x="18099654" y="9453518"/>
            <a:ext cx="5016044" cy="3195519"/>
            <a:chOff x="0" y="0"/>
            <a:chExt cx="5016042" cy="3195518"/>
          </a:xfrm>
        </p:grpSpPr>
        <p:sp>
          <p:nvSpPr>
            <p:cNvPr id="557" name="Rounded Rectangle"/>
            <p:cNvSpPr/>
            <p:nvPr/>
          </p:nvSpPr>
          <p:spPr>
            <a:xfrm>
              <a:off x="0" y="0"/>
              <a:ext cx="5016043" cy="3195519"/>
            </a:xfrm>
            <a:prstGeom prst="roundRect">
              <a:avLst>
                <a:gd name="adj" fmla="val 18085"/>
              </a:avLst>
            </a:prstGeom>
            <a:solidFill>
              <a:srgbClr val="2E676A"/>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58" name="SPIRITUAL…"/>
            <p:cNvSpPr txBox="1"/>
            <p:nvPr/>
          </p:nvSpPr>
          <p:spPr>
            <a:xfrm>
              <a:off x="990662" y="1252325"/>
              <a:ext cx="3034717" cy="14822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600">
                  <a:solidFill>
                    <a:srgbClr val="FFFFFF"/>
                  </a:solidFill>
                </a:defRPr>
              </a:pPr>
              <a:r>
                <a:t>SPIRITUAL</a:t>
              </a:r>
            </a:p>
            <a:p>
              <a:pPr>
                <a:defRPr sz="4600">
                  <a:solidFill>
                    <a:srgbClr val="FFFFFF"/>
                  </a:solidFill>
                </a:defRPr>
              </a:pPr>
              <a:r>
                <a:t>ABUSE</a:t>
              </a:r>
            </a:p>
          </p:txBody>
        </p:sp>
        <p:pic>
          <p:nvPicPr>
            <p:cNvPr id="559" name="output-onlinepngtools-4.png" descr="output-onlinepngtools-4.png"/>
            <p:cNvPicPr>
              <a:picLocks noChangeAspect="1"/>
            </p:cNvPicPr>
            <p:nvPr/>
          </p:nvPicPr>
          <p:blipFill>
            <a:blip r:embed="rId14"/>
            <a:stretch>
              <a:fillRect/>
            </a:stretch>
          </p:blipFill>
          <p:spPr>
            <a:xfrm>
              <a:off x="2085418" y="232802"/>
              <a:ext cx="845207" cy="965951"/>
            </a:xfrm>
            <a:prstGeom prst="rect">
              <a:avLst/>
            </a:prstGeom>
            <a:ln w="12700" cap="flat">
              <a:noFill/>
              <a:miter lim="400000"/>
            </a:ln>
            <a:effectLst/>
          </p:spPr>
        </p:pic>
      </p:grpSp>
      <p:sp>
        <p:nvSpPr>
          <p:cNvPr id="56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64" name="Forms of abuse"/>
          <p:cNvSpPr txBox="1"/>
          <p:nvPr/>
        </p:nvSpPr>
        <p:spPr>
          <a:xfrm>
            <a:off x="149198" y="482006"/>
            <a:ext cx="3226119"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Forms of abuse</a:t>
            </a:r>
          </a:p>
        </p:txBody>
      </p:sp>
      <p:pic>
        <p:nvPicPr>
          <p:cNvPr id="565" name="logo.jpg" descr="logo.jpg"/>
          <p:cNvPicPr>
            <a:picLocks noChangeAspect="1"/>
          </p:cNvPicPr>
          <p:nvPr/>
        </p:nvPicPr>
        <p:blipFill>
          <a:blip r:embed="rId15"/>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69409D-3383-40FC-B1B8-9DE1D7B0E3EE}"/>
              </a:ext>
            </a:extLst>
          </p:cNvPr>
          <p:cNvGrpSpPr/>
          <p:nvPr/>
        </p:nvGrpSpPr>
        <p:grpSpPr>
          <a:xfrm>
            <a:off x="944380" y="1652880"/>
            <a:ext cx="9582184" cy="9261915"/>
            <a:chOff x="2565012" y="3244777"/>
            <a:chExt cx="6500758" cy="7710549"/>
          </a:xfrm>
        </p:grpSpPr>
        <p:sp>
          <p:nvSpPr>
            <p:cNvPr id="568" name="Rounded Rectangle"/>
            <p:cNvSpPr/>
            <p:nvPr/>
          </p:nvSpPr>
          <p:spPr>
            <a:xfrm>
              <a:off x="2565012" y="3244777"/>
              <a:ext cx="6500758" cy="7710549"/>
            </a:xfrm>
            <a:prstGeom prst="roundRect">
              <a:avLst>
                <a:gd name="adj" fmla="val 9650"/>
              </a:avLst>
            </a:prstGeom>
            <a:solidFill>
              <a:srgbClr val="F4F4F4"/>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69" name="“Grooming is when someone builds an emotional connection with a child or adult to gain their trust for the purposes of committing abuse”…"/>
            <p:cNvSpPr txBox="1"/>
            <p:nvPr/>
          </p:nvSpPr>
          <p:spPr>
            <a:xfrm>
              <a:off x="3120496" y="4108394"/>
              <a:ext cx="4983389" cy="63116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defTabSz="457200">
                <a:defRPr sz="4600" i="1">
                  <a:solidFill>
                    <a:srgbClr val="444444"/>
                  </a:solidFill>
                  <a:latin typeface="Helvetica"/>
                  <a:ea typeface="Helvetica"/>
                  <a:cs typeface="Helvetica"/>
                  <a:sym typeface="Helvetica"/>
                </a:defRPr>
              </a:pPr>
              <a:r>
                <a:rPr sz="5400" dirty="0"/>
                <a:t>“Grooming is when someone builds an emotional connection with a child or adult to gain their trust for the purposes of committing abuse”</a:t>
              </a:r>
            </a:p>
            <a:p>
              <a:pPr algn="r" defTabSz="457200">
                <a:defRPr sz="4600">
                  <a:solidFill>
                    <a:srgbClr val="444444"/>
                  </a:solidFill>
                  <a:latin typeface="Helvetica"/>
                  <a:ea typeface="Helvetica"/>
                  <a:cs typeface="Helvetica"/>
                  <a:sym typeface="Helvetica"/>
                </a:defRPr>
              </a:pPr>
              <a:endParaRPr lang="en-GB" sz="5400" dirty="0"/>
            </a:p>
            <a:p>
              <a:pPr algn="r" defTabSz="457200">
                <a:defRPr sz="4600">
                  <a:solidFill>
                    <a:srgbClr val="444444"/>
                  </a:solidFill>
                  <a:latin typeface="Helvetica"/>
                  <a:ea typeface="Helvetica"/>
                  <a:cs typeface="Helvetica"/>
                  <a:sym typeface="Helvetica"/>
                </a:defRPr>
              </a:pPr>
              <a:r>
                <a:rPr sz="5400" dirty="0"/>
                <a:t>NSPCC</a:t>
              </a:r>
            </a:p>
          </p:txBody>
        </p:sp>
      </p:grpSp>
      <p:grpSp>
        <p:nvGrpSpPr>
          <p:cNvPr id="573" name="Group"/>
          <p:cNvGrpSpPr/>
          <p:nvPr/>
        </p:nvGrpSpPr>
        <p:grpSpPr>
          <a:xfrm>
            <a:off x="12169726" y="2478076"/>
            <a:ext cx="9712061" cy="3511867"/>
            <a:chOff x="0" y="0"/>
            <a:chExt cx="9712059" cy="3511866"/>
          </a:xfrm>
        </p:grpSpPr>
        <p:sp>
          <p:nvSpPr>
            <p:cNvPr id="571" name="Rounded Rectangle"/>
            <p:cNvSpPr/>
            <p:nvPr/>
          </p:nvSpPr>
          <p:spPr>
            <a:xfrm>
              <a:off x="0" y="0"/>
              <a:ext cx="9712059" cy="3399438"/>
            </a:xfrm>
            <a:prstGeom prst="roundRect">
              <a:avLst>
                <a:gd name="adj" fmla="val 18454"/>
              </a:avLst>
            </a:prstGeom>
            <a:solidFill>
              <a:srgbClr val="D5D5D5">
                <a:alpha val="6769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2" name="Offenders use:…"/>
            <p:cNvSpPr txBox="1"/>
            <p:nvPr/>
          </p:nvSpPr>
          <p:spPr>
            <a:xfrm>
              <a:off x="515480" y="23733"/>
              <a:ext cx="8681098" cy="34881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defTabSz="457200">
                <a:defRPr sz="4100">
                  <a:solidFill>
                    <a:srgbClr val="FFFFFF"/>
                  </a:solidFill>
                  <a:effectLst>
                    <a:outerShdw blurRad="12700" dist="17960" dir="2700000" rotWithShape="0">
                      <a:srgbClr val="000000"/>
                    </a:outerShdw>
                  </a:effectLst>
                  <a:latin typeface="Helvetica"/>
                  <a:ea typeface="Helvetica"/>
                  <a:cs typeface="Helvetica"/>
                  <a:sym typeface="Helvetica"/>
                </a:defRPr>
              </a:pPr>
              <a:r>
                <a:rPr sz="4400" dirty="0">
                  <a:solidFill>
                    <a:schemeClr val="tx1"/>
                  </a:solidFill>
                </a:rPr>
                <a:t>Offenders use:</a:t>
              </a:r>
            </a:p>
            <a:p>
              <a:pPr defTabSz="457200">
                <a:defRPr sz="4100">
                  <a:solidFill>
                    <a:srgbClr val="444444"/>
                  </a:solidFill>
                  <a:latin typeface="Helvetica"/>
                  <a:ea typeface="Helvetica"/>
                  <a:cs typeface="Helvetica"/>
                  <a:sym typeface="Helvetica"/>
                </a:defRPr>
              </a:pPr>
              <a:r>
                <a:rPr sz="4400" dirty="0"/>
                <a:t>Authority </a:t>
              </a:r>
            </a:p>
            <a:p>
              <a:pPr defTabSz="457200">
                <a:defRPr sz="4100">
                  <a:solidFill>
                    <a:srgbClr val="444444"/>
                  </a:solidFill>
                  <a:latin typeface="Helvetica"/>
                  <a:ea typeface="Helvetica"/>
                  <a:cs typeface="Helvetica"/>
                  <a:sym typeface="Helvetica"/>
                </a:defRPr>
              </a:pPr>
              <a:r>
                <a:rPr sz="4400" dirty="0"/>
                <a:t>Trust </a:t>
              </a:r>
            </a:p>
            <a:p>
              <a:pPr defTabSz="457200">
                <a:defRPr sz="4100">
                  <a:solidFill>
                    <a:srgbClr val="444444"/>
                  </a:solidFill>
                  <a:latin typeface="Helvetica"/>
                  <a:ea typeface="Helvetica"/>
                  <a:cs typeface="Helvetica"/>
                  <a:sym typeface="Helvetica"/>
                </a:defRPr>
              </a:pPr>
              <a:r>
                <a:rPr sz="4400" dirty="0"/>
                <a:t>Physical Force or </a:t>
              </a:r>
            </a:p>
            <a:p>
              <a:pPr defTabSz="457200">
                <a:defRPr sz="4100">
                  <a:solidFill>
                    <a:srgbClr val="444444"/>
                  </a:solidFill>
                  <a:latin typeface="Helvetica"/>
                  <a:ea typeface="Helvetica"/>
                  <a:cs typeface="Helvetica"/>
                  <a:sym typeface="Helvetica"/>
                </a:defRPr>
              </a:pPr>
              <a:r>
                <a:rPr sz="4400" dirty="0"/>
                <a:t>Threats</a:t>
              </a:r>
            </a:p>
          </p:txBody>
        </p:sp>
      </p:grpSp>
      <p:grpSp>
        <p:nvGrpSpPr>
          <p:cNvPr id="576" name="Group"/>
          <p:cNvGrpSpPr/>
          <p:nvPr/>
        </p:nvGrpSpPr>
        <p:grpSpPr>
          <a:xfrm>
            <a:off x="12169726" y="6253988"/>
            <a:ext cx="9712061" cy="3399439"/>
            <a:chOff x="0" y="0"/>
            <a:chExt cx="9712059" cy="3399438"/>
          </a:xfrm>
        </p:grpSpPr>
        <p:sp>
          <p:nvSpPr>
            <p:cNvPr id="574" name="Rounded Rectangle"/>
            <p:cNvSpPr/>
            <p:nvPr/>
          </p:nvSpPr>
          <p:spPr>
            <a:xfrm>
              <a:off x="0" y="0"/>
              <a:ext cx="9712059" cy="3399438"/>
            </a:xfrm>
            <a:prstGeom prst="roundRect">
              <a:avLst>
                <a:gd name="adj" fmla="val 18454"/>
              </a:avLst>
            </a:prstGeom>
            <a:solidFill>
              <a:srgbClr val="D5D5D5">
                <a:alpha val="6769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5" name="To gain:…"/>
            <p:cNvSpPr txBox="1"/>
            <p:nvPr/>
          </p:nvSpPr>
          <p:spPr>
            <a:xfrm>
              <a:off x="3554389" y="401928"/>
              <a:ext cx="2603276" cy="25955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r" defTabSz="457200">
                <a:defRPr sz="4100">
                  <a:solidFill>
                    <a:srgbClr val="FFFFFF"/>
                  </a:solidFill>
                  <a:effectLst>
                    <a:outerShdw blurRad="12700" dist="17960" dir="2700000" rotWithShape="0">
                      <a:srgbClr val="000000"/>
                    </a:outerShdw>
                  </a:effectLst>
                  <a:latin typeface="Helvetica"/>
                  <a:ea typeface="Helvetica"/>
                  <a:cs typeface="Helvetica"/>
                  <a:sym typeface="Helvetica"/>
                </a:defRPr>
              </a:pPr>
              <a:r>
                <a:rPr sz="5400" dirty="0">
                  <a:solidFill>
                    <a:schemeClr val="tx1"/>
                  </a:solidFill>
                </a:rPr>
                <a:t>To gain:</a:t>
              </a:r>
            </a:p>
            <a:p>
              <a:pPr algn="r" defTabSz="457200">
                <a:defRPr sz="4100">
                  <a:solidFill>
                    <a:srgbClr val="444444"/>
                  </a:solidFill>
                  <a:latin typeface="Helvetica"/>
                  <a:ea typeface="Helvetica"/>
                  <a:cs typeface="Helvetica"/>
                  <a:sym typeface="Helvetica"/>
                </a:defRPr>
              </a:pPr>
              <a:r>
                <a:rPr sz="5400" dirty="0"/>
                <a:t>Access </a:t>
              </a:r>
            </a:p>
            <a:p>
              <a:pPr algn="r" defTabSz="457200">
                <a:defRPr sz="4100">
                  <a:solidFill>
                    <a:srgbClr val="444444"/>
                  </a:solidFill>
                  <a:latin typeface="Helvetica"/>
                  <a:ea typeface="Helvetica"/>
                  <a:cs typeface="Helvetica"/>
                  <a:sym typeface="Helvetica"/>
                </a:defRPr>
              </a:pPr>
              <a:r>
                <a:rPr sz="5400" dirty="0"/>
                <a:t>Control </a:t>
              </a:r>
            </a:p>
          </p:txBody>
        </p:sp>
      </p:grpSp>
      <p:grpSp>
        <p:nvGrpSpPr>
          <p:cNvPr id="579" name="Group"/>
          <p:cNvGrpSpPr/>
          <p:nvPr/>
        </p:nvGrpSpPr>
        <p:grpSpPr>
          <a:xfrm>
            <a:off x="12169726" y="10029900"/>
            <a:ext cx="9712061" cy="2793208"/>
            <a:chOff x="0" y="0"/>
            <a:chExt cx="9712059" cy="2793207"/>
          </a:xfrm>
        </p:grpSpPr>
        <p:sp>
          <p:nvSpPr>
            <p:cNvPr id="577" name="Rounded Rectangle"/>
            <p:cNvSpPr/>
            <p:nvPr/>
          </p:nvSpPr>
          <p:spPr>
            <a:xfrm>
              <a:off x="0" y="0"/>
              <a:ext cx="9712059" cy="2793207"/>
            </a:xfrm>
            <a:prstGeom prst="roundRect">
              <a:avLst>
                <a:gd name="adj" fmla="val 22459"/>
              </a:avLst>
            </a:prstGeom>
            <a:solidFill>
              <a:srgbClr val="D5D5D5">
                <a:alpha val="6769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8" name="In order to:…"/>
            <p:cNvSpPr txBox="1"/>
            <p:nvPr/>
          </p:nvSpPr>
          <p:spPr>
            <a:xfrm>
              <a:off x="3410120" y="154801"/>
              <a:ext cx="2891816" cy="24724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defRPr sz="4500">
                  <a:solidFill>
                    <a:srgbClr val="FFFFFF"/>
                  </a:solidFill>
                  <a:effectLst>
                    <a:outerShdw blurRad="12700" dist="17960" dir="2700000" rotWithShape="0">
                      <a:srgbClr val="000000"/>
                    </a:outerShdw>
                  </a:effectLst>
                  <a:latin typeface="Helvetica"/>
                  <a:ea typeface="Helvetica"/>
                  <a:cs typeface="Helvetica"/>
                  <a:sym typeface="Helvetica"/>
                </a:defRPr>
              </a:pPr>
              <a:r>
                <a:rPr dirty="0">
                  <a:solidFill>
                    <a:schemeClr val="tx1"/>
                  </a:solidFill>
                </a:rPr>
                <a:t>In order to:</a:t>
              </a:r>
            </a:p>
            <a:p>
              <a:pPr defTabSz="457200">
                <a:defRPr sz="4500">
                  <a:solidFill>
                    <a:srgbClr val="444444"/>
                  </a:solidFill>
                  <a:latin typeface="Helvetica"/>
                  <a:ea typeface="Helvetica"/>
                  <a:cs typeface="Helvetica"/>
                  <a:sym typeface="Helvetica"/>
                </a:defRPr>
              </a:pPr>
              <a:endParaRPr dirty="0">
                <a:solidFill>
                  <a:schemeClr val="tx1"/>
                </a:solidFill>
              </a:endParaRPr>
            </a:p>
            <a:p>
              <a:pPr defTabSz="457200">
                <a:defRPr sz="6400">
                  <a:solidFill>
                    <a:srgbClr val="444444"/>
                  </a:solidFill>
                  <a:latin typeface="Helvetica"/>
                  <a:ea typeface="Helvetica"/>
                  <a:cs typeface="Helvetica"/>
                  <a:sym typeface="Helvetica"/>
                </a:defRPr>
              </a:pPr>
              <a:r>
                <a:rPr dirty="0"/>
                <a:t>Abuse </a:t>
              </a:r>
            </a:p>
          </p:txBody>
        </p:sp>
      </p:grpSp>
      <p:sp>
        <p:nvSpPr>
          <p:cNvPr id="3" name="Rectangle: Rounded Corners 2">
            <a:extLst>
              <a:ext uri="{FF2B5EF4-FFF2-40B4-BE49-F238E27FC236}">
                <a16:creationId xmlns:a16="http://schemas.microsoft.com/office/drawing/2014/main" id="{9D80D5BF-7E04-4F5B-83F6-1AF1E84AB1C7}"/>
              </a:ext>
            </a:extLst>
          </p:cNvPr>
          <p:cNvSpPr/>
          <p:nvPr/>
        </p:nvSpPr>
        <p:spPr>
          <a:xfrm>
            <a:off x="269823" y="11239899"/>
            <a:ext cx="11638162" cy="1677934"/>
          </a:xfrm>
          <a:prstGeom prst="roundRect">
            <a:avLst>
              <a:gd name="adj" fmla="val 29052"/>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81" name="From 'The Child Safeguarding Policy Guide for Churches and Ministries' (2017) by Basyle Tchividijian and Shira M. Berkovits."/>
          <p:cNvSpPr txBox="1"/>
          <p:nvPr/>
        </p:nvSpPr>
        <p:spPr>
          <a:xfrm>
            <a:off x="149199" y="11639960"/>
            <a:ext cx="11751046" cy="1035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defRPr sz="3030">
                <a:solidFill>
                  <a:srgbClr val="444444"/>
                </a:solidFill>
                <a:latin typeface="Helvetica"/>
                <a:ea typeface="Helvetica"/>
                <a:cs typeface="Helvetica"/>
                <a:sym typeface="Helvetica"/>
              </a:defRPr>
            </a:lvl1pPr>
          </a:lstStyle>
          <a:p>
            <a:r>
              <a:rPr dirty="0"/>
              <a:t>From 'The Child Safeguarding Policy Guide for Churches and Ministries' (2017) by </a:t>
            </a:r>
            <a:r>
              <a:rPr dirty="0" err="1"/>
              <a:t>Basyle</a:t>
            </a:r>
            <a:r>
              <a:rPr dirty="0"/>
              <a:t> </a:t>
            </a:r>
            <a:r>
              <a:rPr dirty="0" err="1"/>
              <a:t>Tchividijian</a:t>
            </a:r>
            <a:r>
              <a:rPr dirty="0"/>
              <a:t> and Shira M. </a:t>
            </a:r>
            <a:r>
              <a:rPr dirty="0" err="1"/>
              <a:t>Berkovits</a:t>
            </a:r>
            <a:r>
              <a:rPr dirty="0"/>
              <a:t>.</a:t>
            </a:r>
          </a:p>
        </p:txBody>
      </p:sp>
      <p:sp>
        <p:nvSpPr>
          <p:cNvPr id="584"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86" name="Grooming"/>
          <p:cNvSpPr txBox="1"/>
          <p:nvPr/>
        </p:nvSpPr>
        <p:spPr>
          <a:xfrm>
            <a:off x="149198" y="482006"/>
            <a:ext cx="2092453"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Grooming</a:t>
            </a:r>
          </a:p>
        </p:txBody>
      </p:sp>
      <p:pic>
        <p:nvPicPr>
          <p:cNvPr id="587"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fade">
                                      <p:cBhvr>
                                        <p:cTn id="7" dur="500"/>
                                        <p:tgtEl>
                                          <p:spTgt spid="5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9"/>
                                        </p:tgtEl>
                                        <p:attrNameLst>
                                          <p:attrName>style.visibility</p:attrName>
                                        </p:attrNameLst>
                                      </p:cBhvr>
                                      <p:to>
                                        <p:strVal val="visible"/>
                                      </p:to>
                                    </p:set>
                                    <p:animEffect transition="in" filter="fade">
                                      <p:cBhvr>
                                        <p:cTn id="17" dur="5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0" animBg="1" advAuto="0"/>
      <p:bldP spid="576" grpId="0" animBg="1" advAuto="0"/>
      <p:bldP spid="579"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9C3908-6533-4C34-AD9D-73701F865BF3}"/>
              </a:ext>
            </a:extLst>
          </p:cNvPr>
          <p:cNvSpPr/>
          <p:nvPr/>
        </p:nvSpPr>
        <p:spPr>
          <a:xfrm>
            <a:off x="1537854" y="7647708"/>
            <a:ext cx="20220709" cy="21820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89" name="Choose the correct definition of safeguarding from the list below:…"/>
          <p:cNvSpPr txBox="1"/>
          <p:nvPr/>
        </p:nvSpPr>
        <p:spPr>
          <a:xfrm>
            <a:off x="714377" y="2997200"/>
            <a:ext cx="22553784" cy="772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50000"/>
              </a:lnSpc>
              <a:defRPr sz="5000" b="1">
                <a:solidFill>
                  <a:srgbClr val="444444"/>
                </a:solidFill>
                <a:latin typeface="Helvetica"/>
                <a:ea typeface="Helvetica"/>
                <a:cs typeface="Helvetica"/>
                <a:sym typeface="Helvetica"/>
              </a:defRPr>
            </a:pPr>
            <a:r>
              <a:rPr dirty="0"/>
              <a:t>Choose the correct definition of safeguarding from the list below:</a:t>
            </a:r>
          </a:p>
          <a:p>
            <a:pPr algn="l" defTabSz="457200">
              <a:lnSpc>
                <a:spcPct val="150000"/>
              </a:lnSpc>
              <a:defRPr sz="5000">
                <a:solidFill>
                  <a:srgbClr val="444444"/>
                </a:solidFill>
                <a:latin typeface="Helvetica"/>
                <a:ea typeface="Helvetica"/>
                <a:cs typeface="Helvetica"/>
                <a:sym typeface="Helvetica"/>
              </a:defRPr>
            </a:pPr>
            <a:endParaRPr dirty="0"/>
          </a:p>
          <a:p>
            <a:pPr marL="926041" indent="-926041" algn="l" defTabSz="457200">
              <a:lnSpc>
                <a:spcPct val="150000"/>
              </a:lnSpc>
              <a:buSzPct val="100000"/>
              <a:buAutoNum type="alphaUcPeriod"/>
              <a:defRPr sz="5000">
                <a:solidFill>
                  <a:srgbClr val="444444"/>
                </a:solidFill>
                <a:latin typeface="Helvetica"/>
                <a:ea typeface="Helvetica"/>
                <a:cs typeface="Helvetica"/>
                <a:sym typeface="Helvetica"/>
              </a:defRPr>
            </a:pPr>
            <a:r>
              <a:rPr dirty="0"/>
              <a:t>A way for a church to avoid getting into trouble if a member of their congregation commits an offence.</a:t>
            </a:r>
            <a:endParaRPr dirty="0">
              <a:latin typeface="+mn-lt"/>
              <a:ea typeface="+mn-ea"/>
              <a:cs typeface="+mn-cs"/>
              <a:sym typeface="Helvetica Neue"/>
            </a:endParaRPr>
          </a:p>
          <a:p>
            <a:pPr marL="926041" indent="-926041" algn="l" defTabSz="457200">
              <a:lnSpc>
                <a:spcPct val="150000"/>
              </a:lnSpc>
              <a:buSzPct val="100000"/>
              <a:buAutoNum type="alphaUcPeriod"/>
              <a:defRPr sz="5000">
                <a:solidFill>
                  <a:srgbClr val="444444"/>
                </a:solidFill>
                <a:latin typeface="Helvetica"/>
                <a:ea typeface="Helvetica"/>
                <a:cs typeface="Helvetica"/>
                <a:sym typeface="Helvetica"/>
              </a:defRPr>
            </a:pPr>
            <a:r>
              <a:rPr dirty="0"/>
              <a:t>Protection of rights to freedom and safety, promotion of wellbeing and collaboration with others to reduce risk of harm.                                                                                                 </a:t>
            </a:r>
          </a:p>
          <a:p>
            <a:pPr marL="926041" indent="-926041" algn="l" defTabSz="457200">
              <a:lnSpc>
                <a:spcPct val="150000"/>
              </a:lnSpc>
              <a:buSzPct val="100000"/>
              <a:buAutoNum type="alphaUcPeriod"/>
              <a:defRPr sz="5000">
                <a:solidFill>
                  <a:srgbClr val="444444"/>
                </a:solidFill>
                <a:latin typeface="Helvetica"/>
                <a:ea typeface="Helvetica"/>
                <a:cs typeface="Helvetica"/>
                <a:sym typeface="Helvetica"/>
              </a:defRPr>
            </a:pPr>
            <a:r>
              <a:rPr dirty="0"/>
              <a:t>The regulations that statutory services enforce on churches.</a:t>
            </a:r>
          </a:p>
        </p:txBody>
      </p:sp>
      <p:sp>
        <p:nvSpPr>
          <p:cNvPr id="59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5" name="Review your learning - Part 2 (a)"/>
          <p:cNvSpPr txBox="1"/>
          <p:nvPr/>
        </p:nvSpPr>
        <p:spPr>
          <a:xfrm>
            <a:off x="149198" y="482006"/>
            <a:ext cx="6493422"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 Part 2 (a)</a:t>
            </a:r>
          </a:p>
        </p:txBody>
      </p:sp>
      <p:pic>
        <p:nvPicPr>
          <p:cNvPr id="596"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875E137-E7A5-41FD-B5CB-64A1A96AC88F}"/>
              </a:ext>
            </a:extLst>
          </p:cNvPr>
          <p:cNvSpPr/>
          <p:nvPr/>
        </p:nvSpPr>
        <p:spPr>
          <a:xfrm>
            <a:off x="1267691" y="11648217"/>
            <a:ext cx="3259111" cy="103909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Rounded Corners 5">
            <a:extLst>
              <a:ext uri="{FF2B5EF4-FFF2-40B4-BE49-F238E27FC236}">
                <a16:creationId xmlns:a16="http://schemas.microsoft.com/office/drawing/2014/main" id="{5846577F-E4E3-4B65-912C-FD6124BE86DE}"/>
              </a:ext>
            </a:extLst>
          </p:cNvPr>
          <p:cNvSpPr/>
          <p:nvPr/>
        </p:nvSpPr>
        <p:spPr>
          <a:xfrm>
            <a:off x="3069879" y="9683068"/>
            <a:ext cx="4239491" cy="103909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Rounded Corners 4">
            <a:extLst>
              <a:ext uri="{FF2B5EF4-FFF2-40B4-BE49-F238E27FC236}">
                <a16:creationId xmlns:a16="http://schemas.microsoft.com/office/drawing/2014/main" id="{12CAC713-4726-48AC-A68A-4DB668AF1BBE}"/>
              </a:ext>
            </a:extLst>
          </p:cNvPr>
          <p:cNvSpPr/>
          <p:nvPr/>
        </p:nvSpPr>
        <p:spPr>
          <a:xfrm>
            <a:off x="10453255" y="7530928"/>
            <a:ext cx="3906981" cy="103909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Rectangle: Rounded Corners 2">
            <a:extLst>
              <a:ext uri="{FF2B5EF4-FFF2-40B4-BE49-F238E27FC236}">
                <a16:creationId xmlns:a16="http://schemas.microsoft.com/office/drawing/2014/main" id="{5E6C007D-3713-415B-ADAA-680F4EFA74B0}"/>
              </a:ext>
            </a:extLst>
          </p:cNvPr>
          <p:cNvSpPr/>
          <p:nvPr/>
        </p:nvSpPr>
        <p:spPr>
          <a:xfrm>
            <a:off x="8025965" y="6338455"/>
            <a:ext cx="3477706" cy="103909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98" name="Link this selection of types of abuse with the most common associated indicators that best fit the description."/>
          <p:cNvSpPr txBox="1"/>
          <p:nvPr/>
        </p:nvSpPr>
        <p:spPr>
          <a:xfrm>
            <a:off x="525491" y="2671645"/>
            <a:ext cx="23774880"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4330" b="1">
                <a:solidFill>
                  <a:srgbClr val="444444"/>
                </a:solidFill>
                <a:latin typeface="Helvetica"/>
                <a:ea typeface="Helvetica"/>
                <a:cs typeface="Helvetica"/>
                <a:sym typeface="Helvetica"/>
              </a:defRPr>
            </a:lvl1pPr>
          </a:lstStyle>
          <a:p>
            <a:r>
              <a:rPr dirty="0"/>
              <a:t>Link this selection of types of abuse with the most common associated indicators that best fit the description.</a:t>
            </a:r>
          </a:p>
        </p:txBody>
      </p:sp>
      <p:sp>
        <p:nvSpPr>
          <p:cNvPr id="599" name="A failure to provide for basic physical needs including food, clothing, shelter, or social needs; failure to administer medication; isolating a person; failing to respect their privacy or independence.…"/>
          <p:cNvSpPr txBox="1"/>
          <p:nvPr/>
        </p:nvSpPr>
        <p:spPr>
          <a:xfrm>
            <a:off x="525491" y="4222326"/>
            <a:ext cx="23774880" cy="72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49909" indent="-549909" algn="l" defTabSz="457200">
              <a:lnSpc>
                <a:spcPct val="150000"/>
              </a:lnSpc>
              <a:buSzPct val="123000"/>
              <a:buChar char="•"/>
              <a:defRPr sz="4730">
                <a:solidFill>
                  <a:srgbClr val="444444"/>
                </a:solidFill>
                <a:latin typeface="Helvetica"/>
                <a:ea typeface="Helvetica"/>
                <a:cs typeface="Helvetica"/>
                <a:sym typeface="Helvetica"/>
              </a:defRPr>
            </a:pPr>
            <a:r>
              <a:rPr dirty="0"/>
              <a:t>A failure to provide for basic physical needs including food, clothing, shelter, or social needs; failure to administer medication; isolating a person; failing to respect their privacy or independence.</a:t>
            </a:r>
          </a:p>
          <a:p>
            <a:pPr marL="549909" indent="-549909" algn="l" defTabSz="457200">
              <a:lnSpc>
                <a:spcPct val="150000"/>
              </a:lnSpc>
              <a:buSzPct val="123000"/>
              <a:buChar char="•"/>
              <a:defRPr sz="4730">
                <a:solidFill>
                  <a:srgbClr val="444444"/>
                </a:solidFill>
                <a:latin typeface="Helvetica"/>
                <a:ea typeface="Helvetica"/>
                <a:cs typeface="Helvetica"/>
                <a:sym typeface="Helvetica"/>
              </a:defRPr>
            </a:pPr>
            <a:r>
              <a:rPr dirty="0"/>
              <a:t>Biting, kicking, punching, scalding.</a:t>
            </a:r>
          </a:p>
          <a:p>
            <a:pPr marL="549909" indent="-549909" algn="l" defTabSz="457200">
              <a:lnSpc>
                <a:spcPct val="150000"/>
              </a:lnSpc>
              <a:buSzPct val="123000"/>
              <a:buChar char="•"/>
              <a:defRPr sz="4730">
                <a:solidFill>
                  <a:srgbClr val="444444"/>
                </a:solidFill>
                <a:latin typeface="Helvetica"/>
                <a:ea typeface="Helvetica"/>
                <a:cs typeface="Helvetica"/>
                <a:sym typeface="Helvetica"/>
              </a:defRPr>
            </a:pPr>
            <a:r>
              <a:rPr dirty="0"/>
              <a:t>Intimidation, coercion, harassment, use of threats, humiliation, bullying, or verbal abuse.</a:t>
            </a:r>
          </a:p>
          <a:p>
            <a:pPr marL="549909" indent="-549909" algn="l" defTabSz="457200">
              <a:lnSpc>
                <a:spcPct val="150000"/>
              </a:lnSpc>
              <a:buSzPct val="123000"/>
              <a:buChar char="•"/>
              <a:defRPr sz="4730">
                <a:solidFill>
                  <a:srgbClr val="444444"/>
                </a:solidFill>
                <a:latin typeface="Helvetica"/>
                <a:ea typeface="Helvetica"/>
                <a:cs typeface="Helvetica"/>
                <a:sym typeface="Helvetica"/>
              </a:defRPr>
            </a:pPr>
            <a:r>
              <a:rPr dirty="0"/>
              <a:t>Indecent images taken; inappropriate touch without consent; indecent exposure; rape.</a:t>
            </a:r>
          </a:p>
        </p:txBody>
      </p:sp>
      <p:sp>
        <p:nvSpPr>
          <p:cNvPr id="60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5" name="Review your learning - Part 2 (b)"/>
          <p:cNvSpPr txBox="1"/>
          <p:nvPr/>
        </p:nvSpPr>
        <p:spPr>
          <a:xfrm>
            <a:off x="149198" y="482006"/>
            <a:ext cx="6508929"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 Part 2 (b)</a:t>
            </a:r>
          </a:p>
        </p:txBody>
      </p:sp>
      <p:pic>
        <p:nvPicPr>
          <p:cNvPr id="606"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2" name="TextBox 1">
            <a:extLst>
              <a:ext uri="{FF2B5EF4-FFF2-40B4-BE49-F238E27FC236}">
                <a16:creationId xmlns:a16="http://schemas.microsoft.com/office/drawing/2014/main" id="{724651C0-CA1F-41FA-A505-9E0AF1E1C3F1}"/>
              </a:ext>
            </a:extLst>
          </p:cNvPr>
          <p:cNvSpPr txBox="1"/>
          <p:nvPr/>
        </p:nvSpPr>
        <p:spPr>
          <a:xfrm>
            <a:off x="6971373" y="12183291"/>
            <a:ext cx="39219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002060"/>
                </a:solidFill>
                <a:effectLst/>
                <a:uFillTx/>
                <a:latin typeface="+mn-lt"/>
                <a:ea typeface="+mn-ea"/>
                <a:cs typeface="+mn-cs"/>
                <a:sym typeface="Helvetica Neue"/>
              </a:rPr>
              <a:t>Emotional</a:t>
            </a:r>
          </a:p>
        </p:txBody>
      </p:sp>
      <p:sp>
        <p:nvSpPr>
          <p:cNvPr id="12" name="TextBox 11">
            <a:extLst>
              <a:ext uri="{FF2B5EF4-FFF2-40B4-BE49-F238E27FC236}">
                <a16:creationId xmlns:a16="http://schemas.microsoft.com/office/drawing/2014/main" id="{74E0B632-7089-47DB-9E87-CBD05ECB09DD}"/>
              </a:ext>
            </a:extLst>
          </p:cNvPr>
          <p:cNvSpPr txBox="1"/>
          <p:nvPr/>
        </p:nvSpPr>
        <p:spPr>
          <a:xfrm>
            <a:off x="19194375" y="12183291"/>
            <a:ext cx="39219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002060"/>
                </a:solidFill>
                <a:effectLst/>
                <a:uFillTx/>
                <a:latin typeface="+mn-lt"/>
                <a:ea typeface="+mn-ea"/>
                <a:cs typeface="+mn-cs"/>
                <a:sym typeface="Helvetica Neue"/>
              </a:rPr>
              <a:t>Physical</a:t>
            </a:r>
          </a:p>
        </p:txBody>
      </p:sp>
      <p:sp>
        <p:nvSpPr>
          <p:cNvPr id="13" name="TextBox 12">
            <a:extLst>
              <a:ext uri="{FF2B5EF4-FFF2-40B4-BE49-F238E27FC236}">
                <a16:creationId xmlns:a16="http://schemas.microsoft.com/office/drawing/2014/main" id="{59928117-2B9E-46C8-9DE5-88C0C0728570}"/>
              </a:ext>
            </a:extLst>
          </p:cNvPr>
          <p:cNvSpPr txBox="1"/>
          <p:nvPr/>
        </p:nvSpPr>
        <p:spPr>
          <a:xfrm>
            <a:off x="14967641" y="12183291"/>
            <a:ext cx="39219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002060"/>
                </a:solidFill>
                <a:effectLst/>
                <a:uFillTx/>
                <a:latin typeface="+mn-lt"/>
                <a:ea typeface="+mn-ea"/>
                <a:cs typeface="+mn-cs"/>
                <a:sym typeface="Helvetica Neue"/>
              </a:rPr>
              <a:t>Neglect</a:t>
            </a:r>
          </a:p>
        </p:txBody>
      </p:sp>
      <p:sp>
        <p:nvSpPr>
          <p:cNvPr id="14" name="TextBox 13">
            <a:extLst>
              <a:ext uri="{FF2B5EF4-FFF2-40B4-BE49-F238E27FC236}">
                <a16:creationId xmlns:a16="http://schemas.microsoft.com/office/drawing/2014/main" id="{1AE8E41A-A892-4173-937D-2B7FBDF72E4D}"/>
              </a:ext>
            </a:extLst>
          </p:cNvPr>
          <p:cNvSpPr txBox="1"/>
          <p:nvPr/>
        </p:nvSpPr>
        <p:spPr>
          <a:xfrm>
            <a:off x="10893307" y="12183291"/>
            <a:ext cx="39219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002060"/>
                </a:solidFill>
                <a:effectLst/>
                <a:uFillTx/>
                <a:latin typeface="+mn-lt"/>
                <a:ea typeface="+mn-ea"/>
                <a:cs typeface="+mn-cs"/>
                <a:sym typeface="Helvetica Neue"/>
              </a:rPr>
              <a:t>Sexual</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27083E-6 4.25926E-6 L -0.29877 -0.41887 L -0.29877 -0.41875 " pathEditMode="relative" rAng="0" ptsTypes="AAA">
                                      <p:cBhvr>
                                        <p:cTn id="6" dur="2000" fill="hold"/>
                                        <p:tgtEl>
                                          <p:spTgt spid="13"/>
                                        </p:tgtEl>
                                        <p:attrNameLst>
                                          <p:attrName>ppt_x</p:attrName>
                                          <p:attrName>ppt_y</p:attrName>
                                        </p:attrNameLst>
                                      </p:cBhvr>
                                      <p:rCtr x="-14941" y="-20949"/>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6.1875E-5 -0.03102 L -0.36758 -0.33554 " pathEditMode="relative" rAng="0" ptsTypes="AA">
                                      <p:cBhvr>
                                        <p:cTn id="14" dur="2000" fill="hold"/>
                                        <p:tgtEl>
                                          <p:spTgt spid="12"/>
                                        </p:tgtEl>
                                        <p:attrNameLst>
                                          <p:attrName>ppt_x</p:attrName>
                                          <p:attrName>ppt_y</p:attrName>
                                        </p:attrNameLst>
                                      </p:cBhvr>
                                      <p:rCtr x="-18385" y="-15231"/>
                                    </p:animMotion>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0.00065 -0.03554 L -0.16153 -0.17952 " pathEditMode="relative" rAng="0" ptsTypes="AA">
                                      <p:cBhvr>
                                        <p:cTn id="21" dur="2000" fill="hold"/>
                                        <p:tgtEl>
                                          <p:spTgt spid="2"/>
                                        </p:tgtEl>
                                        <p:attrNameLst>
                                          <p:attrName>ppt_x</p:attrName>
                                          <p:attrName>ppt_y</p:attrName>
                                        </p:attrNameLst>
                                      </p:cBhvr>
                                      <p:rCtr x="-8047" y="-7199"/>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0" nodeType="clickEffect">
                                  <p:stCondLst>
                                    <p:cond delay="0"/>
                                  </p:stCondLst>
                                  <p:childTnLst>
                                    <p:animMotion origin="layout" path="M -0.00046 -0.03102 L -0.4138 -0.03056 " pathEditMode="relative" rAng="0" ptsTypes="AA">
                                      <p:cBhvr>
                                        <p:cTn id="29" dur="2000" fill="hold"/>
                                        <p:tgtEl>
                                          <p:spTgt spid="14"/>
                                        </p:tgtEl>
                                        <p:attrNameLst>
                                          <p:attrName>ppt_x</p:attrName>
                                          <p:attrName>ppt_y</p:attrName>
                                        </p:attrNameLst>
                                      </p:cBhvr>
                                      <p:rCtr x="-20671" y="23"/>
                                    </p:animMotion>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3" grpId="0" animBg="1"/>
      <p:bldP spid="2"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True or false?"/>
          <p:cNvSpPr txBox="1"/>
          <p:nvPr/>
        </p:nvSpPr>
        <p:spPr>
          <a:xfrm>
            <a:off x="570066" y="3070104"/>
            <a:ext cx="23774880"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5830" b="1">
                <a:solidFill>
                  <a:srgbClr val="444444"/>
                </a:solidFill>
                <a:latin typeface="Helvetica"/>
                <a:ea typeface="Helvetica"/>
                <a:cs typeface="Helvetica"/>
                <a:sym typeface="Helvetica"/>
              </a:defRPr>
            </a:lvl1pPr>
          </a:lstStyle>
          <a:p>
            <a:r>
              <a:rPr dirty="0"/>
              <a:t>True or false?</a:t>
            </a:r>
          </a:p>
        </p:txBody>
      </p:sp>
      <p:sp>
        <p:nvSpPr>
          <p:cNvPr id="609" name="Only young people and children can be subject to grooming."/>
          <p:cNvSpPr txBox="1"/>
          <p:nvPr/>
        </p:nvSpPr>
        <p:spPr>
          <a:xfrm>
            <a:off x="3073937" y="6484324"/>
            <a:ext cx="23774880"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ct val="150000"/>
              </a:lnSpc>
              <a:defRPr sz="5330">
                <a:solidFill>
                  <a:srgbClr val="444444"/>
                </a:solidFill>
                <a:latin typeface="Helvetica"/>
                <a:ea typeface="Helvetica"/>
                <a:cs typeface="Helvetica"/>
                <a:sym typeface="Helvetica"/>
              </a:defRPr>
            </a:lvl1pPr>
          </a:lstStyle>
          <a:p>
            <a:r>
              <a:rPr dirty="0"/>
              <a:t>Only young people and children can be subject to grooming.</a:t>
            </a:r>
          </a:p>
        </p:txBody>
      </p:sp>
      <p:sp>
        <p:nvSpPr>
          <p:cNvPr id="61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5" name="Review your learning - Part 2 (c)"/>
          <p:cNvSpPr txBox="1"/>
          <p:nvPr/>
        </p:nvSpPr>
        <p:spPr>
          <a:xfrm>
            <a:off x="149198" y="482006"/>
            <a:ext cx="6493422"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 Part 2 (c)</a:t>
            </a:r>
          </a:p>
        </p:txBody>
      </p:sp>
      <p:pic>
        <p:nvPicPr>
          <p:cNvPr id="616"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2" name="Rectangle: Rounded Corners 1">
            <a:extLst>
              <a:ext uri="{FF2B5EF4-FFF2-40B4-BE49-F238E27FC236}">
                <a16:creationId xmlns:a16="http://schemas.microsoft.com/office/drawing/2014/main" id="{0DF8BAF0-0FA8-4A57-80B6-3AA2C5B5BF99}"/>
              </a:ext>
            </a:extLst>
          </p:cNvPr>
          <p:cNvSpPr/>
          <p:nvPr/>
        </p:nvSpPr>
        <p:spPr>
          <a:xfrm>
            <a:off x="9134931" y="8146724"/>
            <a:ext cx="5720317" cy="1032907"/>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5400" b="1" i="0" u="none" strike="noStrike" cap="none" spc="0" normalizeH="0" baseline="0" dirty="0">
                <a:ln>
                  <a:noFill/>
                </a:ln>
                <a:solidFill>
                  <a:srgbClr val="002060"/>
                </a:solidFill>
                <a:effectLst/>
                <a:uFillTx/>
                <a:latin typeface="Helvetica Neue Medium"/>
                <a:ea typeface="Helvetica Neue Medium"/>
                <a:cs typeface="Helvetica Neue Medium"/>
                <a:sym typeface="Helvetica Neue Medium"/>
              </a:rPr>
              <a:t>False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609"/>
                                        </p:tgtEl>
                                        <p:attrNameLst>
                                          <p:attrName>style.visibility</p:attrName>
                                        </p:attrNameLst>
                                      </p:cBhvr>
                                      <p:to>
                                        <p:strVal val="visible"/>
                                      </p:to>
                                    </p:set>
                                    <p:anim calcmode="lin" valueType="num">
                                      <p:cBhvr>
                                        <p:cTn id="7" dur="1000" fill="hold"/>
                                        <p:tgtEl>
                                          <p:spTgt spid="609"/>
                                        </p:tgtEl>
                                        <p:attrNameLst>
                                          <p:attrName>ppt_w</p:attrName>
                                        </p:attrNameLst>
                                      </p:cBhvr>
                                      <p:tavLst>
                                        <p:tav tm="0">
                                          <p:val>
                                            <p:fltVal val="0"/>
                                          </p:val>
                                        </p:tav>
                                        <p:tav tm="100000">
                                          <p:val>
                                            <p:strVal val="#ppt_w"/>
                                          </p:val>
                                        </p:tav>
                                      </p:tavLst>
                                    </p:anim>
                                    <p:anim calcmode="lin" valueType="num">
                                      <p:cBhvr>
                                        <p:cTn id="8" dur="1000" fill="hold"/>
                                        <p:tgtEl>
                                          <p:spTgt spid="6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0" animBg="1" advAuto="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1CA7B6-BF6B-4F65-A71A-F77034FC6D33}"/>
              </a:ext>
            </a:extLst>
          </p:cNvPr>
          <p:cNvSpPr/>
          <p:nvPr/>
        </p:nvSpPr>
        <p:spPr>
          <a:xfrm>
            <a:off x="298055" y="8180366"/>
            <a:ext cx="22859658" cy="162000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18" name="Complete your review of Part 2 by selecting the correct statement from the list below:"/>
          <p:cNvSpPr txBox="1"/>
          <p:nvPr/>
        </p:nvSpPr>
        <p:spPr>
          <a:xfrm>
            <a:off x="525491" y="2848480"/>
            <a:ext cx="23774880" cy="187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5830" b="1">
                <a:solidFill>
                  <a:srgbClr val="444444"/>
                </a:solidFill>
                <a:latin typeface="Helvetica"/>
                <a:ea typeface="Helvetica"/>
                <a:cs typeface="Helvetica"/>
                <a:sym typeface="Helvetica"/>
              </a:defRPr>
            </a:lvl1pPr>
          </a:lstStyle>
          <a:p>
            <a:r>
              <a:rPr dirty="0"/>
              <a:t>Complete your review of Part 2 by selecting the correct statement from the list below:</a:t>
            </a:r>
          </a:p>
        </p:txBody>
      </p:sp>
      <p:sp>
        <p:nvSpPr>
          <p:cNvPr id="619" name="You should always ask the individual affected for their permission to share a disclosure of abuse, unless you have agreed in advance to keep what they tell you a secret.…"/>
          <p:cNvSpPr txBox="1"/>
          <p:nvPr/>
        </p:nvSpPr>
        <p:spPr>
          <a:xfrm>
            <a:off x="675489" y="5724932"/>
            <a:ext cx="23601813" cy="5870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indent="-914400" algn="l">
              <a:lnSpc>
                <a:spcPct val="90000"/>
              </a:lnSpc>
              <a:spcBef>
                <a:spcPts val="4500"/>
              </a:spcBef>
              <a:buSzPct val="123000"/>
              <a:buFont typeface="+mj-lt"/>
              <a:buAutoNum type="alphaUcPeriod"/>
              <a:defRPr sz="4800">
                <a:solidFill>
                  <a:srgbClr val="000000"/>
                </a:solidFill>
              </a:defRPr>
            </a:pPr>
            <a:r>
              <a:rPr dirty="0"/>
              <a:t>You should always ask the individual affected for their permission to share a disclosure of abuse, unless you have agreed in advance to keep what they tell you a secret. </a:t>
            </a:r>
          </a:p>
          <a:p>
            <a:pPr marL="914400" indent="-914400" algn="l">
              <a:lnSpc>
                <a:spcPct val="90000"/>
              </a:lnSpc>
              <a:spcBef>
                <a:spcPts val="4500"/>
              </a:spcBef>
              <a:buSzPct val="123000"/>
              <a:buFont typeface="+mj-lt"/>
              <a:buAutoNum type="alphaUcPeriod"/>
              <a:defRPr sz="4800">
                <a:solidFill>
                  <a:srgbClr val="000000"/>
                </a:solidFill>
              </a:defRPr>
            </a:pPr>
            <a:r>
              <a:rPr dirty="0"/>
              <a:t>You should avoid sharing safeguarding information with friends and/or church members in case this results in fear /  panic or causes </a:t>
            </a:r>
            <a:r>
              <a:rPr dirty="0" err="1"/>
              <a:t>rumours</a:t>
            </a:r>
            <a:r>
              <a:rPr dirty="0"/>
              <a:t> to spread.</a:t>
            </a:r>
          </a:p>
          <a:p>
            <a:pPr marL="914400" indent="-914400" algn="l">
              <a:lnSpc>
                <a:spcPct val="90000"/>
              </a:lnSpc>
              <a:spcBef>
                <a:spcPts val="4500"/>
              </a:spcBef>
              <a:buSzPct val="123000"/>
              <a:buFont typeface="+mj-lt"/>
              <a:buAutoNum type="alphaUcPeriod"/>
              <a:defRPr sz="4800">
                <a:solidFill>
                  <a:srgbClr val="000000"/>
                </a:solidFill>
              </a:defRPr>
            </a:pPr>
            <a:r>
              <a:rPr dirty="0"/>
              <a:t>It would be considered a breach in confidentiality to ask a safeguarding officer for advice about a situation without the person concerned giving their permission.</a:t>
            </a:r>
          </a:p>
        </p:txBody>
      </p:sp>
      <p:sp>
        <p:nvSpPr>
          <p:cNvPr id="622" name="Part 2 - Safeguarding, Abuse and Grooming"/>
          <p:cNvSpPr txBox="1"/>
          <p:nvPr/>
        </p:nvSpPr>
        <p:spPr>
          <a:xfrm>
            <a:off x="44246" y="13419981"/>
            <a:ext cx="4065462" cy="3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500" b="1">
                <a:solidFill>
                  <a:srgbClr val="FFFFFF"/>
                </a:solidFill>
              </a:defRPr>
            </a:lvl1pPr>
          </a:lstStyle>
          <a:p>
            <a:r>
              <a:t>Part 2 - Safeguarding, Abuse and Grooming</a:t>
            </a:r>
          </a:p>
        </p:txBody>
      </p:sp>
      <p:sp>
        <p:nvSpPr>
          <p:cNvPr id="62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5" name="Review your learning - Part 2 (d)"/>
          <p:cNvSpPr txBox="1"/>
          <p:nvPr/>
        </p:nvSpPr>
        <p:spPr>
          <a:xfrm>
            <a:off x="149198" y="482006"/>
            <a:ext cx="6508929"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Review your learning - Part 2 (d)</a:t>
            </a:r>
          </a:p>
        </p:txBody>
      </p:sp>
      <p:pic>
        <p:nvPicPr>
          <p:cNvPr id="626"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C1DE3E-C94F-46FB-BC31-B771F2EE7E14}"/>
              </a:ext>
            </a:extLst>
          </p:cNvPr>
          <p:cNvSpPr/>
          <p:nvPr/>
        </p:nvSpPr>
        <p:spPr>
          <a:xfrm>
            <a:off x="12585298" y="12698542"/>
            <a:ext cx="9983155" cy="78596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585298" y="8181726"/>
            <a:ext cx="11569057" cy="5088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sz="3200" dirty="0"/>
              <a:t>Who would you talk to about this situation?</a:t>
            </a:r>
          </a:p>
          <a:p>
            <a:pPr>
              <a:defRPr sz="2800"/>
            </a:pPr>
            <a:endParaRPr sz="3200" dirty="0"/>
          </a:p>
          <a:p>
            <a:pPr marL="457200" indent="-457200" algn="l">
              <a:buAutoNum type="arabicPeriod"/>
            </a:pPr>
            <a:r>
              <a:rPr lang="en-GB" sz="2800" dirty="0"/>
              <a:t>I would ask the other ringers if they knew any more about the situation or </a:t>
            </a:r>
          </a:p>
          <a:p>
            <a:pPr lvl="1" algn="l"/>
            <a:r>
              <a:rPr lang="en-GB" sz="2800" dirty="0"/>
              <a:t>could corroborate Jane’s accusations.</a:t>
            </a:r>
          </a:p>
          <a:p>
            <a:pPr algn="l"/>
            <a:endParaRPr lang="en-GB" sz="2800" dirty="0"/>
          </a:p>
          <a:p>
            <a:pPr algn="l"/>
            <a:r>
              <a:rPr lang="en-GB" sz="2800" dirty="0"/>
              <a:t>2. This is a serious allegation; I would contact the police immediately.</a:t>
            </a:r>
          </a:p>
          <a:p>
            <a:pPr algn="l"/>
            <a:endParaRPr lang="en-GB" sz="2800" dirty="0"/>
          </a:p>
          <a:p>
            <a:pPr algn="l"/>
            <a:r>
              <a:rPr lang="en-GB" sz="2800" dirty="0"/>
              <a:t>3. I would speak to the Parish Safeguarding Officer about this.</a:t>
            </a:r>
          </a:p>
        </p:txBody>
      </p:sp>
      <p:sp>
        <p:nvSpPr>
          <p:cNvPr id="2" name="Rectangle: Rounded Corners 1">
            <a:extLst>
              <a:ext uri="{FF2B5EF4-FFF2-40B4-BE49-F238E27FC236}">
                <a16:creationId xmlns:a16="http://schemas.microsoft.com/office/drawing/2014/main" id="{05EA0A4D-9F94-4CE8-ACC9-31BA08E354DD}"/>
              </a:ext>
            </a:extLst>
          </p:cNvPr>
          <p:cNvSpPr/>
          <p:nvPr/>
        </p:nvSpPr>
        <p:spPr>
          <a:xfrm>
            <a:off x="661484" y="11234571"/>
            <a:ext cx="8911925" cy="936997"/>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0748" y="8181726"/>
            <a:ext cx="10336847" cy="5088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1</a:t>
            </a:r>
          </a:p>
          <a:p>
            <a:pPr>
              <a:defRPr sz="2800"/>
            </a:pPr>
            <a:endParaRPr sz="3200" dirty="0"/>
          </a:p>
          <a:p>
            <a:pPr>
              <a:defRPr sz="2800"/>
            </a:pPr>
            <a:r>
              <a:rPr sz="3200" dirty="0"/>
              <a:t>Is this a concern?</a:t>
            </a:r>
          </a:p>
          <a:p>
            <a:pPr>
              <a:defRPr sz="2800"/>
            </a:pPr>
            <a:endParaRPr sz="3200" dirty="0"/>
          </a:p>
          <a:p>
            <a:pPr marL="457200" indent="-457200" algn="l">
              <a:buAutoNum type="arabicPeriod"/>
            </a:pPr>
            <a:r>
              <a:rPr lang="en-GB" sz="2800" dirty="0"/>
              <a:t>No – this is just another example of Jane’s paranoid behaviour, and nothing more.</a:t>
            </a:r>
          </a:p>
          <a:p>
            <a:pPr algn="l"/>
            <a:endParaRPr lang="en-GB" sz="2800" dirty="0"/>
          </a:p>
          <a:p>
            <a:pPr algn="l"/>
            <a:r>
              <a:rPr lang="en-GB" sz="2800" dirty="0"/>
              <a:t>2. Yes – what Jane has told me is deeply concerning.</a:t>
            </a:r>
          </a:p>
          <a:p>
            <a:pPr algn="l"/>
            <a:endParaRPr lang="en-GB" sz="2800" dirty="0"/>
          </a:p>
          <a:p>
            <a:pPr marL="457200" indent="-457200" algn="l"/>
            <a:r>
              <a:rPr lang="en-GB" sz="2800" dirty="0"/>
              <a:t>3. Unsure – I can’t quite believe that Tony would do this; there must be some other explanation.</a:t>
            </a:r>
          </a:p>
        </p:txBody>
      </p:sp>
      <p:grpSp>
        <p:nvGrpSpPr>
          <p:cNvPr id="631" name="Group"/>
          <p:cNvGrpSpPr/>
          <p:nvPr/>
        </p:nvGrpSpPr>
        <p:grpSpPr>
          <a:xfrm>
            <a:off x="332567" y="1322855"/>
            <a:ext cx="23718864" cy="6367962"/>
            <a:chOff x="0" y="-690075"/>
            <a:chExt cx="23718863" cy="6367961"/>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690075"/>
              <a:ext cx="23061029" cy="63679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3200" dirty="0">
                  <a:ln>
                    <a:noFill/>
                  </a:ln>
                  <a:solidFill>
                    <a:srgbClr val="000000"/>
                  </a:solidFill>
                  <a:effectLst/>
                  <a:latin typeface="+mn-lt"/>
                  <a:ea typeface="Arial Unicode MS"/>
                  <a:cs typeface="Arial Unicode MS"/>
                </a:rPr>
                <a:t>You are part of the ringing team at the local tower. It is a small team with no young people in it and you meet weekly. Recently you have become aware that Jane, who has been ringing with you for a few years, has been suffering some physical and mental health problems following the death of her partner.</a:t>
              </a:r>
            </a:p>
            <a:p>
              <a:pPr>
                <a:lnSpc>
                  <a:spcPct val="120000"/>
                </a:lnSpc>
                <a:spcBef>
                  <a:spcPts val="800"/>
                </a:spcBef>
              </a:pPr>
              <a:r>
                <a:rPr lang="en-GB" sz="3200" dirty="0">
                  <a:ln>
                    <a:noFill/>
                  </a:ln>
                  <a:solidFill>
                    <a:srgbClr val="000000"/>
                  </a:solidFill>
                  <a:effectLst/>
                  <a:latin typeface="+mn-lt"/>
                  <a:ea typeface="Helvetica" panose="020B0604020202020204" pitchFamily="34" charset="0"/>
                  <a:cs typeface="Arial Unicode MS"/>
                </a:rPr>
                <a:t> </a:t>
              </a:r>
              <a:endParaRPr lang="en-GB" sz="3200" dirty="0">
                <a:ln>
                  <a:noFill/>
                </a:ln>
                <a:solidFill>
                  <a:srgbClr val="000000"/>
                </a:solidFill>
                <a:effectLst/>
                <a:latin typeface="+mn-lt"/>
                <a:ea typeface="Arial Unicode MS"/>
                <a:cs typeface="Arial Unicode MS"/>
              </a:endParaRPr>
            </a:p>
            <a:p>
              <a:pPr>
                <a:lnSpc>
                  <a:spcPct val="120000"/>
                </a:lnSpc>
                <a:spcBef>
                  <a:spcPts val="800"/>
                </a:spcBef>
              </a:pPr>
              <a:r>
                <a:rPr lang="en-GB" sz="3200" dirty="0">
                  <a:ln>
                    <a:noFill/>
                  </a:ln>
                  <a:solidFill>
                    <a:srgbClr val="000000"/>
                  </a:solidFill>
                  <a:effectLst/>
                  <a:latin typeface="+mn-lt"/>
                  <a:ea typeface="Arial Unicode MS"/>
                  <a:cs typeface="Arial Unicode MS"/>
                </a:rPr>
                <a:t>When she is unwell, Jane can lose physical coordination and finds it harder to ring. She can also become paranoid that other people may be wanting to harm her. She is usually aware when she is unwell and takes some time out.</a:t>
              </a:r>
            </a:p>
            <a:p>
              <a:pPr>
                <a:lnSpc>
                  <a:spcPct val="120000"/>
                </a:lnSpc>
                <a:spcBef>
                  <a:spcPts val="800"/>
                </a:spcBef>
              </a:pPr>
              <a:r>
                <a:rPr lang="en-GB" sz="3200" dirty="0">
                  <a:ln>
                    <a:noFill/>
                  </a:ln>
                  <a:solidFill>
                    <a:srgbClr val="000000"/>
                  </a:solidFill>
                  <a:effectLst/>
                  <a:latin typeface="+mn-lt"/>
                  <a:ea typeface="Helvetica" panose="020B0604020202020204" pitchFamily="34" charset="0"/>
                  <a:cs typeface="Arial Unicode MS"/>
                </a:rPr>
                <a:t> </a:t>
              </a:r>
              <a:endParaRPr lang="en-GB" sz="3200" dirty="0">
                <a:ln>
                  <a:noFill/>
                </a:ln>
                <a:solidFill>
                  <a:srgbClr val="000000"/>
                </a:solidFill>
                <a:effectLst/>
                <a:latin typeface="+mn-lt"/>
                <a:ea typeface="Arial Unicode MS"/>
                <a:cs typeface="Arial Unicode MS"/>
              </a:endParaRPr>
            </a:p>
            <a:p>
              <a:pPr>
                <a:lnSpc>
                  <a:spcPct val="120000"/>
                </a:lnSpc>
                <a:spcBef>
                  <a:spcPts val="800"/>
                </a:spcBef>
              </a:pPr>
              <a:r>
                <a:rPr lang="en-GB" sz="3200" dirty="0">
                  <a:ln>
                    <a:noFill/>
                  </a:ln>
                  <a:solidFill>
                    <a:srgbClr val="000000"/>
                  </a:solidFill>
                  <a:effectLst/>
                  <a:latin typeface="+mn-lt"/>
                  <a:ea typeface="Arial Unicode MS"/>
                  <a:cs typeface="Arial Unicode MS"/>
                </a:rPr>
                <a:t>Recently Jane commented to you that Tony, a long-term ringer whom you have known for many years, had made lewd sexual comments to her while they were sitting together on the bench and had tried to touch her inappropriately. She had asked him to stop, which he did, but she now complains he is telephoning her at home making further sexual remarks.</a:t>
              </a:r>
            </a:p>
          </p:txBody>
        </p:sp>
      </p:gr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5086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Bell Ringers - </a:t>
            </a:r>
            <a:r>
              <a:rPr dirty="0"/>
              <a:t>Scenario 1</a:t>
            </a:r>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zzle with different colored pieces">
            <a:extLst>
              <a:ext uri="{FF2B5EF4-FFF2-40B4-BE49-F238E27FC236}">
                <a16:creationId xmlns:a16="http://schemas.microsoft.com/office/drawing/2014/main" id="{F9CD76E6-074E-533F-B99E-4DACF8E0704D}"/>
              </a:ext>
            </a:extLst>
          </p:cNvPr>
          <p:cNvPicPr>
            <a:picLocks noChangeAspect="1"/>
          </p:cNvPicPr>
          <p:nvPr/>
        </p:nvPicPr>
        <p:blipFill rotWithShape="1">
          <a:blip r:embed="rId3">
            <a:extLst>
              <a:ext uri="{28A0092B-C50C-407E-A947-70E740481C1C}">
                <a14:useLocalDpi xmlns:a14="http://schemas.microsoft.com/office/drawing/2010/main" val="0"/>
              </a:ext>
            </a:extLst>
          </a:blip>
          <a:srcRect b="443"/>
          <a:stretch/>
        </p:blipFill>
        <p:spPr>
          <a:xfrm>
            <a:off x="20" y="10"/>
            <a:ext cx="24383980" cy="13715990"/>
          </a:xfrm>
          <a:prstGeom prst="rect">
            <a:avLst/>
          </a:prstGeom>
          <a:noFill/>
        </p:spPr>
      </p:pic>
    </p:spTree>
    <p:extLst>
      <p:ext uri="{BB962C8B-B14F-4D97-AF65-F5344CB8AC3E}">
        <p14:creationId xmlns:p14="http://schemas.microsoft.com/office/powerpoint/2010/main" val="356646618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5EA0A4D-9F94-4CE8-ACC9-31BA08E354DD}"/>
              </a:ext>
            </a:extLst>
          </p:cNvPr>
          <p:cNvSpPr/>
          <p:nvPr/>
        </p:nvSpPr>
        <p:spPr>
          <a:xfrm>
            <a:off x="332568" y="11302584"/>
            <a:ext cx="10972182" cy="194448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93878" y="7296717"/>
            <a:ext cx="10336847" cy="59503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1</a:t>
            </a:r>
          </a:p>
          <a:p>
            <a:pPr>
              <a:defRPr sz="2800"/>
            </a:pPr>
            <a:endParaRPr sz="3200" dirty="0"/>
          </a:p>
          <a:p>
            <a:pPr>
              <a:defRPr sz="2800"/>
            </a:pPr>
            <a:r>
              <a:rPr lang="en-GB" sz="3200" dirty="0"/>
              <a:t>What should be your first response</a:t>
            </a:r>
            <a:r>
              <a:rPr sz="3200" dirty="0"/>
              <a:t>?</a:t>
            </a:r>
          </a:p>
          <a:p>
            <a:pPr>
              <a:defRPr sz="2800"/>
            </a:pPr>
            <a:endParaRPr sz="3200" dirty="0"/>
          </a:p>
          <a:p>
            <a:pPr marL="457200" indent="-457200" algn="l">
              <a:buAutoNum type="arabicPeriod"/>
            </a:pPr>
            <a:r>
              <a:rPr lang="en-GB" sz="2800" dirty="0"/>
              <a:t>Invite Emily into the tower and wait for the other ringers to arrive.</a:t>
            </a:r>
          </a:p>
          <a:p>
            <a:pPr marL="457200" indent="-457200" algn="l">
              <a:buFont typeface="+mj-lt"/>
              <a:buAutoNum type="arabicPeriod"/>
            </a:pPr>
            <a:endParaRPr lang="en-GB" sz="2800" dirty="0"/>
          </a:p>
          <a:p>
            <a:pPr marL="457200" indent="-457200" algn="l">
              <a:buFont typeface="+mj-lt"/>
              <a:buAutoNum type="arabicPeriod"/>
            </a:pPr>
            <a:r>
              <a:rPr lang="en-GB" sz="2800" dirty="0"/>
              <a:t>Ask Emily to wait outside until somebody else is about.</a:t>
            </a:r>
          </a:p>
          <a:p>
            <a:pPr marL="457200" indent="-457200" algn="l">
              <a:buFont typeface="+mj-lt"/>
              <a:buAutoNum type="arabicPeriod"/>
            </a:pPr>
            <a:endParaRPr lang="en-GB" sz="2800" dirty="0"/>
          </a:p>
          <a:p>
            <a:pPr marL="457200" indent="-457200" algn="l">
              <a:buFont typeface="+mj-lt"/>
              <a:buAutoNum type="arabicPeriod"/>
            </a:pPr>
            <a:r>
              <a:rPr lang="en-GB" sz="2800" dirty="0"/>
              <a:t>Walk Emily round to the church and ask a </a:t>
            </a:r>
            <a:r>
              <a:rPr lang="en-GB" sz="2800" dirty="0" err="1"/>
              <a:t>sidesperson</a:t>
            </a:r>
            <a:r>
              <a:rPr lang="en-GB" sz="2800" dirty="0"/>
              <a:t> (or welcomer), or a churchwarden – who will be DBS checked and safeguarding-trained – if they can be an “extra adult” until more ringers arrive.</a:t>
            </a:r>
          </a:p>
        </p:txBody>
      </p:sp>
      <p:grpSp>
        <p:nvGrpSpPr>
          <p:cNvPr id="631" name="Group"/>
          <p:cNvGrpSpPr/>
          <p:nvPr/>
        </p:nvGrpSpPr>
        <p:grpSpPr>
          <a:xfrm>
            <a:off x="332568" y="2135356"/>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36983"/>
              <a:ext cx="23061029" cy="4913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2800" dirty="0">
                  <a:ln>
                    <a:noFill/>
                  </a:ln>
                  <a:solidFill>
                    <a:srgbClr val="000000"/>
                  </a:solidFill>
                  <a:effectLst/>
                  <a:latin typeface="+mn-lt"/>
                  <a:ea typeface="Arial Unicode MS"/>
                  <a:cs typeface="Arial Unicode MS"/>
                </a:rPr>
                <a:t>St James</a:t>
              </a:r>
              <a:r>
                <a:rPr lang="ar-SA" sz="2800" dirty="0">
                  <a:ln>
                    <a:noFill/>
                  </a:ln>
                  <a:solidFill>
                    <a:srgbClr val="000000"/>
                  </a:solidFill>
                  <a:effectLst/>
                  <a:latin typeface="+mn-lt"/>
                  <a:ea typeface="Arial Unicode MS"/>
                  <a:cs typeface="Arial Unicode MS"/>
                </a:rPr>
                <a:t>’</a:t>
              </a:r>
              <a:r>
                <a:rPr lang="en-GB" sz="2800" dirty="0">
                  <a:ln>
                    <a:noFill/>
                  </a:ln>
                  <a:solidFill>
                    <a:srgbClr val="000000"/>
                  </a:solidFill>
                  <a:effectLst/>
                  <a:latin typeface="+mn-lt"/>
                  <a:ea typeface="Arial Unicode MS"/>
                  <a:cs typeface="Arial Unicode MS"/>
                </a:rPr>
                <a:t>, </a:t>
              </a:r>
              <a:r>
                <a:rPr lang="en-GB" sz="2800" dirty="0" err="1">
                  <a:ln>
                    <a:noFill/>
                  </a:ln>
                  <a:solidFill>
                    <a:srgbClr val="000000"/>
                  </a:solidFill>
                  <a:effectLst/>
                  <a:latin typeface="+mn-lt"/>
                  <a:ea typeface="Arial Unicode MS"/>
                  <a:cs typeface="Arial Unicode MS"/>
                </a:rPr>
                <a:t>Trisley</a:t>
              </a:r>
              <a:r>
                <a:rPr lang="en-GB" sz="2800" dirty="0">
                  <a:ln>
                    <a:noFill/>
                  </a:ln>
                  <a:solidFill>
                    <a:srgbClr val="000000"/>
                  </a:solidFill>
                  <a:effectLst/>
                  <a:latin typeface="+mn-lt"/>
                  <a:ea typeface="Arial Unicode MS"/>
                  <a:cs typeface="Arial Unicode MS"/>
                </a:rPr>
                <a:t>, has a new vicar!  The new incumbent is keen to grow the congregation by organising a variety of activities to encourage younger members of the community to come to church.  She has spoken to the bellringers who are also keen to recruit to their band, and, after publicising widely in the village, three adults and two young people turn up at the Tower for a taster session.</a:t>
              </a:r>
            </a:p>
            <a:p>
              <a:pPr>
                <a:lnSpc>
                  <a:spcPct val="120000"/>
                </a:lnSpc>
                <a:spcBef>
                  <a:spcPts val="800"/>
                </a:spcBef>
              </a:pPr>
              <a:r>
                <a:rPr lang="en-GB" sz="2800" dirty="0">
                  <a:ln>
                    <a:noFill/>
                  </a:ln>
                  <a:solidFill>
                    <a:srgbClr val="000000"/>
                  </a:solidFill>
                  <a:effectLst/>
                  <a:latin typeface="+mn-lt"/>
                  <a:ea typeface="Helvetica" panose="020B0604020202020204" pitchFamily="34" charset="0"/>
                  <a:cs typeface="Arial Unicode MS"/>
                </a:rPr>
                <a:t> </a:t>
              </a:r>
              <a:endParaRPr lang="en-GB" sz="2800" dirty="0">
                <a:ln>
                  <a:noFill/>
                </a:ln>
                <a:solidFill>
                  <a:srgbClr val="000000"/>
                </a:solidFill>
                <a:effectLst/>
                <a:latin typeface="+mn-lt"/>
                <a:ea typeface="Arial Unicode MS"/>
                <a:cs typeface="Arial Unicode MS"/>
              </a:endParaRPr>
            </a:p>
            <a:p>
              <a:pPr>
                <a:lnSpc>
                  <a:spcPct val="120000"/>
                </a:lnSpc>
                <a:spcBef>
                  <a:spcPts val="800"/>
                </a:spcBef>
              </a:pPr>
              <a:r>
                <a:rPr lang="en-GB" sz="2800" dirty="0">
                  <a:ln>
                    <a:noFill/>
                  </a:ln>
                  <a:solidFill>
                    <a:srgbClr val="000000"/>
                  </a:solidFill>
                  <a:effectLst/>
                  <a:latin typeface="+mn-lt"/>
                  <a:ea typeface="Arial Unicode MS"/>
                  <a:cs typeface="Arial Unicode MS"/>
                </a:rPr>
                <a:t>The session goes well, all five decide to learn to ring, and the teaching starts the next practice night.  Some members of the band are competent in teaching ringing and all safeguarding requirements are in place.  All progress well and it is not long before three are invited to ring on a Sunday.  One Sunday, a number of the regular band are away and Emily, one of the young ringers, who has been learning to ring has started to ring for Sunday services, turns up in the tower for the first time without a parent accompanying her.  At this time, you are the only ringer in the Tower and the ringing chamber is accessed from an outside door and is not visible to members of the congregation.</a:t>
              </a:r>
            </a:p>
          </p:txBody>
        </p:sp>
      </p:grpSp>
      <p:sp>
        <p:nvSpPr>
          <p:cNvPr id="635" name="Rounded Rectangle"/>
          <p:cNvSpPr/>
          <p:nvPr/>
        </p:nvSpPr>
        <p:spPr>
          <a:xfrm>
            <a:off x="12144620" y="7773212"/>
            <a:ext cx="11859588"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Rectangle: Rounded Corners 2">
            <a:extLst>
              <a:ext uri="{FF2B5EF4-FFF2-40B4-BE49-F238E27FC236}">
                <a16:creationId xmlns:a16="http://schemas.microsoft.com/office/drawing/2014/main" id="{5FC1DE3E-C94F-46FB-BC31-B771F2EE7E14}"/>
              </a:ext>
            </a:extLst>
          </p:cNvPr>
          <p:cNvSpPr/>
          <p:nvPr/>
        </p:nvSpPr>
        <p:spPr>
          <a:xfrm>
            <a:off x="12302650" y="9668416"/>
            <a:ext cx="11333997" cy="887805"/>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5086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Bell Ringers - </a:t>
            </a:r>
            <a:r>
              <a:rPr dirty="0"/>
              <a:t>Scenario </a:t>
            </a:r>
            <a:r>
              <a:rPr lang="en-GB" dirty="0"/>
              <a:t>2</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4" name="Rectangle: Rounded Corners 3">
            <a:extLst>
              <a:ext uri="{FF2B5EF4-FFF2-40B4-BE49-F238E27FC236}">
                <a16:creationId xmlns:a16="http://schemas.microsoft.com/office/drawing/2014/main" id="{7C13FA26-8749-EF01-7B9C-C3B9DEA5168E}"/>
              </a:ext>
            </a:extLst>
          </p:cNvPr>
          <p:cNvSpPr/>
          <p:nvPr/>
        </p:nvSpPr>
        <p:spPr>
          <a:xfrm>
            <a:off x="12293750" y="10701147"/>
            <a:ext cx="10566250" cy="78596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289885" y="7584779"/>
            <a:ext cx="11569057" cy="55194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sz="3200" dirty="0"/>
              <a:t>Who would you talk to about this </a:t>
            </a:r>
            <a:r>
              <a:rPr lang="en-GB" sz="3200" dirty="0"/>
              <a:t>after the service</a:t>
            </a:r>
            <a:r>
              <a:rPr sz="3200" dirty="0"/>
              <a:t>?</a:t>
            </a:r>
          </a:p>
          <a:p>
            <a:pPr>
              <a:defRPr sz="2800"/>
            </a:pPr>
            <a:endParaRPr sz="3200" dirty="0"/>
          </a:p>
          <a:p>
            <a:pPr marL="457200" indent="-457200" algn="l">
              <a:buFont typeface="+mj-lt"/>
              <a:buAutoNum type="arabicPeriod"/>
            </a:pPr>
            <a:r>
              <a:rPr lang="en-GB" sz="2800" dirty="0"/>
              <a:t>I would ask the Tower Captain if there was a policy in place for dealing with this kind of situation.</a:t>
            </a:r>
          </a:p>
          <a:p>
            <a:pPr marL="457200" indent="-457200" algn="l">
              <a:buFont typeface="+mj-lt"/>
              <a:buAutoNum type="arabicPeriod"/>
            </a:pPr>
            <a:endParaRPr lang="en-GB" sz="2800" dirty="0"/>
          </a:p>
          <a:p>
            <a:pPr marL="457200" indent="-457200" algn="l">
              <a:buFont typeface="+mj-lt"/>
              <a:buAutoNum type="arabicPeriod"/>
            </a:pPr>
            <a:r>
              <a:rPr lang="en-GB" sz="2800" dirty="0"/>
              <a:t>I would inform the Parish Safeguarding Officer.</a:t>
            </a:r>
          </a:p>
          <a:p>
            <a:pPr marL="457200" indent="-457200" algn="l">
              <a:buFont typeface="+mj-lt"/>
              <a:buAutoNum type="arabicPeriod"/>
            </a:pPr>
            <a:endParaRPr lang="en-GB" sz="2800" dirty="0"/>
          </a:p>
          <a:p>
            <a:pPr marL="457200" indent="-457200" algn="l">
              <a:buFont typeface="+mj-lt"/>
              <a:buAutoNum type="arabicPeriod"/>
            </a:pPr>
            <a:r>
              <a:rPr lang="en-GB" sz="2800" dirty="0"/>
              <a:t>I would speak to Emily’s parents and ask them to make sure it didn’t happen again. </a:t>
            </a:r>
          </a:p>
          <a:p>
            <a:pPr algn="l"/>
            <a:r>
              <a:rPr lang="en-GB" sz="2800" dirty="0"/>
              <a:t>.</a:t>
            </a:r>
          </a:p>
        </p:txBody>
      </p:sp>
    </p:spTree>
    <p:extLst>
      <p:ext uri="{BB962C8B-B14F-4D97-AF65-F5344CB8AC3E}">
        <p14:creationId xmlns:p14="http://schemas.microsoft.com/office/powerpoint/2010/main" val="11847438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5EA0A4D-9F94-4CE8-ACC9-31BA08E354DD}"/>
              </a:ext>
            </a:extLst>
          </p:cNvPr>
          <p:cNvSpPr/>
          <p:nvPr/>
        </p:nvSpPr>
        <p:spPr>
          <a:xfrm>
            <a:off x="408440" y="10459076"/>
            <a:ext cx="10722285" cy="1473093"/>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93878" y="7512161"/>
            <a:ext cx="10336847" cy="55194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1</a:t>
            </a:r>
          </a:p>
          <a:p>
            <a:pPr>
              <a:defRPr sz="2800"/>
            </a:pPr>
            <a:endParaRPr sz="3200" dirty="0"/>
          </a:p>
          <a:p>
            <a:pPr>
              <a:defRPr sz="2800"/>
            </a:pPr>
            <a:r>
              <a:rPr lang="en-GB" sz="3200" dirty="0"/>
              <a:t>Does this situation present a safeguarding concern</a:t>
            </a:r>
            <a:r>
              <a:rPr sz="3200" dirty="0"/>
              <a:t>?</a:t>
            </a:r>
          </a:p>
          <a:p>
            <a:pPr>
              <a:defRPr sz="2800"/>
            </a:pPr>
            <a:endParaRPr sz="3200" dirty="0"/>
          </a:p>
          <a:p>
            <a:pPr marL="457200" indent="-457200" algn="l">
              <a:buAutoNum type="arabicPeriod"/>
            </a:pPr>
            <a:r>
              <a:rPr lang="en-GB" sz="2800" dirty="0"/>
              <a:t>No – Ethel is lucky to have her son around to take care of things for her.</a:t>
            </a:r>
          </a:p>
          <a:p>
            <a:pPr marL="457200" indent="-457200" algn="l">
              <a:buAutoNum type="arabicPeriod"/>
            </a:pPr>
            <a:endParaRPr lang="en-GB" sz="2800" dirty="0"/>
          </a:p>
          <a:p>
            <a:pPr marL="457200" indent="-457200" algn="l">
              <a:buAutoNum type="arabicPeriod"/>
            </a:pPr>
            <a:r>
              <a:rPr lang="en-GB" sz="2800" dirty="0"/>
              <a:t>Yes – Ethel is less able to take care of herself and her son appears to be taking advantage of this.</a:t>
            </a:r>
          </a:p>
          <a:p>
            <a:pPr marL="457200" indent="-457200" algn="l">
              <a:buAutoNum type="arabicPeriod"/>
            </a:pPr>
            <a:endParaRPr lang="en-GB" sz="2800" dirty="0"/>
          </a:p>
          <a:p>
            <a:pPr marL="457200" indent="-457200" algn="l">
              <a:buAutoNum type="arabicPeriod"/>
            </a:pPr>
            <a:r>
              <a:rPr lang="en-GB" sz="2800" dirty="0"/>
              <a:t>Unsure – there’s probably an innocent explanation for her son’s behaviour.</a:t>
            </a:r>
          </a:p>
        </p:txBody>
      </p:sp>
      <p:sp>
        <p:nvSpPr>
          <p:cNvPr id="4" name="Rectangle: Rounded Corners 3">
            <a:extLst>
              <a:ext uri="{FF2B5EF4-FFF2-40B4-BE49-F238E27FC236}">
                <a16:creationId xmlns:a16="http://schemas.microsoft.com/office/drawing/2014/main" id="{7C13FA26-8749-EF01-7B9C-C3B9DEA5168E}"/>
              </a:ext>
            </a:extLst>
          </p:cNvPr>
          <p:cNvSpPr/>
          <p:nvPr/>
        </p:nvSpPr>
        <p:spPr>
          <a:xfrm>
            <a:off x="12482375" y="11447626"/>
            <a:ext cx="10647448" cy="994209"/>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454698" y="7703288"/>
            <a:ext cx="11569057" cy="5088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sz="3200" dirty="0"/>
              <a:t>Who would you talk to about this </a:t>
            </a:r>
            <a:r>
              <a:rPr lang="en-GB" sz="3200" dirty="0"/>
              <a:t>situation</a:t>
            </a:r>
            <a:r>
              <a:rPr sz="3200" dirty="0"/>
              <a:t>?</a:t>
            </a:r>
          </a:p>
          <a:p>
            <a:pPr>
              <a:defRPr sz="2800"/>
            </a:pPr>
            <a:endParaRPr sz="3200" dirty="0"/>
          </a:p>
          <a:p>
            <a:pPr marL="457200" indent="-457200" algn="l">
              <a:buFont typeface="+mj-lt"/>
              <a:buAutoNum type="arabicPeriod"/>
            </a:pPr>
            <a:r>
              <a:rPr lang="en-GB" sz="2800" dirty="0"/>
              <a:t>I would ask the other ringers to keep an eye on Ethel and if they knew any more about the situation. </a:t>
            </a:r>
          </a:p>
          <a:p>
            <a:pPr marL="457200" indent="-457200" algn="l">
              <a:buFont typeface="+mj-lt"/>
              <a:buAutoNum type="arabicPeriod"/>
            </a:pPr>
            <a:endParaRPr lang="en-GB" sz="2800" dirty="0"/>
          </a:p>
          <a:p>
            <a:pPr marL="457200" indent="-457200" algn="l">
              <a:buFont typeface="+mj-lt"/>
              <a:buAutoNum type="arabicPeriod"/>
            </a:pPr>
            <a:r>
              <a:rPr lang="en-GB" sz="2800" dirty="0"/>
              <a:t>I would talk to Gary and ask what was going on.</a:t>
            </a:r>
          </a:p>
          <a:p>
            <a:pPr marL="457200" indent="-457200" algn="l">
              <a:buFont typeface="+mj-lt"/>
              <a:buAutoNum type="arabicPeriod"/>
            </a:pPr>
            <a:endParaRPr lang="en-GB" sz="2800" dirty="0"/>
          </a:p>
          <a:p>
            <a:pPr marL="457200" indent="-457200" algn="l">
              <a:buFont typeface="+mj-lt"/>
              <a:buAutoNum type="arabicPeriod"/>
            </a:pPr>
            <a:r>
              <a:rPr lang="en-GB" sz="2800" dirty="0"/>
              <a:t>I would speak to the Parish Safeguarding Officer about this.</a:t>
            </a:r>
          </a:p>
          <a:p>
            <a:pPr algn="l"/>
            <a:endParaRPr lang="en-GB" sz="2800" dirty="0"/>
          </a:p>
        </p:txBody>
      </p:sp>
      <p:grpSp>
        <p:nvGrpSpPr>
          <p:cNvPr id="631" name="Group"/>
          <p:cNvGrpSpPr/>
          <p:nvPr/>
        </p:nvGrpSpPr>
        <p:grpSpPr>
          <a:xfrm>
            <a:off x="408440" y="1629341"/>
            <a:ext cx="23718864" cy="5636095"/>
            <a:chOff x="0" y="-324142"/>
            <a:chExt cx="23718863" cy="5636094"/>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3600"/>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324142"/>
              <a:ext cx="23061029" cy="56360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2800" dirty="0">
                  <a:ln>
                    <a:noFill/>
                  </a:ln>
                  <a:solidFill>
                    <a:srgbClr val="000000"/>
                  </a:solidFill>
                  <a:effectLst/>
                  <a:latin typeface="+mn-lt"/>
                  <a:ea typeface="Arial Unicode MS"/>
                  <a:cs typeface="Arial Unicode MS"/>
                </a:rPr>
                <a:t>You are a ringer at </a:t>
              </a:r>
              <a:r>
                <a:rPr lang="en-GB" sz="2800" dirty="0" err="1">
                  <a:ln>
                    <a:noFill/>
                  </a:ln>
                  <a:solidFill>
                    <a:srgbClr val="000000"/>
                  </a:solidFill>
                  <a:effectLst/>
                  <a:latin typeface="+mn-lt"/>
                  <a:ea typeface="Arial Unicode MS"/>
                  <a:cs typeface="Arial Unicode MS"/>
                </a:rPr>
                <a:t>Borset</a:t>
              </a:r>
              <a:r>
                <a:rPr lang="en-GB" sz="2800" dirty="0">
                  <a:ln>
                    <a:noFill/>
                  </a:ln>
                  <a:solidFill>
                    <a:srgbClr val="000000"/>
                  </a:solidFill>
                  <a:effectLst/>
                  <a:latin typeface="+mn-lt"/>
                  <a:ea typeface="Arial Unicode MS"/>
                  <a:cs typeface="Arial Unicode MS"/>
                </a:rPr>
                <a:t>, where you enjoy being part of a very well managed team of ringers. Many of the ringers attend church and take part in community activities.</a:t>
              </a:r>
            </a:p>
            <a:p>
              <a:pPr>
                <a:lnSpc>
                  <a:spcPct val="120000"/>
                </a:lnSpc>
                <a:spcBef>
                  <a:spcPts val="800"/>
                </a:spcBef>
              </a:pPr>
              <a:endParaRPr lang="en-GB" sz="2800" dirty="0">
                <a:ln>
                  <a:noFill/>
                </a:ln>
                <a:solidFill>
                  <a:srgbClr val="000000"/>
                </a:solidFill>
                <a:effectLst/>
                <a:latin typeface="+mn-lt"/>
                <a:ea typeface="Arial Unicode MS"/>
                <a:cs typeface="Arial Unicode MS"/>
              </a:endParaRPr>
            </a:p>
            <a:p>
              <a:pPr>
                <a:lnSpc>
                  <a:spcPct val="120000"/>
                </a:lnSpc>
                <a:spcBef>
                  <a:spcPts val="800"/>
                </a:spcBef>
              </a:pPr>
              <a:r>
                <a:rPr lang="en-GB" sz="2800" dirty="0">
                  <a:ln>
                    <a:noFill/>
                  </a:ln>
                  <a:solidFill>
                    <a:srgbClr val="000000"/>
                  </a:solidFill>
                  <a:effectLst/>
                  <a:latin typeface="+mn-lt"/>
                  <a:ea typeface="Arial Unicode MS"/>
                  <a:cs typeface="Arial Unicode MS"/>
                </a:rPr>
                <a:t>Recently, one of the ringers, Ethel, has been quite subdued and has not been ringing very well. You notice that she has lost a bit of weight and is increasingly dressing scruffily. Normally she is very smartly dressed and engaging.</a:t>
              </a:r>
            </a:p>
            <a:p>
              <a:pPr>
                <a:lnSpc>
                  <a:spcPct val="120000"/>
                </a:lnSpc>
                <a:spcBef>
                  <a:spcPts val="800"/>
                </a:spcBef>
              </a:pPr>
              <a:endParaRPr lang="en-GB" sz="2800" dirty="0">
                <a:ln>
                  <a:noFill/>
                </a:ln>
                <a:solidFill>
                  <a:srgbClr val="000000"/>
                </a:solidFill>
                <a:effectLst/>
                <a:latin typeface="+mn-lt"/>
                <a:ea typeface="Arial Unicode MS"/>
                <a:cs typeface="Arial Unicode MS"/>
              </a:endParaRPr>
            </a:p>
            <a:p>
              <a:pPr>
                <a:lnSpc>
                  <a:spcPct val="120000"/>
                </a:lnSpc>
                <a:spcBef>
                  <a:spcPts val="800"/>
                </a:spcBef>
              </a:pPr>
              <a:r>
                <a:rPr lang="en-GB" sz="2800" dirty="0">
                  <a:ln>
                    <a:noFill/>
                  </a:ln>
                  <a:solidFill>
                    <a:srgbClr val="000000"/>
                  </a:solidFill>
                  <a:effectLst/>
                  <a:latin typeface="+mn-lt"/>
                  <a:ea typeface="Arial Unicode MS"/>
                  <a:cs typeface="Arial Unicode MS"/>
                </a:rPr>
                <a:t>After the last practice you dropped into her home for a chat and she shared with you that she had recently been diagnosed with early-stage dementia which has affected her confidence. She said her son, Gary, has been visiting her and she is paying him to do odd jobs around the house. However, she noticed last week that he has also been taking money from her savings which she keeps in a safe in the study. She does not want to approach the police as she does not want to get Gary in trouble.</a:t>
              </a:r>
            </a:p>
          </p:txBody>
        </p:sp>
      </p:gr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5086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Bell Ringers - </a:t>
            </a:r>
            <a:r>
              <a:rPr dirty="0"/>
              <a:t>Scenario </a:t>
            </a:r>
            <a:r>
              <a:rPr lang="en-GB" dirty="0"/>
              <a:t>3</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4739134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992437"/>
              <a:ext cx="23061029" cy="3002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3200" dirty="0">
                  <a:ln>
                    <a:noFill/>
                  </a:ln>
                  <a:solidFill>
                    <a:srgbClr val="000000"/>
                  </a:solidFill>
                  <a:effectLst/>
                  <a:latin typeface="+mn-lt"/>
                  <a:ea typeface="Arial Unicode MS"/>
                  <a:cs typeface="Arial Unicode MS"/>
                </a:rPr>
                <a:t>John is one of the bellringers. He is well respected and known across the region. You have noticed, during your general working day, that he is often physically close to a particular young bellringer, Anna: a fifteen-year-old who has a slight mobility problem with her leg and sometimes has to use the lift as far as it will go. From your perspective, he often stands unnecessarily close to her when waiting for the lift. You have also heard a rumour that he has asked her to send him a picture of herself from her phone.</a:t>
              </a:r>
            </a:p>
          </p:txBody>
        </p:sp>
      </p:grpSp>
      <p:sp>
        <p:nvSpPr>
          <p:cNvPr id="2" name="Rectangle: Rounded Corners 1">
            <a:extLst>
              <a:ext uri="{FF2B5EF4-FFF2-40B4-BE49-F238E27FC236}">
                <a16:creationId xmlns:a16="http://schemas.microsoft.com/office/drawing/2014/main" id="{05EA0A4D-9F94-4CE8-ACC9-31BA08E354DD}"/>
              </a:ext>
            </a:extLst>
          </p:cNvPr>
          <p:cNvSpPr/>
          <p:nvPr/>
        </p:nvSpPr>
        <p:spPr>
          <a:xfrm>
            <a:off x="755222" y="11315590"/>
            <a:ext cx="10336848" cy="1974657"/>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339900"/>
            <a:ext cx="10336847" cy="59503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1</a:t>
            </a:r>
          </a:p>
          <a:p>
            <a:pPr>
              <a:defRPr sz="2800"/>
            </a:pPr>
            <a:endParaRPr sz="3200" dirty="0"/>
          </a:p>
          <a:p>
            <a:pPr>
              <a:defRPr sz="2800"/>
            </a:pPr>
            <a:r>
              <a:rPr lang="en-GB" sz="3200" dirty="0"/>
              <a:t>Does this situation present a safeguarding concern</a:t>
            </a:r>
            <a:r>
              <a:rPr sz="3200" dirty="0"/>
              <a:t>?</a:t>
            </a:r>
          </a:p>
          <a:p>
            <a:pPr>
              <a:defRPr sz="2800"/>
            </a:pPr>
            <a:endParaRPr sz="3200" dirty="0"/>
          </a:p>
          <a:p>
            <a:pPr marL="457200" indent="-457200" algn="l">
              <a:buAutoNum type="arabicPeriod"/>
            </a:pPr>
            <a:r>
              <a:rPr lang="en-GB" sz="2800" dirty="0"/>
              <a:t>No – we shouldn’t listen to unsubstantiated rumours.</a:t>
            </a:r>
          </a:p>
          <a:p>
            <a:pPr marL="457200" indent="-457200" algn="l">
              <a:buAutoNum type="arabicPeriod"/>
            </a:pPr>
            <a:endParaRPr lang="en-GB" sz="2800" dirty="0"/>
          </a:p>
          <a:p>
            <a:pPr marL="457200" indent="-457200" algn="l">
              <a:buAutoNum type="arabicPeriod"/>
            </a:pPr>
            <a:r>
              <a:rPr lang="en-GB" sz="2800" dirty="0"/>
              <a:t>Unsure – John is lovely and there’s probably nothing to worry about.</a:t>
            </a:r>
          </a:p>
          <a:p>
            <a:pPr marL="457200" indent="-457200" algn="l">
              <a:buAutoNum type="arabicPeriod"/>
            </a:pPr>
            <a:endParaRPr lang="en-GB" sz="2800" dirty="0"/>
          </a:p>
          <a:p>
            <a:pPr marL="457200" indent="-457200" algn="l">
              <a:buAutoNum type="arabicPeriod"/>
            </a:pPr>
            <a:r>
              <a:rPr lang="en-GB" sz="2800" dirty="0"/>
              <a:t>Yes – an adult leader of an activity should not be requesting images of young people for their personal use, or be inappropriately closer than expected before or during an activity.</a:t>
            </a: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6873677"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Cathedral Volunteers - </a:t>
            </a:r>
            <a:r>
              <a:rPr dirty="0"/>
              <a:t>Scenario </a:t>
            </a:r>
            <a:r>
              <a:rPr lang="en-GB" dirty="0"/>
              <a:t>1</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4" name="Rectangle: Rounded Corners 3">
            <a:extLst>
              <a:ext uri="{FF2B5EF4-FFF2-40B4-BE49-F238E27FC236}">
                <a16:creationId xmlns:a16="http://schemas.microsoft.com/office/drawing/2014/main" id="{7C13FA26-8749-EF01-7B9C-C3B9DEA5168E}"/>
              </a:ext>
            </a:extLst>
          </p:cNvPr>
          <p:cNvSpPr/>
          <p:nvPr/>
        </p:nvSpPr>
        <p:spPr>
          <a:xfrm>
            <a:off x="12607070" y="11582537"/>
            <a:ext cx="11317231" cy="106916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625047" y="7756296"/>
            <a:ext cx="11569057" cy="5088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sz="3200" dirty="0"/>
              <a:t>Who would you talk to about this </a:t>
            </a:r>
            <a:r>
              <a:rPr lang="en-GB" sz="3200" dirty="0"/>
              <a:t>situation</a:t>
            </a:r>
            <a:r>
              <a:rPr sz="3200" dirty="0"/>
              <a:t>?</a:t>
            </a:r>
          </a:p>
          <a:p>
            <a:pPr>
              <a:defRPr sz="2800"/>
            </a:pPr>
            <a:endParaRPr sz="3200" dirty="0"/>
          </a:p>
          <a:p>
            <a:pPr marL="457200" indent="-457200" algn="l">
              <a:buFont typeface="+mj-lt"/>
              <a:buAutoNum type="arabicPeriod"/>
            </a:pPr>
            <a:r>
              <a:rPr lang="en-GB" sz="2800" dirty="0"/>
              <a:t>I would talk to Anna and warn her off spending time with John.</a:t>
            </a:r>
          </a:p>
          <a:p>
            <a:pPr marL="457200" indent="-457200" algn="l">
              <a:buFont typeface="+mj-lt"/>
              <a:buAutoNum type="arabicPeriod"/>
            </a:pPr>
            <a:endParaRPr lang="en-GB" sz="2800" dirty="0"/>
          </a:p>
          <a:p>
            <a:pPr marL="457200" indent="-457200" algn="l">
              <a:buFont typeface="+mj-lt"/>
              <a:buAutoNum type="arabicPeriod"/>
            </a:pPr>
            <a:r>
              <a:rPr lang="en-GB" sz="2800" dirty="0"/>
              <a:t>I wouldn’t mention this to anyone as it does not appear that anyone has been harmed, and it may damage John’s reputation.</a:t>
            </a:r>
          </a:p>
          <a:p>
            <a:pPr marL="457200" indent="-457200" algn="l">
              <a:buFont typeface="+mj-lt"/>
              <a:buAutoNum type="arabicPeriod"/>
            </a:pPr>
            <a:endParaRPr lang="en-GB" sz="2800" dirty="0"/>
          </a:p>
          <a:p>
            <a:pPr marL="457200" indent="-457200" algn="l">
              <a:buFont typeface="+mj-lt"/>
              <a:buAutoNum type="arabicPeriod"/>
            </a:pPr>
            <a:r>
              <a:rPr lang="en-GB" sz="2800" dirty="0"/>
              <a:t>I would only speak to the Cathedral’s Safeguarding Lead about this.</a:t>
            </a:r>
          </a:p>
          <a:p>
            <a:pPr algn="l"/>
            <a:endParaRPr lang="en-GB" sz="2800" dirty="0"/>
          </a:p>
        </p:txBody>
      </p:sp>
    </p:spTree>
    <p:extLst>
      <p:ext uri="{BB962C8B-B14F-4D97-AF65-F5344CB8AC3E}">
        <p14:creationId xmlns:p14="http://schemas.microsoft.com/office/powerpoint/2010/main" val="121125562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811170"/>
              <a:ext cx="23061029" cy="33654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3600" dirty="0">
                  <a:ln>
                    <a:noFill/>
                  </a:ln>
                  <a:solidFill>
                    <a:srgbClr val="000000"/>
                  </a:solidFill>
                  <a:effectLst/>
                  <a:latin typeface="+mn-lt"/>
                  <a:ea typeface="Arial Unicode MS"/>
                  <a:cs typeface="Arial Unicode MS"/>
                </a:rPr>
                <a:t>Walter always stops to talk to the staff when they are working around the cathedral. He used to work at the cathedral many years ago, and is interested in what’s going on. You have known him a long time - you have noticed he has become increasingly frail, and now has a carer accompany him into town. The last time you saw him, the carer was pushing him along quite roughly, and speaking very disrespectfully. Walter seemed very unhappy.</a:t>
              </a:r>
            </a:p>
          </p:txBody>
        </p:sp>
      </p:grpSp>
      <p:sp>
        <p:nvSpPr>
          <p:cNvPr id="632" name="Rounded Rectangle"/>
          <p:cNvSpPr/>
          <p:nvPr/>
        </p:nvSpPr>
        <p:spPr>
          <a:xfrm>
            <a:off x="332568" y="7759013"/>
            <a:ext cx="11146206"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Rectangle: Rounded Corners 1">
            <a:extLst>
              <a:ext uri="{FF2B5EF4-FFF2-40B4-BE49-F238E27FC236}">
                <a16:creationId xmlns:a16="http://schemas.microsoft.com/office/drawing/2014/main" id="{05EA0A4D-9F94-4CE8-ACC9-31BA08E354DD}"/>
              </a:ext>
            </a:extLst>
          </p:cNvPr>
          <p:cNvSpPr/>
          <p:nvPr/>
        </p:nvSpPr>
        <p:spPr>
          <a:xfrm>
            <a:off x="663231" y="9517014"/>
            <a:ext cx="10639093" cy="1155983"/>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555344"/>
            <a:ext cx="10336847" cy="55194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1</a:t>
            </a:r>
          </a:p>
          <a:p>
            <a:pPr>
              <a:defRPr sz="2800"/>
            </a:pPr>
            <a:endParaRPr sz="3200" dirty="0"/>
          </a:p>
          <a:p>
            <a:pPr>
              <a:defRPr sz="2800"/>
            </a:pPr>
            <a:r>
              <a:rPr lang="en-GB" sz="3200" dirty="0"/>
              <a:t>Does this situation present a safeguarding concern</a:t>
            </a:r>
            <a:r>
              <a:rPr sz="3200" dirty="0"/>
              <a:t>?</a:t>
            </a:r>
          </a:p>
          <a:p>
            <a:pPr>
              <a:defRPr sz="2800"/>
            </a:pPr>
            <a:endParaRPr sz="3200" dirty="0"/>
          </a:p>
          <a:p>
            <a:pPr marL="457200" indent="-457200" algn="l">
              <a:buAutoNum type="arabicPeriod"/>
            </a:pPr>
            <a:r>
              <a:rPr lang="en-GB" sz="2800" dirty="0"/>
              <a:t>Yes – this behaviour from the carer is inappropriate and Walter is clearly upset. </a:t>
            </a:r>
          </a:p>
          <a:p>
            <a:pPr marL="457200" indent="-457200" algn="l">
              <a:buAutoNum type="arabicPeriod"/>
            </a:pPr>
            <a:endParaRPr lang="en-GB" sz="2800" dirty="0"/>
          </a:p>
          <a:p>
            <a:pPr marL="457200" indent="-457200" algn="l">
              <a:buAutoNum type="arabicPeriod"/>
            </a:pPr>
            <a:r>
              <a:rPr lang="en-GB" sz="2800" dirty="0"/>
              <a:t>Unsure – older people sometimes get upset over trifles and what I thought was rough pushing may not have been as bad as I thought.</a:t>
            </a:r>
          </a:p>
          <a:p>
            <a:pPr marL="457200" indent="-457200" algn="l">
              <a:buAutoNum type="arabicPeriod"/>
            </a:pPr>
            <a:endParaRPr lang="en-GB" sz="2800" dirty="0"/>
          </a:p>
          <a:p>
            <a:pPr marL="457200" indent="-457200" algn="l">
              <a:buAutoNum type="arabicPeriod"/>
            </a:pPr>
            <a:r>
              <a:rPr lang="en-GB" sz="2800" dirty="0"/>
              <a:t>No – I don’t see anything wrong with this.</a:t>
            </a:r>
          </a:p>
        </p:txBody>
      </p:sp>
      <p:sp>
        <p:nvSpPr>
          <p:cNvPr id="635" name="Rounded Rectangle"/>
          <p:cNvSpPr/>
          <p:nvPr/>
        </p:nvSpPr>
        <p:spPr>
          <a:xfrm>
            <a:off x="12144620" y="7773212"/>
            <a:ext cx="11859588"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0" name="Part 3 - Safeguarding Scenarios"/>
          <p:cNvSpPr txBox="1"/>
          <p:nvPr/>
        </p:nvSpPr>
        <p:spPr>
          <a:xfrm>
            <a:off x="44246" y="13419981"/>
            <a:ext cx="3056764" cy="3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500" b="1">
                <a:solidFill>
                  <a:srgbClr val="FFFFFF"/>
                </a:solidFill>
              </a:defRPr>
            </a:lvl1pPr>
          </a:lstStyle>
          <a:p>
            <a:r>
              <a:t>Part 3 - Safeguarding Scenarios </a:t>
            </a: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6873677"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Cathedral Volunteers - </a:t>
            </a:r>
            <a:r>
              <a:rPr dirty="0"/>
              <a:t>Scenario </a:t>
            </a:r>
            <a:r>
              <a:rPr lang="en-GB" dirty="0"/>
              <a:t>2</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4" name="Rectangle: Rounded Corners 3">
            <a:extLst>
              <a:ext uri="{FF2B5EF4-FFF2-40B4-BE49-F238E27FC236}">
                <a16:creationId xmlns:a16="http://schemas.microsoft.com/office/drawing/2014/main" id="{7C13FA26-8749-EF01-7B9C-C3B9DEA5168E}"/>
              </a:ext>
            </a:extLst>
          </p:cNvPr>
          <p:cNvSpPr/>
          <p:nvPr/>
        </p:nvSpPr>
        <p:spPr>
          <a:xfrm>
            <a:off x="12492770" y="10348907"/>
            <a:ext cx="11440655" cy="1043276"/>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558247" y="7540852"/>
            <a:ext cx="11569057" cy="55194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lang="en-GB" sz="3200" dirty="0"/>
              <a:t>What should be your first response</a:t>
            </a:r>
            <a:r>
              <a:rPr sz="3200" dirty="0"/>
              <a:t>?</a:t>
            </a:r>
          </a:p>
          <a:p>
            <a:pPr>
              <a:defRPr sz="2800"/>
            </a:pPr>
            <a:endParaRPr sz="3200" dirty="0"/>
          </a:p>
          <a:p>
            <a:pPr marL="457200" indent="-457200" algn="l">
              <a:buFont typeface="+mj-lt"/>
              <a:buAutoNum type="arabicPeriod"/>
            </a:pPr>
            <a:r>
              <a:rPr lang="en-GB" sz="2800" dirty="0"/>
              <a:t>Go over and confront the carer about their behaviour.</a:t>
            </a:r>
          </a:p>
          <a:p>
            <a:pPr marL="457200" indent="-457200" algn="l">
              <a:buFont typeface="+mj-lt"/>
              <a:buAutoNum type="arabicPeriod"/>
            </a:pPr>
            <a:endParaRPr lang="en-GB" sz="2800" dirty="0"/>
          </a:p>
          <a:p>
            <a:pPr marL="457200" indent="-457200" algn="l">
              <a:buFont typeface="+mj-lt"/>
              <a:buAutoNum type="arabicPeriod"/>
            </a:pPr>
            <a:r>
              <a:rPr lang="en-GB" sz="2800" dirty="0"/>
              <a:t>Speak to the Safeguarding Lead (or your line manager, if the Safeguarding Lead isn’t available).</a:t>
            </a:r>
          </a:p>
          <a:p>
            <a:pPr marL="457200" indent="-457200" algn="l">
              <a:buFont typeface="+mj-lt"/>
              <a:buAutoNum type="arabicPeriod"/>
            </a:pPr>
            <a:endParaRPr lang="en-GB" sz="2800" dirty="0"/>
          </a:p>
          <a:p>
            <a:pPr marL="457200" indent="-457200" algn="l">
              <a:buFont typeface="+mj-lt"/>
              <a:buAutoNum type="arabicPeriod"/>
            </a:pPr>
            <a:r>
              <a:rPr lang="en-GB" sz="2800" dirty="0"/>
              <a:t>Do nothing; an old man having a row with his carer is none of my business.</a:t>
            </a:r>
          </a:p>
          <a:p>
            <a:pPr algn="l"/>
            <a:endParaRPr lang="en-GB" sz="2800" dirty="0"/>
          </a:p>
        </p:txBody>
      </p:sp>
    </p:spTree>
    <p:extLst>
      <p:ext uri="{BB962C8B-B14F-4D97-AF65-F5344CB8AC3E}">
        <p14:creationId xmlns:p14="http://schemas.microsoft.com/office/powerpoint/2010/main" val="250327672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1143569"/>
              <a:ext cx="23061029" cy="27006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3600" dirty="0">
                  <a:ln>
                    <a:noFill/>
                  </a:ln>
                  <a:solidFill>
                    <a:srgbClr val="000000"/>
                  </a:solidFill>
                  <a:effectLst/>
                  <a:latin typeface="+mn-lt"/>
                  <a:ea typeface="Arial Unicode MS"/>
                  <a:cs typeface="Arial Unicode MS"/>
                </a:rPr>
                <a:t>You have noticed that Sarah, a volunteer who regularly spends time at the cathedral, is very friendly with the servers and choristers. You have noticed that she seems to be on duty at particular places at certain times, and always chats with the children as they are preparing and moving around. Last time you were in, you thought you saw her taking photos of the choristers on a phone camera.</a:t>
              </a:r>
            </a:p>
          </p:txBody>
        </p:sp>
      </p:grpSp>
      <p:sp>
        <p:nvSpPr>
          <p:cNvPr id="632" name="Rounded Rectangle"/>
          <p:cNvSpPr/>
          <p:nvPr/>
        </p:nvSpPr>
        <p:spPr>
          <a:xfrm>
            <a:off x="332568" y="7759013"/>
            <a:ext cx="11146206"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Rectangle: Rounded Corners 1">
            <a:extLst>
              <a:ext uri="{FF2B5EF4-FFF2-40B4-BE49-F238E27FC236}">
                <a16:creationId xmlns:a16="http://schemas.microsoft.com/office/drawing/2014/main" id="{05EA0A4D-9F94-4CE8-ACC9-31BA08E354DD}"/>
              </a:ext>
            </a:extLst>
          </p:cNvPr>
          <p:cNvSpPr/>
          <p:nvPr/>
        </p:nvSpPr>
        <p:spPr>
          <a:xfrm>
            <a:off x="737248" y="11394881"/>
            <a:ext cx="10541006" cy="202510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524566"/>
            <a:ext cx="10336847" cy="55810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1</a:t>
            </a:r>
          </a:p>
          <a:p>
            <a:pPr>
              <a:defRPr sz="2800"/>
            </a:pPr>
            <a:endParaRPr dirty="0"/>
          </a:p>
          <a:p>
            <a:pPr>
              <a:defRPr sz="2800"/>
            </a:pPr>
            <a:r>
              <a:rPr lang="en-GB" sz="3200" dirty="0"/>
              <a:t>Does this situation present a safeguarding concern</a:t>
            </a:r>
            <a:r>
              <a:rPr sz="3200" dirty="0"/>
              <a:t>?</a:t>
            </a:r>
          </a:p>
          <a:p>
            <a:pPr>
              <a:defRPr sz="2800"/>
            </a:pPr>
            <a:endParaRPr sz="1200" dirty="0"/>
          </a:p>
          <a:p>
            <a:pPr marL="457200" indent="-457200" algn="l">
              <a:buAutoNum type="arabicPeriod"/>
            </a:pPr>
            <a:r>
              <a:rPr lang="en-GB" sz="2800" dirty="0"/>
              <a:t>No – we should be grateful to have any volunteers and they should be allowed to befriend whomever they like.</a:t>
            </a:r>
          </a:p>
          <a:p>
            <a:pPr marL="457200" indent="-457200" algn="l">
              <a:buAutoNum type="arabicPeriod"/>
            </a:pPr>
            <a:endParaRPr lang="en-GB" sz="2800" dirty="0"/>
          </a:p>
          <a:p>
            <a:pPr marL="457200" indent="-457200" algn="l">
              <a:buAutoNum type="arabicPeriod"/>
            </a:pPr>
            <a:r>
              <a:rPr lang="en-GB" sz="2800" dirty="0"/>
              <a:t>Unsure – she probably doesn’t have control over her rota, and the photographs may be for a cathedral project.</a:t>
            </a:r>
          </a:p>
          <a:p>
            <a:pPr marL="457200" indent="-457200" algn="l">
              <a:buAutoNum type="arabicPeriod"/>
            </a:pPr>
            <a:endParaRPr lang="en-GB" sz="2800" dirty="0"/>
          </a:p>
          <a:p>
            <a:pPr marL="457200" indent="-457200" algn="l">
              <a:buAutoNum type="arabicPeriod"/>
            </a:pPr>
            <a:r>
              <a:rPr lang="en-GB" sz="2800" dirty="0"/>
              <a:t>Yes – Sarah’s role isn’t with the servers or choristers so it’s a concern that she spends so much time with them, and using a phone to take pictures of children is also concerning.</a:t>
            </a:r>
          </a:p>
        </p:txBody>
      </p:sp>
      <p:sp>
        <p:nvSpPr>
          <p:cNvPr id="640" name="Part 3 - Safeguarding Scenarios"/>
          <p:cNvSpPr txBox="1"/>
          <p:nvPr/>
        </p:nvSpPr>
        <p:spPr>
          <a:xfrm>
            <a:off x="44246" y="13419981"/>
            <a:ext cx="3056764" cy="3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500" b="1">
                <a:solidFill>
                  <a:srgbClr val="FFFFFF"/>
                </a:solidFill>
              </a:defRPr>
            </a:lvl1pPr>
          </a:lstStyle>
          <a:p>
            <a:r>
              <a:t>Part 3 - Safeguarding Scenarios </a:t>
            </a: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6873677"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Cathedral Volunteers - </a:t>
            </a:r>
            <a:r>
              <a:rPr dirty="0"/>
              <a:t>Scenario </a:t>
            </a:r>
            <a:r>
              <a:rPr lang="en-GB" dirty="0"/>
              <a:t>3</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4" name="Rectangle: Rounded Corners 3">
            <a:extLst>
              <a:ext uri="{FF2B5EF4-FFF2-40B4-BE49-F238E27FC236}">
                <a16:creationId xmlns:a16="http://schemas.microsoft.com/office/drawing/2014/main" id="{7C13FA26-8749-EF01-7B9C-C3B9DEA5168E}"/>
              </a:ext>
            </a:extLst>
          </p:cNvPr>
          <p:cNvSpPr/>
          <p:nvPr/>
        </p:nvSpPr>
        <p:spPr>
          <a:xfrm>
            <a:off x="12354086" y="11703547"/>
            <a:ext cx="11569057" cy="1043276"/>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558247" y="7756296"/>
            <a:ext cx="11569057" cy="5088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lang="en-GB" sz="3200" dirty="0"/>
              <a:t>Who would you talk to about this situation</a:t>
            </a:r>
            <a:r>
              <a:rPr sz="3200" dirty="0"/>
              <a:t>?</a:t>
            </a:r>
          </a:p>
          <a:p>
            <a:pPr>
              <a:defRPr sz="2800"/>
            </a:pPr>
            <a:endParaRPr sz="3200" dirty="0"/>
          </a:p>
          <a:p>
            <a:pPr marL="457200" indent="-457200" algn="l">
              <a:buFont typeface="+mj-lt"/>
              <a:buAutoNum type="arabicPeriod"/>
            </a:pPr>
            <a:r>
              <a:rPr lang="en-GB" sz="2800" dirty="0"/>
              <a:t>I would ask the servers and choristers what Sarah talked to them about and why she was taking pictures of them.</a:t>
            </a:r>
          </a:p>
          <a:p>
            <a:pPr marL="457200" indent="-457200" algn="l">
              <a:buFont typeface="+mj-lt"/>
              <a:buAutoNum type="arabicPeriod"/>
            </a:pPr>
            <a:endParaRPr lang="en-GB" sz="2800" dirty="0"/>
          </a:p>
          <a:p>
            <a:pPr marL="457200" indent="-457200" algn="l">
              <a:buFont typeface="+mj-lt"/>
              <a:buAutoNum type="arabicPeriod"/>
            </a:pPr>
            <a:r>
              <a:rPr lang="en-GB" sz="2800" dirty="0"/>
              <a:t>I wouldn’t say anything to anybody, this is a non-issue.</a:t>
            </a:r>
          </a:p>
          <a:p>
            <a:pPr marL="457200" indent="-457200" algn="l">
              <a:buFont typeface="+mj-lt"/>
              <a:buAutoNum type="arabicPeriod"/>
            </a:pPr>
            <a:endParaRPr lang="en-GB" sz="2800" dirty="0"/>
          </a:p>
          <a:p>
            <a:pPr marL="457200" indent="-457200" algn="l">
              <a:buFont typeface="+mj-lt"/>
              <a:buAutoNum type="arabicPeriod"/>
            </a:pPr>
            <a:r>
              <a:rPr lang="en-GB" sz="2800" dirty="0"/>
              <a:t>I would only speak to the cathedral’s Safeguarding Lead about this.</a:t>
            </a:r>
          </a:p>
          <a:p>
            <a:pPr algn="l"/>
            <a:endParaRPr lang="en-GB" sz="2800" dirty="0"/>
          </a:p>
        </p:txBody>
      </p:sp>
    </p:spTree>
    <p:extLst>
      <p:ext uri="{BB962C8B-B14F-4D97-AF65-F5344CB8AC3E}">
        <p14:creationId xmlns:p14="http://schemas.microsoft.com/office/powerpoint/2010/main" val="15910822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1143569"/>
              <a:ext cx="23061029" cy="27006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3600" dirty="0">
                  <a:ln>
                    <a:noFill/>
                  </a:ln>
                  <a:solidFill>
                    <a:srgbClr val="000000"/>
                  </a:solidFill>
                  <a:effectLst/>
                  <a:latin typeface="+mn-lt"/>
                  <a:ea typeface="Arial Unicode MS"/>
                  <a:cs typeface="Arial Unicode MS"/>
                </a:rPr>
                <a:t>You are the Chaplain at a palliative care hospice. You are visiting with John, praying with him regularly and offering support in his final weeks of life. On one such visit you arrive at John’s room just as his son is leaving and hear raised voices. You ask John if everything is ok and John tells you that his son is asking him about the contents of, and trying to get him to amend his will. </a:t>
              </a:r>
            </a:p>
          </p:txBody>
        </p:sp>
      </p:grpSp>
      <p:sp>
        <p:nvSpPr>
          <p:cNvPr id="2" name="Rectangle: Rounded Corners 1">
            <a:extLst>
              <a:ext uri="{FF2B5EF4-FFF2-40B4-BE49-F238E27FC236}">
                <a16:creationId xmlns:a16="http://schemas.microsoft.com/office/drawing/2014/main" id="{05EA0A4D-9F94-4CE8-ACC9-31BA08E354DD}"/>
              </a:ext>
            </a:extLst>
          </p:cNvPr>
          <p:cNvSpPr/>
          <p:nvPr/>
        </p:nvSpPr>
        <p:spPr>
          <a:xfrm>
            <a:off x="610248" y="10320419"/>
            <a:ext cx="10689900" cy="1671712"/>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524565"/>
            <a:ext cx="10336847" cy="55810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1</a:t>
            </a:r>
          </a:p>
          <a:p>
            <a:pPr>
              <a:defRPr sz="2800"/>
            </a:pPr>
            <a:endParaRPr dirty="0"/>
          </a:p>
          <a:p>
            <a:pPr>
              <a:defRPr sz="2800"/>
            </a:pPr>
            <a:r>
              <a:rPr lang="en-GB" sz="3200" dirty="0"/>
              <a:t>Does this situation present a safeguarding concern</a:t>
            </a:r>
            <a:r>
              <a:rPr sz="3200" dirty="0"/>
              <a:t>?</a:t>
            </a:r>
          </a:p>
          <a:p>
            <a:pPr>
              <a:defRPr sz="2800"/>
            </a:pPr>
            <a:endParaRPr sz="1200" dirty="0"/>
          </a:p>
          <a:p>
            <a:pPr marL="457200" indent="-457200" algn="l">
              <a:buAutoNum type="arabicPeriod"/>
            </a:pPr>
            <a:r>
              <a:rPr lang="en-GB" sz="2800" dirty="0"/>
              <a:t>No – it’s natural that John’s son should be interested in the contents of his will.</a:t>
            </a:r>
          </a:p>
          <a:p>
            <a:pPr marL="457200" indent="-457200" algn="l">
              <a:buAutoNum type="arabicPeriod"/>
            </a:pPr>
            <a:endParaRPr lang="en-GB" sz="2800" dirty="0"/>
          </a:p>
          <a:p>
            <a:pPr marL="457200" indent="-457200" algn="l">
              <a:buAutoNum type="arabicPeriod"/>
            </a:pPr>
            <a:r>
              <a:rPr lang="en-GB" sz="2800" dirty="0"/>
              <a:t>Yes – the contents of his will should be John’s decision alone and is not any of his son’s business unless John wants to involve him.</a:t>
            </a:r>
          </a:p>
          <a:p>
            <a:pPr marL="457200" indent="-457200" algn="l">
              <a:buAutoNum type="arabicPeriod"/>
            </a:pPr>
            <a:endParaRPr lang="en-GB" sz="2800" dirty="0"/>
          </a:p>
          <a:p>
            <a:pPr marL="457200" indent="-457200" algn="l">
              <a:buAutoNum type="arabicPeriod"/>
            </a:pPr>
            <a:r>
              <a:rPr lang="en-GB" sz="2800" dirty="0"/>
              <a:t>Unsure – parents and children argue all the time and, of course John is going to put his side across.</a:t>
            </a:r>
          </a:p>
        </p:txBody>
      </p:sp>
      <p:sp>
        <p:nvSpPr>
          <p:cNvPr id="635" name="Rounded Rectangle"/>
          <p:cNvSpPr/>
          <p:nvPr/>
        </p:nvSpPr>
        <p:spPr>
          <a:xfrm>
            <a:off x="12144620" y="7773212"/>
            <a:ext cx="11859588"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4639090"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Chaplains - </a:t>
            </a:r>
            <a:r>
              <a:rPr dirty="0"/>
              <a:t>Scenario </a:t>
            </a:r>
            <a:r>
              <a:rPr lang="en-GB" dirty="0"/>
              <a:t>1</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4" name="Rectangle: Rounded Corners 3">
            <a:extLst>
              <a:ext uri="{FF2B5EF4-FFF2-40B4-BE49-F238E27FC236}">
                <a16:creationId xmlns:a16="http://schemas.microsoft.com/office/drawing/2014/main" id="{7C13FA26-8749-EF01-7B9C-C3B9DEA5168E}"/>
              </a:ext>
            </a:extLst>
          </p:cNvPr>
          <p:cNvSpPr/>
          <p:nvPr/>
        </p:nvSpPr>
        <p:spPr>
          <a:xfrm>
            <a:off x="12558247" y="10449461"/>
            <a:ext cx="10187862" cy="1043276"/>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558247" y="7971740"/>
            <a:ext cx="11569057" cy="46576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lang="en-GB" sz="3200" dirty="0"/>
              <a:t>Who would you talk to about this situation</a:t>
            </a:r>
            <a:r>
              <a:rPr sz="3200" dirty="0"/>
              <a:t>?</a:t>
            </a:r>
          </a:p>
          <a:p>
            <a:pPr>
              <a:defRPr sz="2800"/>
            </a:pPr>
            <a:endParaRPr sz="3200" dirty="0"/>
          </a:p>
          <a:p>
            <a:pPr marL="457200" indent="-457200" algn="l">
              <a:buFont typeface="+mj-lt"/>
              <a:buAutoNum type="arabicPeriod"/>
            </a:pPr>
            <a:r>
              <a:rPr lang="en-GB" sz="2800" dirty="0"/>
              <a:t>I would talk to the son and ask him what was really going on.</a:t>
            </a:r>
          </a:p>
          <a:p>
            <a:pPr marL="457200" indent="-457200" algn="l">
              <a:buFont typeface="+mj-lt"/>
              <a:buAutoNum type="arabicPeriod"/>
            </a:pPr>
            <a:endParaRPr lang="en-GB" sz="2800" dirty="0"/>
          </a:p>
          <a:p>
            <a:pPr marL="457200" indent="-457200" algn="l">
              <a:buFont typeface="+mj-lt"/>
              <a:buAutoNum type="arabicPeriod"/>
            </a:pPr>
            <a:r>
              <a:rPr lang="en-GB" sz="2800" dirty="0"/>
              <a:t>Speak to the Safeguarding Lead at the hospice. </a:t>
            </a:r>
          </a:p>
          <a:p>
            <a:pPr marL="457200" indent="-457200" algn="l">
              <a:buFont typeface="+mj-lt"/>
              <a:buAutoNum type="arabicPeriod"/>
            </a:pPr>
            <a:endParaRPr lang="en-GB" sz="2800" dirty="0"/>
          </a:p>
          <a:p>
            <a:pPr marL="457200" indent="-457200" algn="l">
              <a:buFont typeface="+mj-lt"/>
              <a:buAutoNum type="arabicPeriod"/>
            </a:pPr>
            <a:r>
              <a:rPr lang="en-GB" sz="2800" dirty="0"/>
              <a:t>Nobody; there’s nothing to be concerned about here.</a:t>
            </a:r>
          </a:p>
          <a:p>
            <a:pPr algn="l"/>
            <a:endParaRPr lang="en-GB" sz="2800" dirty="0"/>
          </a:p>
        </p:txBody>
      </p:sp>
    </p:spTree>
    <p:extLst>
      <p:ext uri="{BB962C8B-B14F-4D97-AF65-F5344CB8AC3E}">
        <p14:creationId xmlns:p14="http://schemas.microsoft.com/office/powerpoint/2010/main" val="22060057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4000"/>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696971"/>
              <a:ext cx="23061029" cy="35938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3200" dirty="0">
                  <a:ln>
                    <a:noFill/>
                  </a:ln>
                  <a:solidFill>
                    <a:srgbClr val="000000"/>
                  </a:solidFill>
                  <a:effectLst/>
                  <a:latin typeface="+mn-lt"/>
                  <a:ea typeface="Arial Unicode MS"/>
                  <a:cs typeface="Arial Unicode MS"/>
                </a:rPr>
                <a:t>As the Chaplain of the University, you are keenly engaged in many academic, social, spiritual and charity events and volunteering programmes. Louise, an undergraduate, was also engaged in several clubs and activities that you were a part of but recently her attendance has started to dwindle and she seems less engaged in student life. Having noticed her absence from these activities, when you see her in one of the cafes on campus you ask her if everything is ok. Louise goes on to tell you how she is struggling to manage her academic commitments alongside working three jobs. It turns out that her student loan was late coming through and that she has debts that she cannot manage. </a:t>
              </a:r>
            </a:p>
          </p:txBody>
        </p:sp>
      </p:grpSp>
      <p:sp>
        <p:nvSpPr>
          <p:cNvPr id="632" name="Rounded Rectangle"/>
          <p:cNvSpPr/>
          <p:nvPr/>
        </p:nvSpPr>
        <p:spPr>
          <a:xfrm>
            <a:off x="332568" y="7773212"/>
            <a:ext cx="11146206"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Rectangle: Rounded Corners 1">
            <a:extLst>
              <a:ext uri="{FF2B5EF4-FFF2-40B4-BE49-F238E27FC236}">
                <a16:creationId xmlns:a16="http://schemas.microsoft.com/office/drawing/2014/main" id="{05EA0A4D-9F94-4CE8-ACC9-31BA08E354DD}"/>
              </a:ext>
            </a:extLst>
          </p:cNvPr>
          <p:cNvSpPr/>
          <p:nvPr/>
        </p:nvSpPr>
        <p:spPr>
          <a:xfrm>
            <a:off x="610248" y="9353010"/>
            <a:ext cx="10336847" cy="109645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740009"/>
            <a:ext cx="10336847" cy="51501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1</a:t>
            </a:r>
          </a:p>
          <a:p>
            <a:pPr>
              <a:defRPr sz="2800"/>
            </a:pPr>
            <a:endParaRPr dirty="0"/>
          </a:p>
          <a:p>
            <a:pPr>
              <a:defRPr sz="2800"/>
            </a:pPr>
            <a:r>
              <a:rPr lang="en-GB" sz="3200" dirty="0"/>
              <a:t>Does this situation present a safeguarding concern</a:t>
            </a:r>
            <a:r>
              <a:rPr sz="3200" dirty="0"/>
              <a:t>?</a:t>
            </a:r>
          </a:p>
          <a:p>
            <a:pPr>
              <a:defRPr sz="2800"/>
            </a:pPr>
            <a:endParaRPr sz="1200" dirty="0"/>
          </a:p>
          <a:p>
            <a:pPr marL="457200" indent="-457200" algn="l">
              <a:buAutoNum type="arabicPeriod"/>
            </a:pPr>
            <a:r>
              <a:rPr lang="en-GB" sz="2800" dirty="0"/>
              <a:t>Yes – Louise is becoming withdrawn and has admitted that she is struggling.</a:t>
            </a:r>
          </a:p>
          <a:p>
            <a:pPr marL="457200" indent="-457200" algn="l">
              <a:buAutoNum type="arabicPeriod"/>
            </a:pPr>
            <a:endParaRPr lang="en-GB" sz="2800" dirty="0"/>
          </a:p>
          <a:p>
            <a:pPr marL="457200" indent="-457200" algn="l">
              <a:buAutoNum type="arabicPeriod"/>
            </a:pPr>
            <a:r>
              <a:rPr lang="en-GB" sz="2800" dirty="0"/>
              <a:t>No – financial struggles don’t come under the remit of safeguarding – she isn’t being abused by anybody.</a:t>
            </a:r>
          </a:p>
          <a:p>
            <a:pPr marL="457200" indent="-457200" algn="l">
              <a:buAutoNum type="arabicPeriod"/>
            </a:pPr>
            <a:endParaRPr lang="en-GB" sz="2800" dirty="0"/>
          </a:p>
          <a:p>
            <a:pPr marL="457200" indent="-457200" algn="l">
              <a:buAutoNum type="arabicPeriod"/>
            </a:pPr>
            <a:r>
              <a:rPr lang="en-GB" sz="2800" dirty="0"/>
              <a:t>Unsure – it seems reasonable to reduce social commitments in favour of work, especially when finances are tight.</a:t>
            </a:r>
          </a:p>
        </p:txBody>
      </p:sp>
      <p:sp>
        <p:nvSpPr>
          <p:cNvPr id="635" name="Rounded Rectangle"/>
          <p:cNvSpPr/>
          <p:nvPr/>
        </p:nvSpPr>
        <p:spPr>
          <a:xfrm>
            <a:off x="12144620" y="7773212"/>
            <a:ext cx="11859588"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4733668"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Chaplains – </a:t>
            </a:r>
            <a:r>
              <a:rPr dirty="0"/>
              <a:t>Scenario</a:t>
            </a:r>
            <a:r>
              <a:rPr lang="en-GB" dirty="0"/>
              <a:t> 2</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4" name="Rectangle: Rounded Corners 3">
            <a:extLst>
              <a:ext uri="{FF2B5EF4-FFF2-40B4-BE49-F238E27FC236}">
                <a16:creationId xmlns:a16="http://schemas.microsoft.com/office/drawing/2014/main" id="{7C13FA26-8749-EF01-7B9C-C3B9DEA5168E}"/>
              </a:ext>
            </a:extLst>
          </p:cNvPr>
          <p:cNvSpPr/>
          <p:nvPr/>
        </p:nvSpPr>
        <p:spPr>
          <a:xfrm>
            <a:off x="12574181" y="9533064"/>
            <a:ext cx="11072571" cy="1043276"/>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Rectangle: Rounded Corners 2">
            <a:extLst>
              <a:ext uri="{FF2B5EF4-FFF2-40B4-BE49-F238E27FC236}">
                <a16:creationId xmlns:a16="http://schemas.microsoft.com/office/drawing/2014/main" id="{B60A12B4-D60C-7614-F1C6-34470D512F62}"/>
              </a:ext>
            </a:extLst>
          </p:cNvPr>
          <p:cNvSpPr/>
          <p:nvPr/>
        </p:nvSpPr>
        <p:spPr>
          <a:xfrm>
            <a:off x="12574181" y="10624646"/>
            <a:ext cx="11108624" cy="725567"/>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621831" y="7507390"/>
            <a:ext cx="11569057" cy="55194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lang="en-GB" sz="3200" dirty="0"/>
              <a:t>What would you do in this situation</a:t>
            </a:r>
            <a:r>
              <a:rPr sz="3200" dirty="0"/>
              <a:t>?</a:t>
            </a:r>
          </a:p>
          <a:p>
            <a:pPr>
              <a:defRPr sz="2800"/>
            </a:pPr>
            <a:endParaRPr sz="3200" dirty="0"/>
          </a:p>
          <a:p>
            <a:pPr marL="457200" indent="-457200" algn="l">
              <a:buFont typeface="+mj-lt"/>
              <a:buAutoNum type="arabicPeriod"/>
            </a:pPr>
            <a:r>
              <a:rPr lang="en-GB" sz="2800" dirty="0"/>
              <a:t>I would ask Louise if she was aware of debt-support organisations, such as Christians Against Poverty.</a:t>
            </a:r>
          </a:p>
          <a:p>
            <a:pPr marL="457200" indent="-457200" algn="l">
              <a:buFont typeface="+mj-lt"/>
              <a:buAutoNum type="arabicPeriod"/>
            </a:pPr>
            <a:endParaRPr lang="en-GB" sz="2800" dirty="0"/>
          </a:p>
          <a:p>
            <a:pPr marL="457200" indent="-457200" algn="l">
              <a:buFont typeface="+mj-lt"/>
              <a:buAutoNum type="arabicPeriod"/>
            </a:pPr>
            <a:r>
              <a:rPr lang="en-GB" sz="2800" dirty="0"/>
              <a:t>Speak to the university’s Safeguarding Lead. </a:t>
            </a:r>
          </a:p>
          <a:p>
            <a:pPr marL="457200" indent="-457200" algn="l">
              <a:buFont typeface="+mj-lt"/>
              <a:buAutoNum type="arabicPeriod"/>
            </a:pPr>
            <a:endParaRPr lang="en-GB" sz="2800" dirty="0"/>
          </a:p>
          <a:p>
            <a:pPr marL="457200" indent="-457200" algn="l">
              <a:buFont typeface="+mj-lt"/>
              <a:buAutoNum type="arabicPeriod"/>
            </a:pPr>
            <a:r>
              <a:rPr lang="en-GB" sz="2800" dirty="0"/>
              <a:t>Ask how much she needed to cover the rent and lend it to her out of your own pocket.</a:t>
            </a:r>
          </a:p>
          <a:p>
            <a:pPr algn="l"/>
            <a:endParaRPr lang="en-GB" sz="2800" dirty="0"/>
          </a:p>
        </p:txBody>
      </p:sp>
    </p:spTree>
    <p:extLst>
      <p:ext uri="{BB962C8B-B14F-4D97-AF65-F5344CB8AC3E}">
        <p14:creationId xmlns:p14="http://schemas.microsoft.com/office/powerpoint/2010/main" val="349435748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0A12B4-D60C-7614-F1C6-34470D512F62}"/>
              </a:ext>
            </a:extLst>
          </p:cNvPr>
          <p:cNvSpPr/>
          <p:nvPr/>
        </p:nvSpPr>
        <p:spPr>
          <a:xfrm>
            <a:off x="12581213" y="12016783"/>
            <a:ext cx="11328097" cy="977496"/>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625047" y="7845746"/>
            <a:ext cx="11569057" cy="5088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lang="en-GB" sz="3200" dirty="0"/>
              <a:t>What would you do in this situation</a:t>
            </a:r>
            <a:r>
              <a:rPr sz="3200" dirty="0"/>
              <a:t>?</a:t>
            </a:r>
          </a:p>
          <a:p>
            <a:pPr>
              <a:defRPr sz="2800"/>
            </a:pPr>
            <a:endParaRPr sz="3200" dirty="0"/>
          </a:p>
          <a:p>
            <a:pPr marL="457200" indent="-457200" algn="l">
              <a:buFont typeface="+mj-lt"/>
              <a:buAutoNum type="arabicPeriod"/>
            </a:pPr>
            <a:r>
              <a:rPr lang="en-GB" sz="2800" dirty="0"/>
              <a:t>I would contact the clergy I know and ask if their churches would welcome Shane.</a:t>
            </a:r>
          </a:p>
          <a:p>
            <a:pPr marL="457200" indent="-457200" algn="l">
              <a:buFont typeface="+mj-lt"/>
              <a:buAutoNum type="arabicPeriod"/>
            </a:pPr>
            <a:endParaRPr lang="en-GB" sz="2800" dirty="0"/>
          </a:p>
          <a:p>
            <a:pPr marL="457200" indent="-457200" algn="l">
              <a:buFont typeface="+mj-lt"/>
              <a:buAutoNum type="arabicPeriod"/>
            </a:pPr>
            <a:r>
              <a:rPr lang="en-GB" sz="2800" dirty="0"/>
              <a:t>I would ask released prisoners I knew who had joined churches what their experience had been and if they had any advice to pass on.</a:t>
            </a:r>
          </a:p>
          <a:p>
            <a:pPr marL="457200" indent="-457200" algn="l">
              <a:buFont typeface="+mj-lt"/>
              <a:buAutoNum type="arabicPeriod"/>
            </a:pPr>
            <a:endParaRPr lang="en-GB" sz="2800" dirty="0"/>
          </a:p>
          <a:p>
            <a:pPr marL="457200" indent="-457200" algn="l">
              <a:buFont typeface="+mj-lt"/>
              <a:buAutoNum type="arabicPeriod"/>
            </a:pPr>
            <a:r>
              <a:rPr lang="en-GB" sz="2800" dirty="0"/>
              <a:t>Speak to the Safeguarding Lead at the prison and ask their advice.</a:t>
            </a:r>
          </a:p>
        </p:txBody>
      </p:sp>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298914"/>
              <a:ext cx="23061029" cy="43899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3200" dirty="0">
                  <a:ln>
                    <a:noFill/>
                  </a:ln>
                  <a:solidFill>
                    <a:srgbClr val="000000"/>
                  </a:solidFill>
                  <a:effectLst/>
                  <a:latin typeface="+mn-lt"/>
                  <a:ea typeface="Arial Unicode MS"/>
                  <a:cs typeface="Arial Unicode MS"/>
                </a:rPr>
                <a:t>As the Chaplain within a prison, you engage with prisoners in the prison chapel during services, facilitate worship/meditation, study and religious programmes and provide pastoral care. </a:t>
              </a:r>
            </a:p>
            <a:p>
              <a:pPr>
                <a:lnSpc>
                  <a:spcPct val="120000"/>
                </a:lnSpc>
                <a:spcBef>
                  <a:spcPts val="800"/>
                </a:spcBef>
              </a:pPr>
              <a:endParaRPr lang="en-GB" sz="3200" dirty="0">
                <a:ln>
                  <a:noFill/>
                </a:ln>
                <a:solidFill>
                  <a:srgbClr val="000000"/>
                </a:solidFill>
                <a:effectLst/>
                <a:latin typeface="+mn-lt"/>
                <a:ea typeface="Arial Unicode MS"/>
                <a:cs typeface="Arial Unicode MS"/>
              </a:endParaRPr>
            </a:p>
            <a:p>
              <a:pPr>
                <a:lnSpc>
                  <a:spcPct val="120000"/>
                </a:lnSpc>
                <a:spcBef>
                  <a:spcPts val="800"/>
                </a:spcBef>
              </a:pPr>
              <a:r>
                <a:rPr lang="en-GB" sz="3200" dirty="0">
                  <a:ln>
                    <a:noFill/>
                  </a:ln>
                  <a:solidFill>
                    <a:srgbClr val="000000"/>
                  </a:solidFill>
                  <a:effectLst/>
                  <a:latin typeface="+mn-lt"/>
                  <a:ea typeface="Arial Unicode MS"/>
                  <a:cs typeface="Arial Unicode MS"/>
                </a:rPr>
                <a:t>Shane has been coming to services regularly, and has engaged in bible study groups throughout his sentence. He is approaching his release date and as this gets closer you sense that he is feeling uneasy about release. During a pastoral session with Shane, you explore this with him and learn that he came to faith whilst in custody and that whilst he is keen to attend church on release, he is nervous about how he will be welcomed into a community congregation with his criminal record.</a:t>
              </a:r>
            </a:p>
          </p:txBody>
        </p:sp>
      </p:grpSp>
      <p:sp>
        <p:nvSpPr>
          <p:cNvPr id="2" name="Rectangle: Rounded Corners 1">
            <a:extLst>
              <a:ext uri="{FF2B5EF4-FFF2-40B4-BE49-F238E27FC236}">
                <a16:creationId xmlns:a16="http://schemas.microsoft.com/office/drawing/2014/main" id="{05EA0A4D-9F94-4CE8-ACC9-31BA08E354DD}"/>
              </a:ext>
            </a:extLst>
          </p:cNvPr>
          <p:cNvSpPr/>
          <p:nvPr/>
        </p:nvSpPr>
        <p:spPr>
          <a:xfrm>
            <a:off x="622524" y="10244333"/>
            <a:ext cx="10889922" cy="1517620"/>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247567"/>
            <a:ext cx="10336847" cy="613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dirty="0"/>
              <a:t>Question 1</a:t>
            </a:r>
          </a:p>
          <a:p>
            <a:pPr>
              <a:defRPr sz="2800"/>
            </a:pPr>
            <a:endParaRPr dirty="0"/>
          </a:p>
          <a:p>
            <a:pPr>
              <a:defRPr sz="2800"/>
            </a:pPr>
            <a:r>
              <a:rPr lang="en-GB" dirty="0"/>
              <a:t>Does this situation present a safeguarding concern</a:t>
            </a:r>
            <a:r>
              <a:rPr dirty="0"/>
              <a:t>?</a:t>
            </a:r>
            <a:endParaRPr lang="en-GB" dirty="0"/>
          </a:p>
          <a:p>
            <a:pPr marL="514350" indent="-514350">
              <a:buFont typeface="+mj-lt"/>
              <a:buAutoNum type="arabicPeriod"/>
              <a:defRPr sz="2800"/>
            </a:pPr>
            <a:endParaRPr lang="en-GB" dirty="0"/>
          </a:p>
          <a:p>
            <a:pPr marL="514350" indent="-514350" algn="l">
              <a:buFont typeface="+mj-lt"/>
              <a:buAutoNum type="arabicPeriod"/>
              <a:defRPr sz="2800"/>
            </a:pPr>
            <a:r>
              <a:rPr lang="en-GB" dirty="0"/>
              <a:t>No – it’s natural that Shane would be nervous – release from prison is a big change, I’m sure he’ll be fine.</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Yes – Shane will be a vulnerable adult and it’s likely he will require additional support establishing life outside prison and in making contact with a church that will welcome him.</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Unsure – forgiveness is at the heart of the Christian faith, so there shouldn’t be anything to worry about in a church setting.</a:t>
            </a: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4733668"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Chaplains – </a:t>
            </a:r>
            <a:r>
              <a:rPr dirty="0"/>
              <a:t>Scenario</a:t>
            </a:r>
            <a:r>
              <a:rPr lang="en-GB" dirty="0"/>
              <a:t> 3</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8029107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4400"/>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478771"/>
              <a:ext cx="23061029" cy="40302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3600" dirty="0">
                  <a:ln>
                    <a:noFill/>
                  </a:ln>
                  <a:solidFill>
                    <a:srgbClr val="000000"/>
                  </a:solidFill>
                  <a:effectLst/>
                  <a:latin typeface="+mn-lt"/>
                  <a:ea typeface="Arial Unicode MS"/>
                  <a:cs typeface="Arial Unicode MS"/>
                </a:rPr>
                <a:t>You are at a team meeting with the paid youth worker and the other volunteers. The youth worker feeds back that she and the vicar are pleased with everything that the team are doing and that in particular they’ve noticed that Brianna, a newer member of the team, is great at working with the under-fourteens’ youth group and that they’re pleased that she is getting the young people more engaged.  You remember that you overheard some of the young people talk about Brianna’s Facebook page and saying that she has messaged them privately and commented on their posts.</a:t>
              </a:r>
            </a:p>
          </p:txBody>
        </p:sp>
      </p:grpSp>
      <p:sp>
        <p:nvSpPr>
          <p:cNvPr id="632" name="Rounded Rectangle"/>
          <p:cNvSpPr/>
          <p:nvPr/>
        </p:nvSpPr>
        <p:spPr>
          <a:xfrm>
            <a:off x="332568" y="7773212"/>
            <a:ext cx="11146206"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Rectangle: Rounded Corners 1">
            <a:extLst>
              <a:ext uri="{FF2B5EF4-FFF2-40B4-BE49-F238E27FC236}">
                <a16:creationId xmlns:a16="http://schemas.microsoft.com/office/drawing/2014/main" id="{05EA0A4D-9F94-4CE8-ACC9-31BA08E354DD}"/>
              </a:ext>
            </a:extLst>
          </p:cNvPr>
          <p:cNvSpPr/>
          <p:nvPr/>
        </p:nvSpPr>
        <p:spPr>
          <a:xfrm>
            <a:off x="622524" y="10439203"/>
            <a:ext cx="10336847" cy="109645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463011"/>
            <a:ext cx="10336847" cy="57041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dirty="0"/>
              <a:t>Question 1</a:t>
            </a:r>
          </a:p>
          <a:p>
            <a:pPr>
              <a:defRPr sz="2800"/>
            </a:pPr>
            <a:endParaRPr dirty="0"/>
          </a:p>
          <a:p>
            <a:pPr>
              <a:defRPr sz="2800"/>
            </a:pPr>
            <a:r>
              <a:rPr lang="en-GB" dirty="0"/>
              <a:t>Does this situation present a safeguarding concern</a:t>
            </a:r>
            <a:r>
              <a:rPr dirty="0"/>
              <a:t>?</a:t>
            </a:r>
            <a:endParaRPr lang="en-GB" dirty="0"/>
          </a:p>
          <a:p>
            <a:pPr marL="514350" indent="-514350">
              <a:buFont typeface="+mj-lt"/>
              <a:buAutoNum type="arabicPeriod"/>
              <a:defRPr sz="2800"/>
            </a:pPr>
            <a:endParaRPr lang="en-GB" dirty="0"/>
          </a:p>
          <a:p>
            <a:pPr marL="514350" indent="-514350" algn="l">
              <a:buFont typeface="+mj-lt"/>
              <a:buAutoNum type="arabicPeriod"/>
              <a:defRPr sz="2800"/>
            </a:pPr>
            <a:r>
              <a:rPr lang="en-GB" dirty="0"/>
              <a:t>Unsure – surely it depends on the nature of the comments and the contents of the messages.</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Yes – it’s not a good idea for a volunteer to be engaging with children and young people on social media platforms.</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No – there’s nothing wrong with this – social media is an effective means of communication, especially with the younger generation.</a:t>
            </a: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8774838"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Children’s and Youth Workers – </a:t>
            </a:r>
            <a:r>
              <a:rPr dirty="0"/>
              <a:t>Scenario</a:t>
            </a:r>
            <a:r>
              <a:rPr lang="en-GB" dirty="0"/>
              <a:t> 1</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3" name="Rectangle: Rounded Corners 2">
            <a:extLst>
              <a:ext uri="{FF2B5EF4-FFF2-40B4-BE49-F238E27FC236}">
                <a16:creationId xmlns:a16="http://schemas.microsoft.com/office/drawing/2014/main" id="{B60A12B4-D60C-7614-F1C6-34470D512F62}"/>
              </a:ext>
            </a:extLst>
          </p:cNvPr>
          <p:cNvSpPr/>
          <p:nvPr/>
        </p:nvSpPr>
        <p:spPr>
          <a:xfrm>
            <a:off x="12560359" y="11958668"/>
            <a:ext cx="11288992" cy="1148509"/>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Rounded Corners 3">
            <a:extLst>
              <a:ext uri="{FF2B5EF4-FFF2-40B4-BE49-F238E27FC236}">
                <a16:creationId xmlns:a16="http://schemas.microsoft.com/office/drawing/2014/main" id="{2840405E-8F56-5C9A-8235-ED14969C83E8}"/>
              </a:ext>
            </a:extLst>
          </p:cNvPr>
          <p:cNvSpPr/>
          <p:nvPr/>
        </p:nvSpPr>
        <p:spPr>
          <a:xfrm>
            <a:off x="12531217" y="10764379"/>
            <a:ext cx="11086394" cy="9156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625047" y="7845746"/>
            <a:ext cx="11569057" cy="5088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lang="en-GB" sz="3200" dirty="0"/>
              <a:t>Who would you talk to in this situation</a:t>
            </a:r>
            <a:r>
              <a:rPr sz="3200" dirty="0"/>
              <a:t>?</a:t>
            </a:r>
          </a:p>
          <a:p>
            <a:pPr>
              <a:defRPr sz="2800"/>
            </a:pPr>
            <a:endParaRPr sz="3200" dirty="0"/>
          </a:p>
          <a:p>
            <a:pPr marL="457200" indent="-457200" algn="l">
              <a:buFont typeface="+mj-lt"/>
              <a:buAutoNum type="arabicPeriod"/>
            </a:pPr>
            <a:r>
              <a:rPr lang="en-GB" sz="2800" dirty="0"/>
              <a:t>I would warn the parents to stop their children having anything to do with Brianna’s online presence.</a:t>
            </a:r>
          </a:p>
          <a:p>
            <a:pPr marL="457200" indent="-457200" algn="l">
              <a:buFont typeface="+mj-lt"/>
              <a:buAutoNum type="arabicPeriod"/>
            </a:pPr>
            <a:endParaRPr lang="en-GB" sz="2800" dirty="0"/>
          </a:p>
          <a:p>
            <a:pPr marL="457200" indent="-457200" algn="l">
              <a:buFont typeface="+mj-lt"/>
              <a:buAutoNum type="arabicPeriod"/>
            </a:pPr>
            <a:r>
              <a:rPr lang="en-GB" sz="2800" dirty="0"/>
              <a:t>I would contact the church’s Safeguarding Officer. </a:t>
            </a:r>
          </a:p>
          <a:p>
            <a:pPr marL="457200" indent="-457200" algn="l">
              <a:buFont typeface="+mj-lt"/>
              <a:buAutoNum type="arabicPeriod"/>
            </a:pPr>
            <a:endParaRPr lang="en-GB" sz="2800" dirty="0"/>
          </a:p>
          <a:p>
            <a:pPr marL="457200" indent="-457200" algn="l">
              <a:buFont typeface="+mj-lt"/>
              <a:buAutoNum type="arabicPeriod"/>
            </a:pPr>
            <a:r>
              <a:rPr lang="en-GB" sz="2800" dirty="0"/>
              <a:t>After the meeting, I would ask the youth worker if we, as a team, could have some training on using social media and safeguarding.</a:t>
            </a:r>
          </a:p>
        </p:txBody>
      </p:sp>
    </p:spTree>
    <p:extLst>
      <p:ext uri="{BB962C8B-B14F-4D97-AF65-F5344CB8AC3E}">
        <p14:creationId xmlns:p14="http://schemas.microsoft.com/office/powerpoint/2010/main" val="67553530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999233"/>
              <a:ext cx="23061029" cy="29893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4000" dirty="0">
                  <a:ln>
                    <a:noFill/>
                  </a:ln>
                  <a:solidFill>
                    <a:srgbClr val="000000"/>
                  </a:solidFill>
                  <a:effectLst/>
                  <a:latin typeface="+mn-lt"/>
                  <a:ea typeface="Arial Unicode MS"/>
                  <a:cs typeface="Arial Unicode MS"/>
                </a:rPr>
                <a:t>You are a volunteer at a club for children in years three to six. James is one of the regulars. He always arrives early and heads straight for the kitchen hatch where he stares at the tuck shop sweets and asks for more biscuits after eating any that have been left out. He is usually dressed scruffily, and his clothes look old.</a:t>
              </a:r>
            </a:p>
          </p:txBody>
        </p:sp>
      </p:grpSp>
      <p:sp>
        <p:nvSpPr>
          <p:cNvPr id="632" name="Rounded Rectangle"/>
          <p:cNvSpPr/>
          <p:nvPr/>
        </p:nvSpPr>
        <p:spPr>
          <a:xfrm>
            <a:off x="332568" y="7773212"/>
            <a:ext cx="11146206"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Rectangle: Rounded Corners 1">
            <a:extLst>
              <a:ext uri="{FF2B5EF4-FFF2-40B4-BE49-F238E27FC236}">
                <a16:creationId xmlns:a16="http://schemas.microsoft.com/office/drawing/2014/main" id="{05EA0A4D-9F94-4CE8-ACC9-31BA08E354DD}"/>
              </a:ext>
            </a:extLst>
          </p:cNvPr>
          <p:cNvSpPr/>
          <p:nvPr/>
        </p:nvSpPr>
        <p:spPr>
          <a:xfrm>
            <a:off x="683587" y="11950579"/>
            <a:ext cx="10336847" cy="109645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678456"/>
            <a:ext cx="10336847" cy="52732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dirty="0"/>
              <a:t>Question 1</a:t>
            </a:r>
          </a:p>
          <a:p>
            <a:pPr>
              <a:defRPr sz="2800"/>
            </a:pPr>
            <a:endParaRPr dirty="0"/>
          </a:p>
          <a:p>
            <a:pPr>
              <a:defRPr sz="2800"/>
            </a:pPr>
            <a:r>
              <a:rPr lang="en-GB" dirty="0"/>
              <a:t>Does this situation present a safeguarding concern</a:t>
            </a:r>
            <a:r>
              <a:rPr dirty="0"/>
              <a:t>?</a:t>
            </a:r>
            <a:endParaRPr lang="en-GB" dirty="0"/>
          </a:p>
          <a:p>
            <a:pPr marL="514350" indent="-514350">
              <a:buFont typeface="+mj-lt"/>
              <a:buAutoNum type="arabicPeriod"/>
              <a:defRPr sz="2800"/>
            </a:pPr>
            <a:endParaRPr lang="en-GB" dirty="0"/>
          </a:p>
          <a:p>
            <a:pPr marL="514350" indent="-514350" algn="l">
              <a:buFont typeface="+mj-lt"/>
              <a:buAutoNum type="arabicPeriod"/>
              <a:defRPr sz="2800"/>
            </a:pPr>
            <a:r>
              <a:rPr lang="en-GB" dirty="0"/>
              <a:t>Unsure – some children will eat anything they can get their hands on – he’s probably going through a growth spurt.</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No – there’s nothing to worry about, kids can’t be expected to look smart all the time – especially outside school hours.</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Yes – the hunger and state of his clothing suggest that James may be suffering from neglect.</a:t>
            </a:r>
          </a:p>
        </p:txBody>
      </p:sp>
      <p:sp>
        <p:nvSpPr>
          <p:cNvPr id="640" name="Part 3 - Safeguarding Scenarios"/>
          <p:cNvSpPr txBox="1"/>
          <p:nvPr/>
        </p:nvSpPr>
        <p:spPr>
          <a:xfrm>
            <a:off x="44246" y="13419981"/>
            <a:ext cx="3056764" cy="3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500" b="1">
                <a:solidFill>
                  <a:srgbClr val="FFFFFF"/>
                </a:solidFill>
              </a:defRPr>
            </a:lvl1pPr>
          </a:lstStyle>
          <a:p>
            <a:r>
              <a:t>Part 3 - Safeguarding Scenarios </a:t>
            </a: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8774838"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Children’s and Youth Workers – </a:t>
            </a:r>
            <a:r>
              <a:rPr dirty="0"/>
              <a:t>Scenario</a:t>
            </a:r>
            <a:r>
              <a:rPr lang="en-GB" dirty="0"/>
              <a:t> 2</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3" name="Rectangle: Rounded Corners 2">
            <a:extLst>
              <a:ext uri="{FF2B5EF4-FFF2-40B4-BE49-F238E27FC236}">
                <a16:creationId xmlns:a16="http://schemas.microsoft.com/office/drawing/2014/main" id="{B60A12B4-D60C-7614-F1C6-34470D512F62}"/>
              </a:ext>
            </a:extLst>
          </p:cNvPr>
          <p:cNvSpPr/>
          <p:nvPr/>
        </p:nvSpPr>
        <p:spPr>
          <a:xfrm>
            <a:off x="12571387" y="12498804"/>
            <a:ext cx="10842980" cy="806944"/>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625047" y="7630302"/>
            <a:ext cx="11569057" cy="55194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lang="en-GB" sz="3200" dirty="0"/>
              <a:t>Who would you talk to in this situation</a:t>
            </a:r>
            <a:r>
              <a:rPr sz="3200" dirty="0"/>
              <a:t>?</a:t>
            </a:r>
          </a:p>
          <a:p>
            <a:pPr>
              <a:defRPr sz="2800"/>
            </a:pPr>
            <a:endParaRPr sz="3200" dirty="0"/>
          </a:p>
          <a:p>
            <a:pPr marL="457200" indent="-457200" algn="l">
              <a:buFont typeface="+mj-lt"/>
              <a:buAutoNum type="arabicPeriod"/>
            </a:pPr>
            <a:r>
              <a:rPr lang="en-GB" sz="2800" dirty="0"/>
              <a:t>I would ask James’s parents to make sure James had something to eat before coming to the club – we can’t afford to be feeding him biscuits every week.</a:t>
            </a:r>
          </a:p>
          <a:p>
            <a:pPr marL="457200" indent="-457200" algn="l">
              <a:buFont typeface="+mj-lt"/>
              <a:buAutoNum type="arabicPeriod"/>
            </a:pPr>
            <a:endParaRPr lang="en-GB" sz="2800" dirty="0"/>
          </a:p>
          <a:p>
            <a:pPr marL="457200" indent="-457200" algn="l">
              <a:buFont typeface="+mj-lt"/>
              <a:buAutoNum type="arabicPeriod"/>
            </a:pPr>
            <a:r>
              <a:rPr lang="en-GB" sz="2800" dirty="0"/>
              <a:t>I would ask parents of other children if they knew anything about what was going on with James’s family.</a:t>
            </a:r>
          </a:p>
          <a:p>
            <a:pPr marL="457200" indent="-457200" algn="l">
              <a:buFont typeface="+mj-lt"/>
              <a:buAutoNum type="arabicPeriod"/>
            </a:pPr>
            <a:endParaRPr lang="en-GB" sz="2800" dirty="0"/>
          </a:p>
          <a:p>
            <a:pPr marL="457200" indent="-457200" algn="l">
              <a:buFont typeface="+mj-lt"/>
              <a:buAutoNum type="arabicPeriod"/>
            </a:pPr>
            <a:r>
              <a:rPr lang="en-GB" sz="2800" dirty="0"/>
              <a:t>I would contact the church’s Safeguarding Officer.</a:t>
            </a:r>
          </a:p>
        </p:txBody>
      </p:sp>
    </p:spTree>
    <p:extLst>
      <p:ext uri="{BB962C8B-B14F-4D97-AF65-F5344CB8AC3E}">
        <p14:creationId xmlns:p14="http://schemas.microsoft.com/office/powerpoint/2010/main" val="21374368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p:cNvGrpSpPr/>
          <p:nvPr/>
        </p:nvGrpSpPr>
        <p:grpSpPr>
          <a:xfrm>
            <a:off x="3267857" y="1365398"/>
            <a:ext cx="17733364" cy="12125750"/>
            <a:chOff x="0" y="0"/>
            <a:chExt cx="14363821" cy="10017989"/>
          </a:xfrm>
        </p:grpSpPr>
        <p:sp>
          <p:nvSpPr>
            <p:cNvPr id="152" name="Rounded Rectangle"/>
            <p:cNvSpPr/>
            <p:nvPr/>
          </p:nvSpPr>
          <p:spPr>
            <a:xfrm>
              <a:off x="0" y="0"/>
              <a:ext cx="14363821" cy="10017989"/>
            </a:xfrm>
            <a:prstGeom prst="roundRect">
              <a:avLst>
                <a:gd name="adj" fmla="val 7236"/>
              </a:avLst>
            </a:prstGeom>
            <a:solidFill>
              <a:srgbClr val="FFFFFF"/>
            </a:solidFill>
            <a:ln w="12700" cap="flat">
              <a:noFill/>
              <a:miter lim="400000"/>
            </a:ln>
            <a:effectLst>
              <a:outerShdw blurRad="431800" dist="216308" dir="5400000" rotWithShape="0">
                <a:srgbClr val="000000">
                  <a:alpha val="50000"/>
                </a:srgbClr>
              </a:outerShdw>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4000" dirty="0"/>
            </a:p>
          </p:txBody>
        </p:sp>
        <p:sp>
          <p:nvSpPr>
            <p:cNvPr id="153" name="Aims:…"/>
            <p:cNvSpPr txBox="1"/>
            <p:nvPr/>
          </p:nvSpPr>
          <p:spPr>
            <a:xfrm>
              <a:off x="564681" y="207219"/>
              <a:ext cx="13234459" cy="91878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3300" b="1" spc="66">
                  <a:solidFill>
                    <a:srgbClr val="444444"/>
                  </a:solidFill>
                  <a:latin typeface="Helvetica"/>
                  <a:ea typeface="Helvetica"/>
                  <a:cs typeface="Helvetica"/>
                  <a:sym typeface="Helvetica"/>
                </a:defRPr>
              </a:pPr>
              <a:r>
                <a:rPr sz="4000" dirty="0"/>
                <a:t>Aims:</a:t>
              </a:r>
            </a:p>
            <a:p>
              <a:pPr algn="l" defTabSz="457200">
                <a:defRPr sz="3300" spc="66">
                  <a:solidFill>
                    <a:srgbClr val="444444"/>
                  </a:solidFill>
                  <a:latin typeface="Helvetica"/>
                  <a:ea typeface="Helvetica"/>
                  <a:cs typeface="Helvetica"/>
                  <a:sym typeface="Helvetica"/>
                </a:defRPr>
              </a:pPr>
              <a:endParaRPr sz="4000" dirty="0"/>
            </a:p>
            <a:p>
              <a:pPr algn="l" defTabSz="457200">
                <a:defRPr sz="3300" i="1" spc="66">
                  <a:solidFill>
                    <a:srgbClr val="444444"/>
                  </a:solidFill>
                  <a:latin typeface="Helvetica"/>
                  <a:ea typeface="Helvetica"/>
                  <a:cs typeface="Helvetica"/>
                  <a:sym typeface="Helvetica"/>
                </a:defRPr>
              </a:pPr>
              <a:r>
                <a:rPr sz="4000" dirty="0"/>
                <a:t>This course aims to provide learners with a basic awareness of safeguarding and enable them to integrate this into their Christian faith and the Church’s ministry.</a:t>
              </a:r>
            </a:p>
            <a:p>
              <a:pPr algn="l" defTabSz="457200">
                <a:defRPr sz="3300" spc="66">
                  <a:solidFill>
                    <a:srgbClr val="444444"/>
                  </a:solidFill>
                  <a:latin typeface="Helvetica"/>
                  <a:ea typeface="Helvetica"/>
                  <a:cs typeface="Helvetica"/>
                  <a:sym typeface="Helvetica"/>
                </a:defRPr>
              </a:pPr>
              <a:endParaRPr sz="4000" dirty="0"/>
            </a:p>
            <a:p>
              <a:pPr algn="l" defTabSz="457200">
                <a:defRPr sz="3300" b="1" spc="66">
                  <a:solidFill>
                    <a:srgbClr val="444444"/>
                  </a:solidFill>
                  <a:latin typeface="Helvetica"/>
                  <a:ea typeface="Helvetica"/>
                  <a:cs typeface="Helvetica"/>
                  <a:sym typeface="Helvetica"/>
                </a:defRPr>
              </a:pPr>
              <a:r>
                <a:rPr sz="4000" dirty="0"/>
                <a:t>On completion, participants will be able to: </a:t>
              </a:r>
            </a:p>
            <a:p>
              <a:pPr algn="l" defTabSz="457200">
                <a:defRPr sz="3300" spc="66">
                  <a:solidFill>
                    <a:srgbClr val="444444"/>
                  </a:solidFill>
                  <a:latin typeface="Helvetica"/>
                  <a:ea typeface="Helvetica"/>
                  <a:cs typeface="Helvetica"/>
                  <a:sym typeface="Helvetica"/>
                </a:defRPr>
              </a:pPr>
              <a:endParaRPr sz="4000" dirty="0"/>
            </a:p>
            <a:p>
              <a:pPr marL="353568" indent="-352800" algn="l" defTabSz="457200">
                <a:buSzPct val="123000"/>
                <a:buChar char="-"/>
                <a:defRPr sz="2900" spc="58">
                  <a:solidFill>
                    <a:srgbClr val="444444"/>
                  </a:solidFill>
                  <a:latin typeface="Helvetica"/>
                  <a:ea typeface="Helvetica"/>
                  <a:cs typeface="Helvetica"/>
                  <a:sym typeface="Helvetica"/>
                </a:defRPr>
              </a:pPr>
              <a:r>
                <a:rPr sz="3600" b="1" dirty="0"/>
                <a:t>Connect</a:t>
              </a:r>
              <a:r>
                <a:rPr sz="3600" dirty="0"/>
                <a:t> the core principles and practices of safeguarding to the Christian faith. </a:t>
              </a:r>
            </a:p>
            <a:p>
              <a:pPr indent="-352800" algn="l" defTabSz="457200">
                <a:defRPr sz="2900" spc="58">
                  <a:solidFill>
                    <a:srgbClr val="444444"/>
                  </a:solidFill>
                  <a:latin typeface="Helvetica"/>
                  <a:ea typeface="Helvetica"/>
                  <a:cs typeface="Helvetica"/>
                  <a:sym typeface="Helvetica"/>
                </a:defRPr>
              </a:pPr>
              <a:endParaRPr sz="3600" dirty="0"/>
            </a:p>
            <a:p>
              <a:pPr marL="353568" indent="-352800" algn="l" defTabSz="457200">
                <a:buSzPct val="123000"/>
                <a:buChar char="-"/>
                <a:defRPr sz="2900" spc="58">
                  <a:solidFill>
                    <a:srgbClr val="444444"/>
                  </a:solidFill>
                  <a:latin typeface="Helvetica"/>
                  <a:ea typeface="Helvetica"/>
                  <a:cs typeface="Helvetica"/>
                  <a:sym typeface="Helvetica"/>
                </a:defRPr>
              </a:pPr>
              <a:r>
                <a:rPr sz="3600" b="1" dirty="0" err="1"/>
                <a:t>Recognise</a:t>
              </a:r>
              <a:r>
                <a:rPr sz="3600" b="1" dirty="0"/>
                <a:t> issues of power</a:t>
              </a:r>
              <a:r>
                <a:rPr sz="3600" dirty="0"/>
                <a:t> and abuse as they present themselves in a range of contexts, including the church. </a:t>
              </a:r>
            </a:p>
            <a:p>
              <a:pPr indent="-352800" algn="l" defTabSz="457200">
                <a:defRPr sz="2900" spc="58">
                  <a:solidFill>
                    <a:srgbClr val="444444"/>
                  </a:solidFill>
                  <a:latin typeface="Helvetica"/>
                  <a:ea typeface="Helvetica"/>
                  <a:cs typeface="Helvetica"/>
                  <a:sym typeface="Helvetica"/>
                </a:defRPr>
              </a:pPr>
              <a:endParaRPr sz="3600" dirty="0"/>
            </a:p>
            <a:p>
              <a:pPr marL="353568" indent="-352800" algn="l" defTabSz="457200">
                <a:buSzPct val="123000"/>
                <a:buChar char="-"/>
                <a:defRPr sz="2900" spc="58">
                  <a:solidFill>
                    <a:srgbClr val="444444"/>
                  </a:solidFill>
                  <a:latin typeface="Helvetica"/>
                  <a:ea typeface="Helvetica"/>
                  <a:cs typeface="Helvetica"/>
                  <a:sym typeface="Helvetica"/>
                </a:defRPr>
              </a:pPr>
              <a:r>
                <a:rPr sz="3600" b="1" dirty="0"/>
                <a:t>Identify</a:t>
              </a:r>
              <a:r>
                <a:rPr sz="3600" dirty="0"/>
                <a:t> </a:t>
              </a:r>
              <a:r>
                <a:rPr sz="3600" b="1" dirty="0"/>
                <a:t>the barriers</a:t>
              </a:r>
              <a:r>
                <a:rPr sz="3600" dirty="0"/>
                <a:t> (emotional, psychological &amp; theological) that can prevent the promotion of healthy church communities.</a:t>
              </a:r>
              <a:endParaRPr lang="en-GB" sz="3600" dirty="0"/>
            </a:p>
            <a:p>
              <a:pPr marL="353568" indent="-352800" algn="l" defTabSz="457200">
                <a:buSzPct val="123000"/>
                <a:buChar char="-"/>
                <a:defRPr sz="2900" spc="58">
                  <a:solidFill>
                    <a:srgbClr val="444444"/>
                  </a:solidFill>
                  <a:latin typeface="Helvetica"/>
                  <a:ea typeface="Helvetica"/>
                  <a:cs typeface="Helvetica"/>
                  <a:sym typeface="Helvetica"/>
                </a:defRPr>
              </a:pPr>
              <a:endParaRPr lang="en-GB" sz="3600" b="1" dirty="0"/>
            </a:p>
            <a:p>
              <a:pPr marL="353568" indent="-352800" algn="l" defTabSz="457200">
                <a:buSzPct val="123000"/>
                <a:buChar char="-"/>
                <a:defRPr sz="2900" spc="58">
                  <a:solidFill>
                    <a:srgbClr val="444444"/>
                  </a:solidFill>
                  <a:latin typeface="Helvetica"/>
                  <a:ea typeface="Helvetica"/>
                  <a:cs typeface="Helvetica"/>
                  <a:sym typeface="Helvetica"/>
                </a:defRPr>
              </a:pPr>
              <a:r>
                <a:rPr sz="3600" b="1" dirty="0"/>
                <a:t>Apply</a:t>
              </a:r>
              <a:r>
                <a:rPr sz="3600" dirty="0"/>
                <a:t> </a:t>
              </a:r>
              <a:r>
                <a:rPr sz="3600" b="1" dirty="0"/>
                <a:t>a clear process </a:t>
              </a:r>
              <a:r>
                <a:rPr sz="3600" dirty="0"/>
                <a:t>in the handling of concerns/</a:t>
              </a:r>
              <a:r>
                <a:rPr sz="3600" dirty="0" err="1"/>
                <a:t>safeguardin</a:t>
              </a:r>
              <a:r>
                <a:rPr lang="en-GB" sz="3600" dirty="0"/>
                <a:t>g  	</a:t>
              </a:r>
              <a:r>
                <a:rPr sz="3600" dirty="0"/>
                <a:t>information whilst </a:t>
              </a:r>
              <a:r>
                <a:rPr sz="3600" dirty="0" err="1"/>
                <a:t>recognising</a:t>
              </a:r>
              <a:r>
                <a:rPr sz="3600" dirty="0"/>
                <a:t> the boundaries of their own role.</a:t>
              </a:r>
            </a:p>
          </p:txBody>
        </p:sp>
      </p:grpSp>
      <p:sp>
        <p:nvSpPr>
          <p:cNvPr id="155"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7" name="Aims and Outcomes"/>
          <p:cNvSpPr txBox="1"/>
          <p:nvPr/>
        </p:nvSpPr>
        <p:spPr>
          <a:xfrm>
            <a:off x="149198" y="482006"/>
            <a:ext cx="4156521"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Aims and Outcomes</a:t>
            </a:r>
          </a:p>
        </p:txBody>
      </p:sp>
      <p:pic>
        <p:nvPicPr>
          <p:cNvPr id="158"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4800"/>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999234"/>
              <a:ext cx="23061029" cy="29893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4000" dirty="0">
                  <a:ln>
                    <a:noFill/>
                  </a:ln>
                  <a:solidFill>
                    <a:srgbClr val="000000"/>
                  </a:solidFill>
                  <a:effectLst/>
                  <a:latin typeface="+mn-lt"/>
                  <a:ea typeface="Arial Unicode MS"/>
                  <a:cs typeface="Arial Unicode MS"/>
                </a:rPr>
                <a:t>You and your friend, John, volunteer at Messy Church – you notice a father shouting at his 6-year-old daughter, Maya, when he comes to collect her. He is shouting in another language and you aren’t sure what is being said. John has heard other parents saying that they are worried about Maya and that the father often appears to be quite angry. </a:t>
              </a:r>
            </a:p>
          </p:txBody>
        </p:sp>
      </p:grpSp>
      <p:sp>
        <p:nvSpPr>
          <p:cNvPr id="632" name="Rounded Rectangle"/>
          <p:cNvSpPr/>
          <p:nvPr/>
        </p:nvSpPr>
        <p:spPr>
          <a:xfrm>
            <a:off x="332568" y="7773212"/>
            <a:ext cx="11146206"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 name="Rectangle: Rounded Corners 1">
            <a:extLst>
              <a:ext uri="{FF2B5EF4-FFF2-40B4-BE49-F238E27FC236}">
                <a16:creationId xmlns:a16="http://schemas.microsoft.com/office/drawing/2014/main" id="{05EA0A4D-9F94-4CE8-ACC9-31BA08E354DD}"/>
              </a:ext>
            </a:extLst>
          </p:cNvPr>
          <p:cNvSpPr/>
          <p:nvPr/>
        </p:nvSpPr>
        <p:spPr>
          <a:xfrm>
            <a:off x="661485" y="11706185"/>
            <a:ext cx="10641099" cy="1781327"/>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247569"/>
            <a:ext cx="10336847" cy="613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dirty="0"/>
              <a:t>Question 1</a:t>
            </a:r>
          </a:p>
          <a:p>
            <a:pPr>
              <a:defRPr sz="2800"/>
            </a:pPr>
            <a:endParaRPr dirty="0"/>
          </a:p>
          <a:p>
            <a:pPr>
              <a:defRPr sz="2800"/>
            </a:pPr>
            <a:r>
              <a:rPr lang="en-GB" dirty="0"/>
              <a:t>Does this situation present a safeguarding concern</a:t>
            </a:r>
            <a:r>
              <a:rPr dirty="0"/>
              <a:t>?</a:t>
            </a:r>
            <a:endParaRPr lang="en-GB" dirty="0"/>
          </a:p>
          <a:p>
            <a:pPr marL="514350" indent="-514350">
              <a:buFont typeface="+mj-lt"/>
              <a:buAutoNum type="arabicPeriod"/>
              <a:defRPr sz="2800"/>
            </a:pPr>
            <a:endParaRPr lang="en-GB" dirty="0"/>
          </a:p>
          <a:p>
            <a:pPr marL="514350" indent="-514350" algn="l">
              <a:buFont typeface="+mj-lt"/>
              <a:buAutoNum type="arabicPeriod"/>
              <a:defRPr sz="2800"/>
            </a:pPr>
            <a:r>
              <a:rPr lang="en-GB" dirty="0"/>
              <a:t>Unsure – we may have misunderstood because of the language barrier and think that it is a good idea to wait and see if Maya talks to us about her father’s behaviour.</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No – parents have a right to be angry with their children and to bring them up the way they see fit.</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Yes – even though the shouting is in a language we don’t understand, there is enough in the father’s behaviour to be concerning – Maya may be suffering emotional abuse.</a:t>
            </a: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8774838"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Children’s and Youth Workers – </a:t>
            </a:r>
            <a:r>
              <a:rPr dirty="0"/>
              <a:t>Scenario</a:t>
            </a:r>
            <a:r>
              <a:rPr lang="en-GB" dirty="0"/>
              <a:t> 3</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3" name="Rectangle: Rounded Corners 2">
            <a:extLst>
              <a:ext uri="{FF2B5EF4-FFF2-40B4-BE49-F238E27FC236}">
                <a16:creationId xmlns:a16="http://schemas.microsoft.com/office/drawing/2014/main" id="{B60A12B4-D60C-7614-F1C6-34470D512F62}"/>
              </a:ext>
            </a:extLst>
          </p:cNvPr>
          <p:cNvSpPr/>
          <p:nvPr/>
        </p:nvSpPr>
        <p:spPr>
          <a:xfrm>
            <a:off x="12625047" y="10735110"/>
            <a:ext cx="10842980" cy="806944"/>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625047" y="8061189"/>
            <a:ext cx="11569057" cy="46576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lang="en-GB" sz="3200" dirty="0"/>
              <a:t>Who would you talk to in this situation</a:t>
            </a:r>
            <a:r>
              <a:rPr sz="3200" dirty="0"/>
              <a:t>?</a:t>
            </a:r>
          </a:p>
          <a:p>
            <a:pPr>
              <a:defRPr sz="2800"/>
            </a:pPr>
            <a:endParaRPr sz="3200" dirty="0"/>
          </a:p>
          <a:p>
            <a:pPr marL="457200" indent="-457200" algn="l">
              <a:buFont typeface="+mj-lt"/>
              <a:buAutoNum type="arabicPeriod"/>
            </a:pPr>
            <a:r>
              <a:rPr lang="en-GB" sz="2800" dirty="0"/>
              <a:t>I would ask Maya if everything is all right with her dad.</a:t>
            </a:r>
          </a:p>
          <a:p>
            <a:pPr marL="457200" indent="-457200" algn="l">
              <a:buFont typeface="+mj-lt"/>
              <a:buAutoNum type="arabicPeriod"/>
            </a:pPr>
            <a:endParaRPr lang="en-GB" sz="2800" dirty="0"/>
          </a:p>
          <a:p>
            <a:pPr marL="457200" indent="-457200" algn="l">
              <a:buFont typeface="+mj-lt"/>
              <a:buAutoNum type="arabicPeriod"/>
            </a:pPr>
            <a:r>
              <a:rPr lang="en-GB" sz="2800" dirty="0"/>
              <a:t>I would speak to the church’s Safeguarding officer. </a:t>
            </a:r>
          </a:p>
          <a:p>
            <a:pPr marL="457200" indent="-457200" algn="l">
              <a:buFont typeface="+mj-lt"/>
              <a:buAutoNum type="arabicPeriod"/>
            </a:pPr>
            <a:endParaRPr lang="en-GB" sz="2800" dirty="0"/>
          </a:p>
          <a:p>
            <a:pPr marL="457200" indent="-457200" algn="l">
              <a:buFont typeface="+mj-lt"/>
              <a:buAutoNum type="arabicPeriod"/>
            </a:pPr>
            <a:r>
              <a:rPr lang="en-GB" sz="2800" dirty="0"/>
              <a:t>Nobody; we don’t understand enough about the situation to make any positive difference.</a:t>
            </a:r>
          </a:p>
        </p:txBody>
      </p:sp>
    </p:spTree>
    <p:extLst>
      <p:ext uri="{BB962C8B-B14F-4D97-AF65-F5344CB8AC3E}">
        <p14:creationId xmlns:p14="http://schemas.microsoft.com/office/powerpoint/2010/main" val="106685607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5EA0A4D-9F94-4CE8-ACC9-31BA08E354DD}"/>
              </a:ext>
            </a:extLst>
          </p:cNvPr>
          <p:cNvSpPr/>
          <p:nvPr/>
        </p:nvSpPr>
        <p:spPr>
          <a:xfrm>
            <a:off x="661485" y="9218625"/>
            <a:ext cx="10412609" cy="1831617"/>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7" y="7678457"/>
            <a:ext cx="10336847" cy="52732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dirty="0"/>
              <a:t>Question 1</a:t>
            </a:r>
          </a:p>
          <a:p>
            <a:pPr>
              <a:defRPr sz="2800"/>
            </a:pPr>
            <a:endParaRPr dirty="0"/>
          </a:p>
          <a:p>
            <a:pPr>
              <a:defRPr sz="2800"/>
            </a:pPr>
            <a:r>
              <a:rPr lang="en-GB" dirty="0"/>
              <a:t>Does this situation present a safeguarding concern</a:t>
            </a:r>
            <a:r>
              <a:rPr dirty="0"/>
              <a:t>?</a:t>
            </a:r>
            <a:endParaRPr lang="en-GB" dirty="0"/>
          </a:p>
          <a:p>
            <a:pPr marL="514350" indent="-514350">
              <a:buFont typeface="+mj-lt"/>
              <a:buAutoNum type="arabicPeriod"/>
              <a:defRPr sz="2800"/>
            </a:pPr>
            <a:endParaRPr lang="en-GB" dirty="0"/>
          </a:p>
          <a:p>
            <a:pPr marL="514350" indent="-514350" algn="l">
              <a:buFont typeface="+mj-lt"/>
              <a:buAutoNum type="arabicPeriod"/>
              <a:defRPr sz="2800"/>
            </a:pPr>
            <a:r>
              <a:rPr lang="en-GB" dirty="0"/>
              <a:t>Yes – Margaret has indicated she would like things to change. She may be at risk of financial abuse as well as physical abuse. </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No, Margaret is an adult and is able to look after herself.</a:t>
            </a:r>
          </a:p>
          <a:p>
            <a:pPr marL="514350" indent="-514350" algn="l">
              <a:buFont typeface="+mj-lt"/>
              <a:buAutoNum type="arabicPeriod"/>
              <a:defRPr sz="2800"/>
            </a:pPr>
            <a:endParaRPr lang="en-GB" dirty="0"/>
          </a:p>
          <a:p>
            <a:pPr marL="514350" indent="-514350" algn="l">
              <a:buFont typeface="+mj-lt"/>
              <a:buAutoNum type="arabicPeriod"/>
              <a:defRPr sz="2800"/>
            </a:pPr>
            <a:r>
              <a:rPr lang="en-GB" dirty="0"/>
              <a:t>Unsure, things may improve if her son seeks help for his alcohol problems</a:t>
            </a:r>
          </a:p>
        </p:txBody>
      </p:sp>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260571"/>
              <a:ext cx="23061029" cy="4466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4000" dirty="0">
                  <a:ln>
                    <a:noFill/>
                  </a:ln>
                  <a:solidFill>
                    <a:srgbClr val="000000"/>
                  </a:solidFill>
                  <a:effectLst/>
                  <a:latin typeface="+mn-lt"/>
                  <a:ea typeface="Arial Unicode MS"/>
                  <a:cs typeface="Arial Unicode MS"/>
                </a:rPr>
                <a:t>78-year-old Margaret has attended your local parish church for many years. You are on the pastoral visiting team and you come to see her one morning. She explains that her son’s problem with alcohol has worsened, and he comes unannounced to her home and begs for money. She does not want to give it to him but she is afraid to say no. The last time she tried to refuse, he started yelling and screaming at her. He then threw a mug of hot coffee at her. Margaret says she would like things to change, but kept repeating “he is my only son”. </a:t>
              </a:r>
            </a:p>
          </p:txBody>
        </p:sp>
      </p:grpSp>
      <p:sp>
        <p:nvSpPr>
          <p:cNvPr id="640" name="Part 3 - Safeguarding Scenarios"/>
          <p:cNvSpPr txBox="1"/>
          <p:nvPr/>
        </p:nvSpPr>
        <p:spPr>
          <a:xfrm>
            <a:off x="44246" y="13419981"/>
            <a:ext cx="3056764" cy="3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500" b="1">
                <a:solidFill>
                  <a:srgbClr val="FFFFFF"/>
                </a:solidFill>
              </a:defRPr>
            </a:lvl1pPr>
          </a:lstStyle>
          <a:p>
            <a:r>
              <a:t>Part 3 - Safeguarding Scenarios </a:t>
            </a: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4288033"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General – </a:t>
            </a:r>
            <a:r>
              <a:rPr dirty="0"/>
              <a:t>Scenario</a:t>
            </a:r>
            <a:r>
              <a:rPr lang="en-GB" dirty="0"/>
              <a:t> 1</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3" name="Rectangle: Rounded Corners 2">
            <a:extLst>
              <a:ext uri="{FF2B5EF4-FFF2-40B4-BE49-F238E27FC236}">
                <a16:creationId xmlns:a16="http://schemas.microsoft.com/office/drawing/2014/main" id="{B60A12B4-D60C-7614-F1C6-34470D512F62}"/>
              </a:ext>
            </a:extLst>
          </p:cNvPr>
          <p:cNvSpPr/>
          <p:nvPr/>
        </p:nvSpPr>
        <p:spPr>
          <a:xfrm>
            <a:off x="12656227" y="11785633"/>
            <a:ext cx="11223104" cy="1451525"/>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735585" y="7555348"/>
            <a:ext cx="11569057" cy="55194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3200" dirty="0"/>
              <a:t>Question 2</a:t>
            </a:r>
          </a:p>
          <a:p>
            <a:pPr>
              <a:defRPr sz="2800"/>
            </a:pPr>
            <a:endParaRPr sz="3200" dirty="0"/>
          </a:p>
          <a:p>
            <a:pPr>
              <a:defRPr sz="2800"/>
            </a:pPr>
            <a:r>
              <a:rPr lang="en-GB" sz="3200" dirty="0"/>
              <a:t>Who would you talk to about this situation</a:t>
            </a:r>
            <a:r>
              <a:rPr sz="3200" dirty="0"/>
              <a:t>?</a:t>
            </a:r>
          </a:p>
          <a:p>
            <a:pPr>
              <a:defRPr sz="2800"/>
            </a:pPr>
            <a:endParaRPr sz="3200" dirty="0"/>
          </a:p>
          <a:p>
            <a:pPr marL="457200" indent="-457200" algn="l">
              <a:buFont typeface="+mj-lt"/>
              <a:buAutoNum type="arabicPeriod"/>
            </a:pPr>
            <a:r>
              <a:rPr lang="en-GB" sz="2800" dirty="0"/>
              <a:t>I would try to speak to Margaret’s son and explain why his behaviour is disrespectful.</a:t>
            </a:r>
          </a:p>
          <a:p>
            <a:pPr marL="457200" indent="-457200" algn="l">
              <a:buFont typeface="+mj-lt"/>
              <a:buAutoNum type="arabicPeriod"/>
            </a:pPr>
            <a:endParaRPr lang="en-GB" sz="2800" dirty="0"/>
          </a:p>
          <a:p>
            <a:pPr marL="457200" indent="-457200" algn="l">
              <a:buFont typeface="+mj-lt"/>
              <a:buAutoNum type="arabicPeriod"/>
            </a:pPr>
            <a:r>
              <a:rPr lang="en-GB" sz="2800" dirty="0"/>
              <a:t>I would speak with the neighbours as they may know more about the family situation and ways to assist Margaret.</a:t>
            </a:r>
          </a:p>
          <a:p>
            <a:pPr marL="457200" indent="-457200" algn="l">
              <a:buFont typeface="+mj-lt"/>
              <a:buAutoNum type="arabicPeriod"/>
            </a:pPr>
            <a:endParaRPr lang="en-GB" sz="2800" dirty="0"/>
          </a:p>
          <a:p>
            <a:pPr marL="457200" indent="-457200" algn="l">
              <a:buFont typeface="+mj-lt"/>
              <a:buAutoNum type="arabicPeriod"/>
            </a:pPr>
            <a:r>
              <a:rPr lang="en-GB" sz="2800" dirty="0"/>
              <a:t>I would speak to my parish safeguarding officer or equivalent for advice.</a:t>
            </a:r>
          </a:p>
        </p:txBody>
      </p:sp>
    </p:spTree>
    <p:extLst>
      <p:ext uri="{BB962C8B-B14F-4D97-AF65-F5344CB8AC3E}">
        <p14:creationId xmlns:p14="http://schemas.microsoft.com/office/powerpoint/2010/main" val="271676647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999233"/>
              <a:ext cx="23061029" cy="29893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4000" dirty="0">
                  <a:ln>
                    <a:noFill/>
                  </a:ln>
                  <a:solidFill>
                    <a:srgbClr val="000000"/>
                  </a:solidFill>
                  <a:effectLst/>
                  <a:latin typeface="+mn-lt"/>
                  <a:ea typeface="Arial Unicode MS"/>
                  <a:cs typeface="Arial Unicode MS"/>
                </a:rPr>
                <a:t>Part of the duties of the Head Server in a large church is to train boys and girls who wish to become junior servers. You are the parent of one of the children, and become aware that the Head Server is carrying out this task in the Vestry on an individual basis. The door to the Vestry, which is solid, is always closed during these sessions. </a:t>
              </a:r>
            </a:p>
          </p:txBody>
        </p:sp>
      </p:grpSp>
      <p:sp>
        <p:nvSpPr>
          <p:cNvPr id="632" name="Rounded Rectangle"/>
          <p:cNvSpPr/>
          <p:nvPr/>
        </p:nvSpPr>
        <p:spPr>
          <a:xfrm>
            <a:off x="5582425" y="7747094"/>
            <a:ext cx="11146206"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algn="l" defTabSz="825500">
              <a:defRPr sz="3200">
                <a:solidFill>
                  <a:srgbClr val="FFFFFF"/>
                </a:solidFill>
                <a:latin typeface="Helvetica Neue Medium"/>
                <a:ea typeface="Helvetica Neue Medium"/>
                <a:cs typeface="Helvetica Neue Medium"/>
                <a:sym typeface="Helvetica Neue Medium"/>
              </a:defRPr>
            </a:pPr>
            <a:endParaRPr/>
          </a:p>
        </p:txBody>
      </p:sp>
      <p:sp>
        <p:nvSpPr>
          <p:cNvPr id="2" name="Rectangle: Rounded Corners 1">
            <a:extLst>
              <a:ext uri="{FF2B5EF4-FFF2-40B4-BE49-F238E27FC236}">
                <a16:creationId xmlns:a16="http://schemas.microsoft.com/office/drawing/2014/main" id="{05EA0A4D-9F94-4CE8-ACC9-31BA08E354DD}"/>
              </a:ext>
            </a:extLst>
          </p:cNvPr>
          <p:cNvSpPr/>
          <p:nvPr/>
        </p:nvSpPr>
        <p:spPr>
          <a:xfrm>
            <a:off x="5939542" y="10214362"/>
            <a:ext cx="10336847" cy="109645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40" name="Part 3 - Safeguarding Scenarios"/>
          <p:cNvSpPr txBox="1"/>
          <p:nvPr/>
        </p:nvSpPr>
        <p:spPr>
          <a:xfrm>
            <a:off x="44246" y="13419981"/>
            <a:ext cx="3056764" cy="324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500" b="1">
                <a:solidFill>
                  <a:srgbClr val="FFFFFF"/>
                </a:solidFill>
              </a:defRPr>
            </a:lvl1pPr>
          </a:lstStyle>
          <a:p>
            <a:r>
              <a:t>Part 3 - Safeguarding Scenarios </a:t>
            </a: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3" name="Scenario 1 - Pastoral Visiting"/>
          <p:cNvSpPr txBox="1"/>
          <p:nvPr/>
        </p:nvSpPr>
        <p:spPr>
          <a:xfrm>
            <a:off x="149198" y="500908"/>
            <a:ext cx="4288033"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General – </a:t>
            </a:r>
            <a:r>
              <a:rPr dirty="0"/>
              <a:t>Scenario</a:t>
            </a:r>
            <a:r>
              <a:rPr lang="en-GB" dirty="0"/>
              <a:t> 2</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4" name="Rectangle: Rounded Corners 3">
            <a:extLst>
              <a:ext uri="{FF2B5EF4-FFF2-40B4-BE49-F238E27FC236}">
                <a16:creationId xmlns:a16="http://schemas.microsoft.com/office/drawing/2014/main" id="{F42256CF-47C4-98CD-845D-5563C4C0AFDE}"/>
              </a:ext>
            </a:extLst>
          </p:cNvPr>
          <p:cNvSpPr/>
          <p:nvPr/>
        </p:nvSpPr>
        <p:spPr>
          <a:xfrm>
            <a:off x="5941539" y="11421100"/>
            <a:ext cx="10007995" cy="1313803"/>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6020897" y="8394494"/>
            <a:ext cx="10336847" cy="40421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a:defRPr sz="2800" b="1"/>
            </a:pPr>
            <a:r>
              <a:rPr sz="3200" dirty="0"/>
              <a:t>Question 1</a:t>
            </a:r>
          </a:p>
          <a:p>
            <a:pPr algn="l">
              <a:defRPr sz="2800"/>
            </a:pPr>
            <a:endParaRPr sz="3200" dirty="0"/>
          </a:p>
          <a:p>
            <a:pPr algn="l">
              <a:defRPr sz="2800"/>
            </a:pPr>
            <a:r>
              <a:rPr lang="en-GB" sz="3200" dirty="0"/>
              <a:t>What is your concern</a:t>
            </a:r>
            <a:r>
              <a:rPr sz="3200" dirty="0"/>
              <a:t>?</a:t>
            </a:r>
            <a:endParaRPr lang="en-GB" sz="3200" dirty="0"/>
          </a:p>
          <a:p>
            <a:pPr marL="514350" indent="-514350" algn="l">
              <a:buFont typeface="+mj-lt"/>
              <a:buAutoNum type="arabicPeriod"/>
              <a:defRPr sz="2800"/>
            </a:pPr>
            <a:endParaRPr lang="en-GB" sz="3200" dirty="0"/>
          </a:p>
          <a:p>
            <a:pPr marL="514350" indent="-514350" algn="l">
              <a:buFont typeface="+mj-lt"/>
              <a:buAutoNum type="arabicPeriod"/>
              <a:defRPr sz="2800"/>
            </a:pPr>
            <a:r>
              <a:rPr lang="en-GB" sz="3200" dirty="0"/>
              <a:t>The Head Server is grooming the children.</a:t>
            </a:r>
          </a:p>
          <a:p>
            <a:pPr marL="514350" indent="-514350" algn="l">
              <a:buFont typeface="+mj-lt"/>
              <a:buAutoNum type="arabicPeriod"/>
              <a:defRPr sz="2800"/>
            </a:pPr>
            <a:endParaRPr lang="en-GB" sz="3200" dirty="0"/>
          </a:p>
          <a:p>
            <a:pPr marL="514350" indent="-514350" algn="l">
              <a:buFont typeface="+mj-lt"/>
              <a:buAutoNum type="arabicPeriod"/>
              <a:defRPr sz="2800"/>
            </a:pPr>
            <a:r>
              <a:rPr lang="en-GB" sz="3200" dirty="0"/>
              <a:t>The Head Server is unaware of safe working practices</a:t>
            </a:r>
          </a:p>
        </p:txBody>
      </p:sp>
    </p:spTree>
    <p:extLst>
      <p:ext uri="{BB962C8B-B14F-4D97-AF65-F5344CB8AC3E}">
        <p14:creationId xmlns:p14="http://schemas.microsoft.com/office/powerpoint/2010/main" val="115913181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5EA0A4D-9F94-4CE8-ACC9-31BA08E354DD}"/>
              </a:ext>
            </a:extLst>
          </p:cNvPr>
          <p:cNvSpPr/>
          <p:nvPr/>
        </p:nvSpPr>
        <p:spPr>
          <a:xfrm>
            <a:off x="737248" y="10611654"/>
            <a:ext cx="10010700" cy="1440438"/>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3" name="Question 1…"/>
          <p:cNvSpPr txBox="1"/>
          <p:nvPr/>
        </p:nvSpPr>
        <p:spPr>
          <a:xfrm>
            <a:off x="737248" y="7630499"/>
            <a:ext cx="10336847" cy="52732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2800" dirty="0"/>
              <a:t>Question 1</a:t>
            </a:r>
          </a:p>
          <a:p>
            <a:pPr>
              <a:defRPr sz="2800"/>
            </a:pPr>
            <a:endParaRPr sz="2800" dirty="0"/>
          </a:p>
          <a:p>
            <a:pPr>
              <a:defRPr sz="2800"/>
            </a:pPr>
            <a:r>
              <a:rPr lang="en-GB" sz="2800" dirty="0"/>
              <a:t>Does this situation present a safeguarding concern</a:t>
            </a:r>
            <a:r>
              <a:rPr sz="2800" dirty="0"/>
              <a:t>?</a:t>
            </a:r>
            <a:endParaRPr lang="en-GB" sz="2800" dirty="0"/>
          </a:p>
          <a:p>
            <a:pPr marL="514350" indent="-514350">
              <a:buFont typeface="+mj-lt"/>
              <a:buAutoNum type="arabicPeriod"/>
              <a:defRPr sz="2800"/>
            </a:pPr>
            <a:endParaRPr lang="en-GB" sz="2800" dirty="0"/>
          </a:p>
          <a:p>
            <a:pPr marL="514350" indent="-514350" algn="l">
              <a:buFont typeface="+mj-lt"/>
              <a:buAutoNum type="arabicPeriod"/>
              <a:defRPr sz="2800"/>
            </a:pPr>
            <a:r>
              <a:rPr lang="en-GB" sz="2800" dirty="0"/>
              <a:t>No – Oliver is a little under-confident, and his mother is bringing him to the club to help him socialise with other children.</a:t>
            </a:r>
          </a:p>
          <a:p>
            <a:pPr marL="514350" indent="-514350" algn="l">
              <a:buFont typeface="+mj-lt"/>
              <a:buAutoNum type="arabicPeriod"/>
              <a:defRPr sz="2800"/>
            </a:pPr>
            <a:endParaRPr lang="en-GB" sz="2800" dirty="0"/>
          </a:p>
          <a:p>
            <a:pPr marL="514350" indent="-514350" algn="l">
              <a:buFont typeface="+mj-lt"/>
              <a:buAutoNum type="arabicPeriod"/>
              <a:defRPr sz="2800"/>
            </a:pPr>
            <a:r>
              <a:rPr lang="en-GB" sz="2800" dirty="0"/>
              <a:t>Yes – Oliver exhibits behaviour that may indicate neglect.</a:t>
            </a:r>
          </a:p>
          <a:p>
            <a:pPr marL="514350" indent="-514350" algn="l">
              <a:buFont typeface="+mj-lt"/>
              <a:buAutoNum type="arabicPeriod"/>
              <a:defRPr sz="2800"/>
            </a:pPr>
            <a:endParaRPr lang="en-GB" sz="2800" dirty="0"/>
          </a:p>
          <a:p>
            <a:pPr marL="514350" indent="-514350" algn="l">
              <a:buFont typeface="+mj-lt"/>
              <a:buAutoNum type="arabicPeriod"/>
              <a:defRPr sz="2800"/>
            </a:pPr>
            <a:r>
              <a:rPr lang="en-GB" sz="2800" dirty="0"/>
              <a:t>Unsure – maybe Oliver is simply struggling to fit in. I expect his mood will improve in time.</a:t>
            </a:r>
          </a:p>
        </p:txBody>
      </p:sp>
      <p:grpSp>
        <p:nvGrpSpPr>
          <p:cNvPr id="631" name="Group"/>
          <p:cNvGrpSpPr/>
          <p:nvPr/>
        </p:nvGrpSpPr>
        <p:grpSpPr>
          <a:xfrm>
            <a:off x="332568" y="2405187"/>
            <a:ext cx="23718864" cy="4987810"/>
            <a:chOff x="0" y="0"/>
            <a:chExt cx="23718863" cy="4987809"/>
          </a:xfrm>
        </p:grpSpPr>
        <p:sp>
          <p:nvSpPr>
            <p:cNvPr id="629" name="Rounded Rectangle"/>
            <p:cNvSpPr/>
            <p:nvPr/>
          </p:nvSpPr>
          <p:spPr>
            <a:xfrm>
              <a:off x="0" y="0"/>
              <a:ext cx="23718863" cy="4987809"/>
            </a:xfrm>
            <a:prstGeom prst="roundRect">
              <a:avLst>
                <a:gd name="adj" fmla="val 12577"/>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30" name="78-year-old Margaret has attended your local parish church for many years. You are on the pastoral visiting team and you come to see her one morning. She explains that her son’s problem with alcohol has worsened, and he comes unannounced to her home and "/>
            <p:cNvSpPr txBox="1"/>
            <p:nvPr/>
          </p:nvSpPr>
          <p:spPr>
            <a:xfrm>
              <a:off x="328917" y="1143569"/>
              <a:ext cx="23061029" cy="27006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4030">
                  <a:solidFill>
                    <a:srgbClr val="444444"/>
                  </a:solidFill>
                  <a:latin typeface="Helvetica"/>
                  <a:ea typeface="Helvetica"/>
                  <a:cs typeface="Helvetica"/>
                  <a:sym typeface="Helvetica"/>
                </a:defRPr>
              </a:lvl1pPr>
            </a:lstStyle>
            <a:p>
              <a:pPr>
                <a:lnSpc>
                  <a:spcPct val="120000"/>
                </a:lnSpc>
                <a:spcBef>
                  <a:spcPts val="800"/>
                </a:spcBef>
              </a:pPr>
              <a:r>
                <a:rPr lang="en-GB" sz="3600" dirty="0">
                  <a:ln>
                    <a:noFill/>
                  </a:ln>
                  <a:solidFill>
                    <a:srgbClr val="000000"/>
                  </a:solidFill>
                  <a:effectLst/>
                  <a:latin typeface="+mn-lt"/>
                  <a:ea typeface="Arial Unicode MS"/>
                  <a:cs typeface="Arial Unicode MS"/>
                </a:rPr>
                <a:t>Oliver is a 9-year-old visually impaired child whose mother brings him to an after-school club on a Friday. He often looks very unkempt. Shortly after arrival he always immediately asks when a snack is being served. The helpers have also noticed that he takes extra food and puts it into his book-bag. He seems more withdrawn lately and does not play as he usually does with the other children. When you ask if everything is okay, he says “fine”.</a:t>
              </a:r>
            </a:p>
          </p:txBody>
        </p:sp>
      </p:grpSp>
      <p:sp>
        <p:nvSpPr>
          <p:cNvPr id="635" name="Rounded Rectangle"/>
          <p:cNvSpPr/>
          <p:nvPr/>
        </p:nvSpPr>
        <p:spPr>
          <a:xfrm>
            <a:off x="12144620" y="7773212"/>
            <a:ext cx="11859588" cy="4987810"/>
          </a:xfrm>
          <a:prstGeom prst="roundRect">
            <a:avLst>
              <a:gd name="adj" fmla="val 1390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2" name="Safeguarding Basic Awareness"/>
          <p:cNvSpPr txBox="1"/>
          <p:nvPr/>
        </p:nvSpPr>
        <p:spPr>
          <a:xfrm>
            <a:off x="149553" y="63019"/>
            <a:ext cx="5040072"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2800">
                <a:solidFill>
                  <a:srgbClr val="000000"/>
                </a:solidFill>
              </a:defRPr>
            </a:lvl1pPr>
          </a:lstStyle>
          <a:p>
            <a:r>
              <a:t>Safeguarding Basic Awareness</a:t>
            </a:r>
          </a:p>
        </p:txBody>
      </p:sp>
      <p:sp>
        <p:nvSpPr>
          <p:cNvPr id="643" name="Scenario 1 - Pastoral Visiting"/>
          <p:cNvSpPr txBox="1"/>
          <p:nvPr/>
        </p:nvSpPr>
        <p:spPr>
          <a:xfrm>
            <a:off x="149198" y="500908"/>
            <a:ext cx="4288033"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lang="en-GB" dirty="0"/>
              <a:t>General – </a:t>
            </a:r>
            <a:r>
              <a:rPr dirty="0"/>
              <a:t>Scenario</a:t>
            </a:r>
            <a:r>
              <a:rPr lang="en-GB" dirty="0"/>
              <a:t> 3</a:t>
            </a:r>
            <a:endParaRPr dirty="0"/>
          </a:p>
        </p:txBody>
      </p:sp>
      <p:pic>
        <p:nvPicPr>
          <p:cNvPr id="64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
        <p:nvSpPr>
          <p:cNvPr id="3" name="Rectangle: Rounded Corners 2">
            <a:extLst>
              <a:ext uri="{FF2B5EF4-FFF2-40B4-BE49-F238E27FC236}">
                <a16:creationId xmlns:a16="http://schemas.microsoft.com/office/drawing/2014/main" id="{B60A12B4-D60C-7614-F1C6-34470D512F62}"/>
              </a:ext>
            </a:extLst>
          </p:cNvPr>
          <p:cNvSpPr/>
          <p:nvPr/>
        </p:nvSpPr>
        <p:spPr>
          <a:xfrm>
            <a:off x="12369291" y="11696434"/>
            <a:ext cx="10575234" cy="920502"/>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36" name="Question 2…"/>
          <p:cNvSpPr txBox="1"/>
          <p:nvPr/>
        </p:nvSpPr>
        <p:spPr>
          <a:xfrm>
            <a:off x="12382543" y="8061388"/>
            <a:ext cx="11569057" cy="44114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2800" b="1"/>
            </a:pPr>
            <a:r>
              <a:rPr sz="2800" dirty="0"/>
              <a:t>Question 2</a:t>
            </a:r>
          </a:p>
          <a:p>
            <a:pPr>
              <a:defRPr sz="2800"/>
            </a:pPr>
            <a:endParaRPr sz="2800" dirty="0"/>
          </a:p>
          <a:p>
            <a:pPr>
              <a:defRPr sz="2800"/>
            </a:pPr>
            <a:r>
              <a:rPr lang="en-GB" sz="2800" dirty="0"/>
              <a:t>Who would you talk to about this situation</a:t>
            </a:r>
            <a:r>
              <a:rPr sz="2800" dirty="0"/>
              <a:t>?</a:t>
            </a:r>
          </a:p>
          <a:p>
            <a:pPr algn="l">
              <a:defRPr sz="2800"/>
            </a:pPr>
            <a:r>
              <a:rPr lang="en-GB" sz="2800" dirty="0"/>
              <a:t>1 – I would mention it to a friend whose opinion I respect, to see whether they can shed any light on this.</a:t>
            </a:r>
          </a:p>
          <a:p>
            <a:pPr algn="l">
              <a:defRPr sz="2800"/>
            </a:pPr>
            <a:endParaRPr lang="en-GB" sz="2800" dirty="0"/>
          </a:p>
          <a:p>
            <a:pPr algn="l">
              <a:defRPr sz="2800"/>
            </a:pPr>
            <a:r>
              <a:rPr lang="en-GB" sz="2800" dirty="0"/>
              <a:t>2 – I would not mention this to anybody just yet, but would wait for more information.</a:t>
            </a:r>
          </a:p>
          <a:p>
            <a:pPr algn="l">
              <a:defRPr sz="2800"/>
            </a:pPr>
            <a:endParaRPr lang="en-GB" sz="2800" dirty="0"/>
          </a:p>
          <a:p>
            <a:pPr algn="l">
              <a:defRPr sz="2800"/>
            </a:pPr>
            <a:r>
              <a:rPr lang="en-GB" sz="2800" dirty="0"/>
              <a:t>3 – I would mention this to a Safeguarding Officer.</a:t>
            </a:r>
          </a:p>
        </p:txBody>
      </p:sp>
    </p:spTree>
    <p:extLst>
      <p:ext uri="{BB962C8B-B14F-4D97-AF65-F5344CB8AC3E}">
        <p14:creationId xmlns:p14="http://schemas.microsoft.com/office/powerpoint/2010/main" val="59753728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0" name="Group"/>
          <p:cNvGrpSpPr/>
          <p:nvPr/>
        </p:nvGrpSpPr>
        <p:grpSpPr>
          <a:xfrm>
            <a:off x="2796719" y="2802206"/>
            <a:ext cx="18790562" cy="9863599"/>
            <a:chOff x="0" y="0"/>
            <a:chExt cx="18790561" cy="9863597"/>
          </a:xfrm>
        </p:grpSpPr>
        <p:sp>
          <p:nvSpPr>
            <p:cNvPr id="698" name="Rounded Rectangle"/>
            <p:cNvSpPr/>
            <p:nvPr/>
          </p:nvSpPr>
          <p:spPr>
            <a:xfrm>
              <a:off x="0" y="0"/>
              <a:ext cx="18790562" cy="9863598"/>
            </a:xfrm>
            <a:prstGeom prst="roundRect">
              <a:avLst>
                <a:gd name="adj" fmla="val 6360"/>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99" name="!! If in doubt, report !!…"/>
            <p:cNvSpPr txBox="1"/>
            <p:nvPr/>
          </p:nvSpPr>
          <p:spPr>
            <a:xfrm>
              <a:off x="3189661" y="1251408"/>
              <a:ext cx="12469963" cy="695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defTabSz="457200">
                <a:lnSpc>
                  <a:spcPct val="150000"/>
                </a:lnSpc>
                <a:defRPr sz="4500">
                  <a:solidFill>
                    <a:schemeClr val="accent5">
                      <a:hueOff val="-82419"/>
                      <a:satOff val="-9513"/>
                      <a:lumOff val="-16343"/>
                    </a:schemeClr>
                  </a:solidFill>
                  <a:latin typeface="Helvetica"/>
                  <a:ea typeface="Helvetica"/>
                  <a:cs typeface="Helvetica"/>
                  <a:sym typeface="Helvetica"/>
                </a:defRPr>
              </a:pPr>
              <a:r>
                <a:t>!! If in doubt, report !!</a:t>
              </a:r>
            </a:p>
            <a:p>
              <a:pPr defTabSz="457200">
                <a:lnSpc>
                  <a:spcPct val="150000"/>
                </a:lnSpc>
                <a:defRPr sz="4500">
                  <a:solidFill>
                    <a:srgbClr val="444444"/>
                  </a:solidFill>
                  <a:latin typeface="Helvetica"/>
                  <a:ea typeface="Helvetica"/>
                  <a:cs typeface="Helvetica"/>
                  <a:sym typeface="Helvetica"/>
                </a:defRPr>
              </a:pPr>
              <a:endParaRPr/>
            </a:p>
            <a:p>
              <a:pPr defTabSz="457200">
                <a:lnSpc>
                  <a:spcPct val="200000"/>
                </a:lnSpc>
                <a:defRPr sz="4500">
                  <a:solidFill>
                    <a:srgbClr val="444444"/>
                  </a:solidFill>
                  <a:latin typeface="Helvetica"/>
                  <a:ea typeface="Helvetica"/>
                  <a:cs typeface="Helvetica"/>
                  <a:sym typeface="Helvetica"/>
                </a:defRPr>
              </a:pPr>
              <a:r>
                <a:t>Make a note of your observations.</a:t>
              </a:r>
            </a:p>
            <a:p>
              <a:pPr defTabSz="457200">
                <a:lnSpc>
                  <a:spcPct val="200000"/>
                </a:lnSpc>
                <a:defRPr sz="4500">
                  <a:solidFill>
                    <a:srgbClr val="444444"/>
                  </a:solidFill>
                  <a:latin typeface="Helvetica"/>
                  <a:ea typeface="Helvetica"/>
                  <a:cs typeface="Helvetica"/>
                  <a:sym typeface="Helvetica"/>
                </a:defRPr>
              </a:pPr>
              <a:r>
                <a:t>Maintain a relationship with the affected person.</a:t>
              </a:r>
            </a:p>
            <a:p>
              <a:pPr defTabSz="457200">
                <a:lnSpc>
                  <a:spcPct val="200000"/>
                </a:lnSpc>
                <a:defRPr sz="4500">
                  <a:solidFill>
                    <a:srgbClr val="444444"/>
                  </a:solidFill>
                  <a:latin typeface="Helvetica"/>
                  <a:ea typeface="Helvetica"/>
                  <a:cs typeface="Helvetica"/>
                  <a:sym typeface="Helvetica"/>
                </a:defRPr>
              </a:pPr>
              <a:r>
                <a:t>Report to the Safeguarding Officer.</a:t>
              </a:r>
            </a:p>
            <a:p>
              <a:pPr defTabSz="457200">
                <a:lnSpc>
                  <a:spcPct val="200000"/>
                </a:lnSpc>
                <a:defRPr sz="4500">
                  <a:solidFill>
                    <a:srgbClr val="444444"/>
                  </a:solidFill>
                  <a:latin typeface="Helvetica"/>
                  <a:ea typeface="Helvetica"/>
                  <a:cs typeface="Helvetica"/>
                  <a:sym typeface="Helvetica"/>
                </a:defRPr>
              </a:pPr>
              <a:r>
                <a:t>Inform the church leader (Priest/Vicar/Minister).</a:t>
              </a:r>
            </a:p>
          </p:txBody>
        </p:sp>
      </p:grpSp>
      <p:sp>
        <p:nvSpPr>
          <p:cNvPr id="704"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6" name="Scenarios - Conclusions"/>
          <p:cNvSpPr txBox="1"/>
          <p:nvPr/>
        </p:nvSpPr>
        <p:spPr>
          <a:xfrm>
            <a:off x="149198" y="482006"/>
            <a:ext cx="4987596"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Scenarios - Conclusions</a:t>
            </a:r>
          </a:p>
        </p:txBody>
      </p:sp>
      <p:pic>
        <p:nvPicPr>
          <p:cNvPr id="707"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 name="Group"/>
          <p:cNvGrpSpPr/>
          <p:nvPr/>
        </p:nvGrpSpPr>
        <p:grpSpPr>
          <a:xfrm>
            <a:off x="1870322" y="3890659"/>
            <a:ext cx="21578520" cy="7044789"/>
            <a:chOff x="-1430814" y="0"/>
            <a:chExt cx="21578519" cy="7044788"/>
          </a:xfrm>
        </p:grpSpPr>
        <p:sp>
          <p:nvSpPr>
            <p:cNvPr id="710" name="Rounded Rectangle"/>
            <p:cNvSpPr/>
            <p:nvPr/>
          </p:nvSpPr>
          <p:spPr>
            <a:xfrm>
              <a:off x="0" y="0"/>
              <a:ext cx="17826106" cy="7044788"/>
            </a:xfrm>
            <a:prstGeom prst="roundRect">
              <a:avLst>
                <a:gd name="adj" fmla="val 8905"/>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1" name="Take the opportunity to have a break and digest the content of this courses far.…"/>
            <p:cNvSpPr txBox="1"/>
            <p:nvPr/>
          </p:nvSpPr>
          <p:spPr>
            <a:xfrm>
              <a:off x="-1348188" y="190617"/>
              <a:ext cx="21495893" cy="66635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defTabSz="457200">
                <a:lnSpc>
                  <a:spcPct val="200000"/>
                </a:lnSpc>
                <a:defRPr sz="3800">
                  <a:solidFill>
                    <a:srgbClr val="444444"/>
                  </a:solidFill>
                  <a:latin typeface="Helvetica"/>
                  <a:ea typeface="Helvetica"/>
                  <a:cs typeface="Helvetica"/>
                  <a:sym typeface="Helvetica"/>
                </a:defRPr>
              </a:pPr>
              <a:r>
                <a:rPr sz="4400" dirty="0"/>
                <a:t>Take the opportunity to have a break and digest the content of this courses far.</a:t>
              </a:r>
            </a:p>
            <a:p>
              <a:pPr lvl="3" algn="l" defTabSz="457200">
                <a:lnSpc>
                  <a:spcPct val="200000"/>
                </a:lnSpc>
                <a:defRPr sz="3800">
                  <a:solidFill>
                    <a:srgbClr val="444444"/>
                  </a:solidFill>
                  <a:latin typeface="Helvetica"/>
                  <a:ea typeface="Helvetica"/>
                  <a:cs typeface="Helvetica"/>
                  <a:sym typeface="Helvetica"/>
                </a:defRPr>
              </a:pPr>
              <a:r>
                <a:rPr sz="4400" dirty="0"/>
                <a:t>What has been the most significant aspect the course so far?</a:t>
              </a:r>
            </a:p>
            <a:p>
              <a:pPr lvl="3" algn="l" defTabSz="457200">
                <a:lnSpc>
                  <a:spcPct val="200000"/>
                </a:lnSpc>
                <a:defRPr sz="3800">
                  <a:solidFill>
                    <a:srgbClr val="444444"/>
                  </a:solidFill>
                  <a:latin typeface="Helvetica"/>
                  <a:ea typeface="Helvetica"/>
                  <a:cs typeface="Helvetica"/>
                  <a:sym typeface="Helvetica"/>
                </a:defRPr>
              </a:pPr>
              <a:r>
                <a:rPr sz="4400" dirty="0"/>
                <a:t>How have the issues raised challenged your faith?</a:t>
              </a:r>
            </a:p>
            <a:p>
              <a:pPr lvl="3" algn="l" defTabSz="457200">
                <a:lnSpc>
                  <a:spcPct val="200000"/>
                </a:lnSpc>
                <a:defRPr sz="3800">
                  <a:solidFill>
                    <a:srgbClr val="444444"/>
                  </a:solidFill>
                  <a:latin typeface="Helvetica"/>
                  <a:ea typeface="Helvetica"/>
                  <a:cs typeface="Helvetica"/>
                  <a:sym typeface="Helvetica"/>
                </a:defRPr>
              </a:pPr>
              <a:r>
                <a:rPr sz="4400" dirty="0"/>
                <a:t>Have they highlighted anything in particular in your own community?</a:t>
              </a:r>
            </a:p>
            <a:p>
              <a:pPr lvl="3" algn="l" defTabSz="457200">
                <a:lnSpc>
                  <a:spcPct val="200000"/>
                </a:lnSpc>
                <a:defRPr sz="3800">
                  <a:solidFill>
                    <a:srgbClr val="444444"/>
                  </a:solidFill>
                  <a:latin typeface="Helvetica"/>
                  <a:ea typeface="Helvetica"/>
                  <a:cs typeface="Helvetica"/>
                  <a:sym typeface="Helvetica"/>
                </a:defRPr>
              </a:pPr>
              <a:r>
                <a:rPr sz="4400" dirty="0"/>
                <a:t>Is there any action you need to take?</a:t>
              </a:r>
            </a:p>
          </p:txBody>
        </p:sp>
        <p:pic>
          <p:nvPicPr>
            <p:cNvPr id="712" name="coffee-solid.jpg" descr="coffee-solid.jpg"/>
            <p:cNvPicPr>
              <a:picLocks noChangeAspect="1"/>
            </p:cNvPicPr>
            <p:nvPr/>
          </p:nvPicPr>
          <p:blipFill>
            <a:blip r:embed="rId3"/>
            <a:stretch>
              <a:fillRect/>
            </a:stretch>
          </p:blipFill>
          <p:spPr>
            <a:xfrm>
              <a:off x="-1430814" y="2216047"/>
              <a:ext cx="640893" cy="512715"/>
            </a:xfrm>
            <a:prstGeom prst="rect">
              <a:avLst/>
            </a:prstGeom>
            <a:ln w="12700" cap="flat">
              <a:noFill/>
              <a:miter lim="400000"/>
            </a:ln>
            <a:effectLst/>
          </p:spPr>
        </p:pic>
        <p:pic>
          <p:nvPicPr>
            <p:cNvPr id="713" name="coffee-solid.jpg" descr="coffee-solid.jpg"/>
            <p:cNvPicPr>
              <a:picLocks noChangeAspect="1"/>
            </p:cNvPicPr>
            <p:nvPr/>
          </p:nvPicPr>
          <p:blipFill>
            <a:blip r:embed="rId3"/>
            <a:stretch>
              <a:fillRect/>
            </a:stretch>
          </p:blipFill>
          <p:spPr>
            <a:xfrm>
              <a:off x="-1430812" y="3522394"/>
              <a:ext cx="640893" cy="512715"/>
            </a:xfrm>
            <a:prstGeom prst="rect">
              <a:avLst/>
            </a:prstGeom>
            <a:ln w="12700" cap="flat">
              <a:noFill/>
              <a:miter lim="400000"/>
            </a:ln>
            <a:effectLst/>
          </p:spPr>
        </p:pic>
        <p:pic>
          <p:nvPicPr>
            <p:cNvPr id="714" name="coffee-solid.jpg" descr="coffee-solid.jpg"/>
            <p:cNvPicPr>
              <a:picLocks noChangeAspect="1"/>
            </p:cNvPicPr>
            <p:nvPr/>
          </p:nvPicPr>
          <p:blipFill>
            <a:blip r:embed="rId3"/>
            <a:stretch>
              <a:fillRect/>
            </a:stretch>
          </p:blipFill>
          <p:spPr>
            <a:xfrm>
              <a:off x="-1430812" y="4931924"/>
              <a:ext cx="640893" cy="512715"/>
            </a:xfrm>
            <a:prstGeom prst="rect">
              <a:avLst/>
            </a:prstGeom>
            <a:ln w="12700" cap="flat">
              <a:noFill/>
              <a:miter lim="400000"/>
            </a:ln>
            <a:effectLst/>
          </p:spPr>
        </p:pic>
        <p:pic>
          <p:nvPicPr>
            <p:cNvPr id="715" name="coffee-solid.jpg" descr="coffee-solid.jpg"/>
            <p:cNvPicPr>
              <a:picLocks noChangeAspect="1"/>
            </p:cNvPicPr>
            <p:nvPr/>
          </p:nvPicPr>
          <p:blipFill>
            <a:blip r:embed="rId3"/>
            <a:stretch>
              <a:fillRect/>
            </a:stretch>
          </p:blipFill>
          <p:spPr>
            <a:xfrm>
              <a:off x="-1430813" y="6238271"/>
              <a:ext cx="640893" cy="512715"/>
            </a:xfrm>
            <a:prstGeom prst="rect">
              <a:avLst/>
            </a:prstGeom>
            <a:ln w="12700" cap="flat">
              <a:noFill/>
              <a:miter lim="400000"/>
            </a:ln>
            <a:effectLst/>
          </p:spPr>
        </p:pic>
      </p:grpSp>
      <p:sp>
        <p:nvSpPr>
          <p:cNvPr id="720"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2" name="Pause and reflect"/>
          <p:cNvSpPr txBox="1"/>
          <p:nvPr/>
        </p:nvSpPr>
        <p:spPr>
          <a:xfrm>
            <a:off x="149198" y="482006"/>
            <a:ext cx="3607500"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Pause and reflect</a:t>
            </a:r>
          </a:p>
        </p:txBody>
      </p:sp>
      <p:pic>
        <p:nvPicPr>
          <p:cNvPr id="723"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8" name="Group"/>
          <p:cNvGrpSpPr/>
          <p:nvPr/>
        </p:nvGrpSpPr>
        <p:grpSpPr>
          <a:xfrm>
            <a:off x="7271342" y="2415785"/>
            <a:ext cx="9675548" cy="1974771"/>
            <a:chOff x="0" y="-73385"/>
            <a:chExt cx="9675547" cy="1974770"/>
          </a:xfrm>
        </p:grpSpPr>
        <p:sp>
          <p:nvSpPr>
            <p:cNvPr id="726" name="Rectangle"/>
            <p:cNvSpPr/>
            <p:nvPr/>
          </p:nvSpPr>
          <p:spPr>
            <a:xfrm>
              <a:off x="0" y="0"/>
              <a:ext cx="9675547" cy="18280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727" name="FEAR"/>
            <p:cNvSpPr txBox="1"/>
            <p:nvPr/>
          </p:nvSpPr>
          <p:spPr>
            <a:xfrm>
              <a:off x="2974642" y="-73385"/>
              <a:ext cx="3726263" cy="19747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lnSpc>
                  <a:spcPct val="200000"/>
                </a:lnSpc>
                <a:defRPr sz="4500">
                  <a:solidFill>
                    <a:schemeClr val="accent5">
                      <a:hueOff val="-82419"/>
                      <a:satOff val="-9513"/>
                      <a:lumOff val="-16343"/>
                    </a:schemeClr>
                  </a:solidFill>
                  <a:latin typeface="Helvetica"/>
                  <a:ea typeface="Helvetica"/>
                  <a:cs typeface="Helvetica"/>
                  <a:sym typeface="Helvetica"/>
                </a:defRPr>
              </a:lvl1pPr>
            </a:lstStyle>
            <a:p>
              <a:r>
                <a:rPr sz="7200" dirty="0"/>
                <a:t>FEAR</a:t>
              </a:r>
            </a:p>
          </p:txBody>
        </p:sp>
      </p:grpSp>
      <p:grpSp>
        <p:nvGrpSpPr>
          <p:cNvPr id="731" name="Group"/>
          <p:cNvGrpSpPr/>
          <p:nvPr/>
        </p:nvGrpSpPr>
        <p:grpSpPr>
          <a:xfrm>
            <a:off x="329382" y="8325511"/>
            <a:ext cx="7310814" cy="4113412"/>
            <a:chOff x="0" y="0"/>
            <a:chExt cx="7310812" cy="4113411"/>
          </a:xfrm>
        </p:grpSpPr>
        <p:sp>
          <p:nvSpPr>
            <p:cNvPr id="729" name="Rectangle"/>
            <p:cNvSpPr/>
            <p:nvPr/>
          </p:nvSpPr>
          <p:spPr>
            <a:xfrm>
              <a:off x="0" y="0"/>
              <a:ext cx="7310813" cy="4113412"/>
            </a:xfrm>
            <a:prstGeom prst="rect">
              <a:avLst/>
            </a:prstGeom>
            <a:solidFill>
              <a:srgbClr val="FFFFFF">
                <a:alpha val="7531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730" name="Responding well is not an easy thing to do…"/>
            <p:cNvSpPr txBox="1"/>
            <p:nvPr/>
          </p:nvSpPr>
          <p:spPr>
            <a:xfrm>
              <a:off x="102324" y="977206"/>
              <a:ext cx="7106164" cy="2159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lnSpc>
                  <a:spcPct val="200000"/>
                </a:lnSpc>
                <a:defRPr sz="4500">
                  <a:solidFill>
                    <a:schemeClr val="accent5">
                      <a:hueOff val="-82419"/>
                      <a:satOff val="-9513"/>
                      <a:lumOff val="-16343"/>
                    </a:schemeClr>
                  </a:solidFill>
                  <a:latin typeface="Helvetica"/>
                  <a:ea typeface="Helvetica"/>
                  <a:cs typeface="Helvetica"/>
                  <a:sym typeface="Helvetica"/>
                </a:defRPr>
              </a:lvl1pPr>
            </a:lstStyle>
            <a:p>
              <a:r>
                <a:rPr dirty="0"/>
                <a:t>Responding well is not an easy thing to do…</a:t>
              </a:r>
            </a:p>
          </p:txBody>
        </p:sp>
      </p:grpSp>
      <p:grpSp>
        <p:nvGrpSpPr>
          <p:cNvPr id="734" name="Group"/>
          <p:cNvGrpSpPr/>
          <p:nvPr/>
        </p:nvGrpSpPr>
        <p:grpSpPr>
          <a:xfrm>
            <a:off x="7842785" y="8325511"/>
            <a:ext cx="8004622" cy="4113412"/>
            <a:chOff x="0" y="0"/>
            <a:chExt cx="8004620" cy="4113411"/>
          </a:xfrm>
        </p:grpSpPr>
        <p:sp>
          <p:nvSpPr>
            <p:cNvPr id="732" name="Rectangle"/>
            <p:cNvSpPr/>
            <p:nvPr/>
          </p:nvSpPr>
          <p:spPr>
            <a:xfrm>
              <a:off x="0" y="0"/>
              <a:ext cx="8004621" cy="4113412"/>
            </a:xfrm>
            <a:prstGeom prst="rect">
              <a:avLst/>
            </a:prstGeom>
            <a:solidFill>
              <a:srgbClr val="FFFFFF">
                <a:alpha val="75000"/>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733" name="Safeguarding involves dealing with uncertainty…"/>
            <p:cNvSpPr txBox="1"/>
            <p:nvPr/>
          </p:nvSpPr>
          <p:spPr>
            <a:xfrm>
              <a:off x="449228" y="977206"/>
              <a:ext cx="7106164" cy="2159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lnSpc>
                  <a:spcPct val="200000"/>
                </a:lnSpc>
                <a:defRPr sz="4500">
                  <a:solidFill>
                    <a:schemeClr val="accent5">
                      <a:hueOff val="-82419"/>
                      <a:satOff val="-9513"/>
                      <a:lumOff val="-16343"/>
                    </a:schemeClr>
                  </a:solidFill>
                  <a:latin typeface="Helvetica"/>
                  <a:ea typeface="Helvetica"/>
                  <a:cs typeface="Helvetica"/>
                  <a:sym typeface="Helvetica"/>
                </a:defRPr>
              </a:lvl1pPr>
            </a:lstStyle>
            <a:p>
              <a:r>
                <a:rPr dirty="0"/>
                <a:t>Safeguarding involves dealing with uncertainty…</a:t>
              </a:r>
            </a:p>
          </p:txBody>
        </p:sp>
      </p:grpSp>
      <p:grpSp>
        <p:nvGrpSpPr>
          <p:cNvPr id="737" name="Group"/>
          <p:cNvGrpSpPr/>
          <p:nvPr/>
        </p:nvGrpSpPr>
        <p:grpSpPr>
          <a:xfrm>
            <a:off x="16049997" y="8325511"/>
            <a:ext cx="8004621" cy="4113412"/>
            <a:chOff x="0" y="0"/>
            <a:chExt cx="8004620" cy="4113411"/>
          </a:xfrm>
        </p:grpSpPr>
        <p:sp>
          <p:nvSpPr>
            <p:cNvPr id="735" name="Rectangle"/>
            <p:cNvSpPr/>
            <p:nvPr/>
          </p:nvSpPr>
          <p:spPr>
            <a:xfrm>
              <a:off x="0" y="0"/>
              <a:ext cx="8004621" cy="4113412"/>
            </a:xfrm>
            <a:prstGeom prst="rect">
              <a:avLst/>
            </a:prstGeom>
            <a:solidFill>
              <a:srgbClr val="FFFFFF">
                <a:alpha val="75000"/>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736" name="We are all vulnerable to these dynamics…"/>
            <p:cNvSpPr txBox="1"/>
            <p:nvPr/>
          </p:nvSpPr>
          <p:spPr>
            <a:xfrm>
              <a:off x="449228" y="977206"/>
              <a:ext cx="7106164" cy="2159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lnSpc>
                  <a:spcPct val="200000"/>
                </a:lnSpc>
                <a:defRPr sz="4500">
                  <a:solidFill>
                    <a:schemeClr val="accent5">
                      <a:hueOff val="-82419"/>
                      <a:satOff val="-9513"/>
                      <a:lumOff val="-16343"/>
                    </a:schemeClr>
                  </a:solidFill>
                  <a:latin typeface="Helvetica"/>
                  <a:ea typeface="Helvetica"/>
                  <a:cs typeface="Helvetica"/>
                  <a:sym typeface="Helvetica"/>
                </a:defRPr>
              </a:lvl1pPr>
            </a:lstStyle>
            <a:p>
              <a:r>
                <a:rPr dirty="0"/>
                <a:t>We are all vulnerable to these dynamics…</a:t>
              </a:r>
            </a:p>
          </p:txBody>
        </p:sp>
      </p:grpSp>
      <p:grpSp>
        <p:nvGrpSpPr>
          <p:cNvPr id="740" name="Group"/>
          <p:cNvGrpSpPr/>
          <p:nvPr/>
        </p:nvGrpSpPr>
        <p:grpSpPr>
          <a:xfrm>
            <a:off x="2868937" y="4548196"/>
            <a:ext cx="18646130" cy="3310634"/>
            <a:chOff x="-3400168" y="0"/>
            <a:chExt cx="18646128" cy="3310633"/>
          </a:xfrm>
        </p:grpSpPr>
        <p:sp>
          <p:nvSpPr>
            <p:cNvPr id="738" name="Rectangle"/>
            <p:cNvSpPr/>
            <p:nvPr/>
          </p:nvSpPr>
          <p:spPr>
            <a:xfrm>
              <a:off x="0" y="0"/>
              <a:ext cx="11680020" cy="3310633"/>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6000" dirty="0"/>
            </a:p>
          </p:txBody>
        </p:sp>
        <p:sp>
          <p:nvSpPr>
            <p:cNvPr id="739" name="Ridicule, false accusations,’crying wolf’ or making a fuss.…"/>
            <p:cNvSpPr txBox="1"/>
            <p:nvPr/>
          </p:nvSpPr>
          <p:spPr>
            <a:xfrm>
              <a:off x="-3400168" y="215206"/>
              <a:ext cx="18646128" cy="25955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marL="304800" indent="-304800" algn="just">
                <a:buSzPct val="123000"/>
                <a:buChar char="-"/>
                <a:defRPr sz="3000"/>
              </a:pPr>
              <a:r>
                <a:rPr lang="en-GB" sz="5400" dirty="0"/>
                <a:t> </a:t>
              </a:r>
              <a:r>
                <a:rPr sz="5400" dirty="0"/>
                <a:t>Ridicule, false </a:t>
              </a:r>
              <a:r>
                <a:rPr sz="5400" dirty="0" err="1"/>
                <a:t>accusations,’crying</a:t>
              </a:r>
              <a:r>
                <a:rPr sz="5400" dirty="0"/>
                <a:t> wolf’ or making a fuss.</a:t>
              </a:r>
            </a:p>
            <a:p>
              <a:pPr marL="304800" indent="-304800" algn="just">
                <a:buSzPct val="123000"/>
                <a:buChar char="-"/>
                <a:defRPr sz="3000"/>
              </a:pPr>
              <a:r>
                <a:rPr lang="en-GB" sz="5400" dirty="0"/>
                <a:t> </a:t>
              </a:r>
              <a:r>
                <a:rPr sz="5400" dirty="0"/>
                <a:t>Political correctness.</a:t>
              </a:r>
            </a:p>
            <a:p>
              <a:pPr marL="304800" indent="-304800" algn="just">
                <a:buSzPct val="123000"/>
                <a:buChar char="-"/>
                <a:defRPr sz="3000"/>
              </a:pPr>
              <a:r>
                <a:rPr lang="en-GB" sz="5400" dirty="0"/>
                <a:t> </a:t>
              </a:r>
              <a:r>
                <a:rPr sz="5400" dirty="0"/>
                <a:t>Convincing ourselves wait, Or that it is someone else’s job.</a:t>
              </a:r>
            </a:p>
          </p:txBody>
        </p:sp>
      </p:grpSp>
      <p:sp>
        <p:nvSpPr>
          <p:cNvPr id="744"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46" name="Why do we struggle to respond well?"/>
          <p:cNvSpPr txBox="1"/>
          <p:nvPr/>
        </p:nvSpPr>
        <p:spPr>
          <a:xfrm>
            <a:off x="149198" y="482006"/>
            <a:ext cx="7486270"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Why do we struggle to respond well?</a:t>
            </a:r>
          </a:p>
        </p:txBody>
      </p:sp>
      <p:pic>
        <p:nvPicPr>
          <p:cNvPr id="747"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Rectangle"/>
          <p:cNvSpPr/>
          <p:nvPr/>
        </p:nvSpPr>
        <p:spPr>
          <a:xfrm>
            <a:off x="873436" y="4543166"/>
            <a:ext cx="7201644" cy="7212399"/>
          </a:xfrm>
          <a:prstGeom prst="rect">
            <a:avLst/>
          </a:prstGeom>
          <a:solidFill>
            <a:srgbClr val="EA3323"/>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7" name="Rectangle"/>
          <p:cNvSpPr/>
          <p:nvPr/>
        </p:nvSpPr>
        <p:spPr>
          <a:xfrm>
            <a:off x="8591177" y="4478725"/>
            <a:ext cx="7201645" cy="7341281"/>
          </a:xfrm>
          <a:prstGeom prst="rect">
            <a:avLst/>
          </a:prstGeom>
          <a:solidFill>
            <a:srgbClr val="EA3323"/>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8" name="Rectangle"/>
          <p:cNvSpPr/>
          <p:nvPr/>
        </p:nvSpPr>
        <p:spPr>
          <a:xfrm>
            <a:off x="16308920" y="4478725"/>
            <a:ext cx="7201645" cy="7341281"/>
          </a:xfrm>
          <a:prstGeom prst="rect">
            <a:avLst/>
          </a:prstGeom>
          <a:solidFill>
            <a:srgbClr val="EA3323"/>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9" name="IS FORGIVENESS THE OPPOSITE OF JUSTICE?"/>
          <p:cNvSpPr txBox="1"/>
          <p:nvPr/>
        </p:nvSpPr>
        <p:spPr>
          <a:xfrm>
            <a:off x="1671239" y="7234506"/>
            <a:ext cx="5606038" cy="2255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4700">
                <a:solidFill>
                  <a:srgbClr val="FFFFFF"/>
                </a:solidFill>
                <a:latin typeface="Helvetica Neue Medium"/>
                <a:ea typeface="Helvetica Neue Medium"/>
                <a:cs typeface="Helvetica Neue Medium"/>
                <a:sym typeface="Helvetica Neue Medium"/>
              </a:defRPr>
            </a:lvl1pPr>
          </a:lstStyle>
          <a:p>
            <a:r>
              <a:t>IS FORGIVENESS THE OPPOSITE OF JUSTICE?</a:t>
            </a:r>
          </a:p>
        </p:txBody>
      </p:sp>
      <p:sp>
        <p:nvSpPr>
          <p:cNvPr id="770" name="FORGIVENESS INSTEAD OF PROTECTION?"/>
          <p:cNvSpPr txBox="1"/>
          <p:nvPr/>
        </p:nvSpPr>
        <p:spPr>
          <a:xfrm>
            <a:off x="9388981" y="7234506"/>
            <a:ext cx="5606038" cy="2255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4700">
                <a:solidFill>
                  <a:srgbClr val="FFFFFF"/>
                </a:solidFill>
                <a:latin typeface="Helvetica Neue Medium"/>
                <a:ea typeface="Helvetica Neue Medium"/>
                <a:cs typeface="Helvetica Neue Medium"/>
                <a:sym typeface="Helvetica Neue Medium"/>
              </a:defRPr>
            </a:lvl1pPr>
          </a:lstStyle>
          <a:p>
            <a:r>
              <a:t>FORGIVENESS INSTEAD OF PROTECTION?</a:t>
            </a:r>
          </a:p>
        </p:txBody>
      </p:sp>
      <p:sp>
        <p:nvSpPr>
          <p:cNvPr id="771" name="FORGIVENESS = HIDING ABUSE?"/>
          <p:cNvSpPr txBox="1"/>
          <p:nvPr/>
        </p:nvSpPr>
        <p:spPr>
          <a:xfrm>
            <a:off x="17338383" y="7230922"/>
            <a:ext cx="5606038" cy="1532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defRPr sz="4700">
                <a:solidFill>
                  <a:srgbClr val="FFFFFF"/>
                </a:solidFill>
                <a:latin typeface="Helvetica Neue Medium"/>
                <a:ea typeface="Helvetica Neue Medium"/>
                <a:cs typeface="Helvetica Neue Medium"/>
                <a:sym typeface="Helvetica Neue Medium"/>
              </a:defRPr>
            </a:lvl1pPr>
          </a:lstStyle>
          <a:p>
            <a:r>
              <a:t>FORGIVENESS = HIDING ABUSE?</a:t>
            </a:r>
          </a:p>
        </p:txBody>
      </p:sp>
      <p:sp>
        <p:nvSpPr>
          <p:cNvPr id="772" name="Rectangle"/>
          <p:cNvSpPr/>
          <p:nvPr/>
        </p:nvSpPr>
        <p:spPr>
          <a:xfrm>
            <a:off x="-1" y="2529648"/>
            <a:ext cx="24384001" cy="1671973"/>
          </a:xfrm>
          <a:prstGeom prst="rect">
            <a:avLst/>
          </a:prstGeom>
          <a:solidFill>
            <a:srgbClr val="FFFFFF">
              <a:alpha val="7286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73" name="In the cases of abuse in the church, a superficial understanding of forgiveness has been applied in the absence of other responses that promote accountability."/>
          <p:cNvSpPr txBox="1"/>
          <p:nvPr/>
        </p:nvSpPr>
        <p:spPr>
          <a:xfrm>
            <a:off x="1594585" y="2678112"/>
            <a:ext cx="21194828"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defRPr sz="3430">
                <a:solidFill>
                  <a:srgbClr val="444444"/>
                </a:solidFill>
                <a:latin typeface="Helvetica"/>
                <a:ea typeface="Helvetica"/>
                <a:cs typeface="Helvetica"/>
                <a:sym typeface="Helvetica"/>
              </a:defRPr>
            </a:lvl1pPr>
          </a:lstStyle>
          <a:p>
            <a:r>
              <a:rPr sz="4000" dirty="0"/>
              <a:t>In the cases of abuse in the church, a superficial understanding of forgiveness has been applied in the absence of other responses that promote accountability.</a:t>
            </a:r>
          </a:p>
        </p:txBody>
      </p:sp>
      <p:grpSp>
        <p:nvGrpSpPr>
          <p:cNvPr id="779" name="Group"/>
          <p:cNvGrpSpPr/>
          <p:nvPr/>
        </p:nvGrpSpPr>
        <p:grpSpPr>
          <a:xfrm>
            <a:off x="873436" y="4478725"/>
            <a:ext cx="7201644" cy="7341281"/>
            <a:chOff x="0" y="0"/>
            <a:chExt cx="7201643" cy="7341279"/>
          </a:xfrm>
        </p:grpSpPr>
        <p:sp>
          <p:nvSpPr>
            <p:cNvPr id="776" name="Rectangle"/>
            <p:cNvSpPr/>
            <p:nvPr/>
          </p:nvSpPr>
          <p:spPr>
            <a:xfrm>
              <a:off x="0" y="0"/>
              <a:ext cx="7201644" cy="7341280"/>
            </a:xfrm>
            <a:prstGeom prst="rect">
              <a:avLst/>
            </a:prstGeom>
            <a:solidFill>
              <a:schemeClr val="accent3">
                <a:hueOff val="914338"/>
                <a:satOff val="31515"/>
                <a:lumOff val="-30790"/>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77" name="Forgiveness is NOT the opposite of justice…"/>
            <p:cNvSpPr txBox="1"/>
            <p:nvPr/>
          </p:nvSpPr>
          <p:spPr>
            <a:xfrm>
              <a:off x="737551" y="1160306"/>
              <a:ext cx="5854361" cy="4572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3500" b="1">
                  <a:solidFill>
                    <a:srgbClr val="FFFFFF"/>
                  </a:solidFill>
                </a:defRPr>
              </a:pPr>
              <a:r>
                <a:t>Forgiveness is NOT the opposite of justice</a:t>
              </a: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endParaRP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r>
                <a:t>Biblical forgiveness does not silence victims</a:t>
              </a: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r>
                <a:t>Victims need support and encouragement</a:t>
              </a: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r>
                <a:t>Accountability is needed for perpetrators</a:t>
              </a:r>
            </a:p>
          </p:txBody>
        </p:sp>
        <p:pic>
          <p:nvPicPr>
            <p:cNvPr id="778" name="output-onlinepngtools-9.png" descr="output-onlinepngtools-9.png"/>
            <p:cNvPicPr>
              <a:picLocks noChangeAspect="1"/>
            </p:cNvPicPr>
            <p:nvPr/>
          </p:nvPicPr>
          <p:blipFill>
            <a:blip r:embed="rId3"/>
            <a:stretch>
              <a:fillRect/>
            </a:stretch>
          </p:blipFill>
          <p:spPr>
            <a:xfrm>
              <a:off x="3143621" y="207469"/>
              <a:ext cx="914401" cy="914401"/>
            </a:xfrm>
            <a:prstGeom prst="rect">
              <a:avLst/>
            </a:prstGeom>
            <a:ln w="12700" cap="flat">
              <a:noFill/>
              <a:miter lim="400000"/>
            </a:ln>
            <a:effectLst/>
          </p:spPr>
        </p:pic>
      </p:grpSp>
      <p:grpSp>
        <p:nvGrpSpPr>
          <p:cNvPr id="783" name="Group"/>
          <p:cNvGrpSpPr/>
          <p:nvPr/>
        </p:nvGrpSpPr>
        <p:grpSpPr>
          <a:xfrm>
            <a:off x="8591178" y="4478725"/>
            <a:ext cx="7201645" cy="7341281"/>
            <a:chOff x="0" y="0"/>
            <a:chExt cx="7201643" cy="7341279"/>
          </a:xfrm>
        </p:grpSpPr>
        <p:sp>
          <p:nvSpPr>
            <p:cNvPr id="780" name="Rectangle"/>
            <p:cNvSpPr/>
            <p:nvPr/>
          </p:nvSpPr>
          <p:spPr>
            <a:xfrm>
              <a:off x="0" y="0"/>
              <a:ext cx="7201644" cy="7341280"/>
            </a:xfrm>
            <a:prstGeom prst="rect">
              <a:avLst/>
            </a:prstGeom>
            <a:solidFill>
              <a:schemeClr val="accent3">
                <a:hueOff val="914338"/>
                <a:satOff val="31515"/>
                <a:lumOff val="-30790"/>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81" name="Forgiveness does NOT remove the need to protect the vulnerable…"/>
            <p:cNvSpPr txBox="1"/>
            <p:nvPr/>
          </p:nvSpPr>
          <p:spPr>
            <a:xfrm>
              <a:off x="657811" y="1128556"/>
              <a:ext cx="5886021" cy="4635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3500" b="1">
                  <a:solidFill>
                    <a:srgbClr val="FFFFFF"/>
                  </a:solidFill>
                </a:defRPr>
              </a:pPr>
              <a:r>
                <a:t>Forgiveness does NOT remove the need to protect the vulnerable</a:t>
              </a: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endParaRP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r>
                <a:t>Don't give opportunity for further abuse</a:t>
              </a: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r>
                <a:t>Struggle with sin is real</a:t>
              </a: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r>
                <a:t>Perpetrators of abuse are still a risk to others</a:t>
              </a:r>
            </a:p>
          </p:txBody>
        </p:sp>
        <p:pic>
          <p:nvPicPr>
            <p:cNvPr id="782" name="output-onlinepngtools-10.png" descr="output-onlinepngtools-10.png"/>
            <p:cNvPicPr>
              <a:picLocks noChangeAspect="1"/>
            </p:cNvPicPr>
            <p:nvPr/>
          </p:nvPicPr>
          <p:blipFill>
            <a:blip r:embed="rId4"/>
            <a:stretch>
              <a:fillRect/>
            </a:stretch>
          </p:blipFill>
          <p:spPr>
            <a:xfrm>
              <a:off x="3073839" y="196149"/>
              <a:ext cx="1053965" cy="937041"/>
            </a:xfrm>
            <a:prstGeom prst="rect">
              <a:avLst/>
            </a:prstGeom>
            <a:ln w="12700" cap="flat">
              <a:noFill/>
              <a:miter lim="400000"/>
            </a:ln>
            <a:effectLst/>
          </p:spPr>
        </p:pic>
      </p:grpSp>
      <p:grpSp>
        <p:nvGrpSpPr>
          <p:cNvPr id="787" name="Group"/>
          <p:cNvGrpSpPr/>
          <p:nvPr/>
        </p:nvGrpSpPr>
        <p:grpSpPr>
          <a:xfrm>
            <a:off x="16308920" y="4478725"/>
            <a:ext cx="7201645" cy="7341281"/>
            <a:chOff x="0" y="0"/>
            <a:chExt cx="7201643" cy="7341279"/>
          </a:xfrm>
        </p:grpSpPr>
        <p:sp>
          <p:nvSpPr>
            <p:cNvPr id="784" name="Rectangle"/>
            <p:cNvSpPr/>
            <p:nvPr/>
          </p:nvSpPr>
          <p:spPr>
            <a:xfrm>
              <a:off x="0" y="0"/>
              <a:ext cx="7201644" cy="7341280"/>
            </a:xfrm>
            <a:prstGeom prst="rect">
              <a:avLst/>
            </a:prstGeom>
            <a:solidFill>
              <a:schemeClr val="accent3">
                <a:hueOff val="914338"/>
                <a:satOff val="31515"/>
                <a:lumOff val="-30790"/>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85" name="Forgiveness is NOT the same as pretending bad things have not happened…"/>
            <p:cNvSpPr txBox="1"/>
            <p:nvPr/>
          </p:nvSpPr>
          <p:spPr>
            <a:xfrm>
              <a:off x="841390" y="1295600"/>
              <a:ext cx="5982182" cy="3683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3200" b="1">
                  <a:solidFill>
                    <a:srgbClr val="FFFFFF"/>
                  </a:solidFill>
                </a:defRPr>
              </a:pPr>
              <a:r>
                <a:rPr sz="3500"/>
                <a:t>Forgiveness is NOT the same as pretending bad things have not happen</a:t>
              </a:r>
              <a:r>
                <a:t>ed</a:t>
              </a:r>
            </a:p>
            <a:p>
              <a:pPr algn="l" defTabSz="457200">
                <a:defRPr sz="3200" b="1">
                  <a:solidFill>
                    <a:srgbClr val="FFFFFF"/>
                  </a:solidFill>
                </a:defRPr>
              </a:pPr>
              <a:endParaRP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r>
                <a:t>The Gospel = grace and truth</a:t>
              </a:r>
            </a:p>
            <a:p>
              <a:pPr marL="457200" indent="-317500" algn="l" defTabSz="457200">
                <a:buClr>
                  <a:srgbClr val="FFFFFF"/>
                </a:buClr>
                <a:buSzPct val="123000"/>
                <a:buFont typeface="Helvetica"/>
                <a:buChar char="•"/>
                <a:defRPr sz="3200">
                  <a:solidFill>
                    <a:srgbClr val="FFFFFF"/>
                  </a:solidFill>
                  <a:latin typeface="Helvetica"/>
                  <a:ea typeface="Helvetica"/>
                  <a:cs typeface="Helvetica"/>
                  <a:sym typeface="Helvetica"/>
                </a:defRPr>
              </a:pPr>
              <a:r>
                <a:t>Sin is forgiven, not hidden away</a:t>
              </a:r>
            </a:p>
          </p:txBody>
        </p:sp>
        <p:pic>
          <p:nvPicPr>
            <p:cNvPr id="786" name="output-onlinepngtools-8.png" descr="output-onlinepngtools-8.png"/>
            <p:cNvPicPr>
              <a:picLocks noChangeAspect="1"/>
            </p:cNvPicPr>
            <p:nvPr/>
          </p:nvPicPr>
          <p:blipFill>
            <a:blip r:embed="rId5"/>
            <a:stretch>
              <a:fillRect/>
            </a:stretch>
          </p:blipFill>
          <p:spPr>
            <a:xfrm>
              <a:off x="2958008" y="93169"/>
              <a:ext cx="1285625" cy="1143001"/>
            </a:xfrm>
            <a:prstGeom prst="rect">
              <a:avLst/>
            </a:prstGeom>
            <a:ln w="12700" cap="flat">
              <a:noFill/>
              <a:miter lim="400000"/>
            </a:ln>
            <a:effectLst/>
          </p:spPr>
        </p:pic>
      </p:grpSp>
      <p:sp>
        <p:nvSpPr>
          <p:cNvPr id="789"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91" name="Safeguarding and forgiveness"/>
          <p:cNvSpPr txBox="1"/>
          <p:nvPr/>
        </p:nvSpPr>
        <p:spPr>
          <a:xfrm>
            <a:off x="149198" y="482006"/>
            <a:ext cx="6063426"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Safeguarding and forgiveness</a:t>
            </a:r>
          </a:p>
        </p:txBody>
      </p:sp>
      <p:pic>
        <p:nvPicPr>
          <p:cNvPr id="792" name="logo.jpg" descr="logo.jpg"/>
          <p:cNvPicPr>
            <a:picLocks noChangeAspect="1"/>
          </p:cNvPicPr>
          <p:nvPr/>
        </p:nvPicPr>
        <p:blipFill>
          <a:blip r:embed="rId6"/>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779"/>
                                        </p:tgtEl>
                                        <p:attrNameLst>
                                          <p:attrName>style.visibility</p:attrName>
                                        </p:attrNameLst>
                                      </p:cBhvr>
                                      <p:to>
                                        <p:strVal val="visible"/>
                                      </p:to>
                                    </p:set>
                                    <p:anim calcmode="lin" valueType="num">
                                      <p:cBhvr>
                                        <p:cTn id="7" dur="700" fill="hold"/>
                                        <p:tgtEl>
                                          <p:spTgt spid="779"/>
                                        </p:tgtEl>
                                        <p:attrNameLst>
                                          <p:attrName>ppt_w</p:attrName>
                                        </p:attrNameLst>
                                      </p:cBhvr>
                                      <p:tavLst>
                                        <p:tav tm="0">
                                          <p:val>
                                            <p:fltVal val="0"/>
                                          </p:val>
                                        </p:tav>
                                        <p:tav tm="100000">
                                          <p:val>
                                            <p:strVal val="#ppt_w"/>
                                          </p:val>
                                        </p:tav>
                                      </p:tavLst>
                                    </p:anim>
                                    <p:anim calcmode="lin" valueType="num">
                                      <p:cBhvr>
                                        <p:cTn id="8" dur="700" fill="hold"/>
                                        <p:tgtEl>
                                          <p:spTgt spid="77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783"/>
                                        </p:tgtEl>
                                        <p:attrNameLst>
                                          <p:attrName>style.visibility</p:attrName>
                                        </p:attrNameLst>
                                      </p:cBhvr>
                                      <p:to>
                                        <p:strVal val="visible"/>
                                      </p:to>
                                    </p:set>
                                    <p:anim calcmode="lin" valueType="num">
                                      <p:cBhvr>
                                        <p:cTn id="13" dur="700" fill="hold"/>
                                        <p:tgtEl>
                                          <p:spTgt spid="783"/>
                                        </p:tgtEl>
                                        <p:attrNameLst>
                                          <p:attrName>ppt_w</p:attrName>
                                        </p:attrNameLst>
                                      </p:cBhvr>
                                      <p:tavLst>
                                        <p:tav tm="0">
                                          <p:val>
                                            <p:fltVal val="0"/>
                                          </p:val>
                                        </p:tav>
                                        <p:tav tm="100000">
                                          <p:val>
                                            <p:strVal val="#ppt_w"/>
                                          </p:val>
                                        </p:tav>
                                      </p:tavLst>
                                    </p:anim>
                                    <p:anim calcmode="lin" valueType="num">
                                      <p:cBhvr>
                                        <p:cTn id="14" dur="700" fill="hold"/>
                                        <p:tgtEl>
                                          <p:spTgt spid="78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787"/>
                                        </p:tgtEl>
                                        <p:attrNameLst>
                                          <p:attrName>style.visibility</p:attrName>
                                        </p:attrNameLst>
                                      </p:cBhvr>
                                      <p:to>
                                        <p:strVal val="visible"/>
                                      </p:to>
                                    </p:set>
                                    <p:anim calcmode="lin" valueType="num">
                                      <p:cBhvr>
                                        <p:cTn id="19" dur="700" fill="hold"/>
                                        <p:tgtEl>
                                          <p:spTgt spid="787"/>
                                        </p:tgtEl>
                                        <p:attrNameLst>
                                          <p:attrName>ppt_w</p:attrName>
                                        </p:attrNameLst>
                                      </p:cBhvr>
                                      <p:tavLst>
                                        <p:tav tm="0">
                                          <p:val>
                                            <p:fltVal val="0"/>
                                          </p:val>
                                        </p:tav>
                                        <p:tav tm="100000">
                                          <p:val>
                                            <p:strVal val="#ppt_w"/>
                                          </p:val>
                                        </p:tav>
                                      </p:tavLst>
                                    </p:anim>
                                    <p:anim calcmode="lin" valueType="num">
                                      <p:cBhvr>
                                        <p:cTn id="20" dur="700" fill="hold"/>
                                        <p:tgtEl>
                                          <p:spTgt spid="7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 grpId="0" animBg="1" advAuto="0"/>
      <p:bldP spid="783" grpId="0" animBg="1" advAuto="0"/>
      <p:bldP spid="787"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7" name="Group"/>
          <p:cNvGrpSpPr/>
          <p:nvPr/>
        </p:nvGrpSpPr>
        <p:grpSpPr>
          <a:xfrm>
            <a:off x="-1" y="2529648"/>
            <a:ext cx="24384001" cy="1671973"/>
            <a:chOff x="0" y="0"/>
            <a:chExt cx="24384000" cy="1671972"/>
          </a:xfrm>
        </p:grpSpPr>
        <p:sp>
          <p:nvSpPr>
            <p:cNvPr id="795" name="Rectangle"/>
            <p:cNvSpPr/>
            <p:nvPr/>
          </p:nvSpPr>
          <p:spPr>
            <a:xfrm>
              <a:off x="0" y="0"/>
              <a:ext cx="24384000" cy="1671973"/>
            </a:xfrm>
            <a:prstGeom prst="rect">
              <a:avLst/>
            </a:prstGeom>
            <a:solidFill>
              <a:srgbClr val="FFFFFF">
                <a:alpha val="72862"/>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96" name="Recognise —&gt; Respond —&gt; Record —&gt; Refer"/>
            <p:cNvSpPr txBox="1"/>
            <p:nvPr/>
          </p:nvSpPr>
          <p:spPr>
            <a:xfrm>
              <a:off x="3923448" y="326309"/>
              <a:ext cx="16537103" cy="10193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200"/>
              </a:lvl1pPr>
            </a:lstStyle>
            <a:p>
              <a:r>
                <a:t>Recognise —&gt; Respond —&gt; Record —&gt; Refer</a:t>
              </a:r>
            </a:p>
          </p:txBody>
        </p:sp>
      </p:grpSp>
      <p:pic>
        <p:nvPicPr>
          <p:cNvPr id="798" name="check-solid.jpg" descr="check-solid.jpg"/>
          <p:cNvPicPr>
            <a:picLocks noChangeAspect="1"/>
          </p:cNvPicPr>
          <p:nvPr/>
        </p:nvPicPr>
        <p:blipFill>
          <a:blip r:embed="rId3"/>
          <a:stretch>
            <a:fillRect/>
          </a:stretch>
        </p:blipFill>
        <p:spPr>
          <a:xfrm>
            <a:off x="467320" y="7504509"/>
            <a:ext cx="302767" cy="302767"/>
          </a:xfrm>
          <a:prstGeom prst="rect">
            <a:avLst/>
          </a:prstGeom>
          <a:ln w="12700">
            <a:miter lim="400000"/>
          </a:ln>
        </p:spPr>
      </p:pic>
      <p:grpSp>
        <p:nvGrpSpPr>
          <p:cNvPr id="807" name="Group"/>
          <p:cNvGrpSpPr/>
          <p:nvPr/>
        </p:nvGrpSpPr>
        <p:grpSpPr>
          <a:xfrm>
            <a:off x="291004" y="4711931"/>
            <a:ext cx="6135691" cy="8659295"/>
            <a:chOff x="0" y="0"/>
            <a:chExt cx="6135690" cy="8659293"/>
          </a:xfrm>
        </p:grpSpPr>
        <p:grpSp>
          <p:nvGrpSpPr>
            <p:cNvPr id="802" name="Group"/>
            <p:cNvGrpSpPr/>
            <p:nvPr/>
          </p:nvGrpSpPr>
          <p:grpSpPr>
            <a:xfrm>
              <a:off x="0" y="0"/>
              <a:ext cx="6135690" cy="8659293"/>
              <a:chOff x="0" y="0"/>
              <a:chExt cx="6135690" cy="8659292"/>
            </a:xfrm>
          </p:grpSpPr>
          <p:sp>
            <p:nvSpPr>
              <p:cNvPr id="799" name="Rounded Rectangle"/>
              <p:cNvSpPr/>
              <p:nvPr/>
            </p:nvSpPr>
            <p:spPr>
              <a:xfrm>
                <a:off x="0" y="0"/>
                <a:ext cx="5727700" cy="8659292"/>
              </a:xfrm>
              <a:prstGeom prst="roundRect">
                <a:avLst>
                  <a:gd name="adj" fmla="val 1486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sz="4000"/>
              </a:p>
            </p:txBody>
          </p:sp>
          <p:sp>
            <p:nvSpPr>
              <p:cNvPr id="800" name="Accept and take seriously what is being said without displaying shock or disbelief.…"/>
              <p:cNvSpPr txBox="1"/>
              <p:nvPr/>
            </p:nvSpPr>
            <p:spPr>
              <a:xfrm>
                <a:off x="766898" y="1576504"/>
                <a:ext cx="5368792" cy="38266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2200">
                    <a:solidFill>
                      <a:srgbClr val="444444"/>
                    </a:solidFill>
                    <a:latin typeface="Helvetica"/>
                    <a:ea typeface="Helvetica"/>
                    <a:cs typeface="Helvetica"/>
                    <a:sym typeface="Helvetica"/>
                  </a:defRPr>
                </a:pPr>
                <a:r>
                  <a:rPr dirty="0"/>
                  <a:t>Accept and take seriously what is being said without displaying shock or disbelief.</a:t>
                </a:r>
                <a:endParaRPr lang="en-GB" dirty="0"/>
              </a:p>
              <a:p>
                <a:pPr algn="l" defTabSz="457200">
                  <a:defRPr sz="2200">
                    <a:solidFill>
                      <a:srgbClr val="444444"/>
                    </a:solidFill>
                    <a:latin typeface="Helvetica"/>
                    <a:ea typeface="Helvetica"/>
                    <a:cs typeface="Helvetica"/>
                    <a:sym typeface="Helvetica"/>
                  </a:defRPr>
                </a:pPr>
                <a:endParaRPr dirty="0"/>
              </a:p>
              <a:p>
                <a:pPr algn="l" defTabSz="457200">
                  <a:defRPr sz="2200">
                    <a:solidFill>
                      <a:srgbClr val="444444"/>
                    </a:solidFill>
                    <a:latin typeface="Helvetica"/>
                    <a:ea typeface="Helvetica"/>
                    <a:cs typeface="Helvetica"/>
                    <a:sym typeface="Helvetica"/>
                  </a:defRPr>
                </a:pPr>
                <a:r>
                  <a:rPr dirty="0"/>
                  <a:t>Let the person tell their story and don’t push for information or ask leading questions.</a:t>
                </a:r>
                <a:endParaRPr lang="en-GB" dirty="0"/>
              </a:p>
              <a:p>
                <a:pPr algn="l" defTabSz="457200">
                  <a:defRPr sz="2200">
                    <a:solidFill>
                      <a:srgbClr val="444444"/>
                    </a:solidFill>
                    <a:latin typeface="Helvetica"/>
                    <a:ea typeface="Helvetica"/>
                    <a:cs typeface="Helvetica"/>
                    <a:sym typeface="Helvetica"/>
                  </a:defRPr>
                </a:pPr>
                <a:endParaRPr dirty="0"/>
              </a:p>
              <a:p>
                <a:pPr algn="l" defTabSz="457200">
                  <a:defRPr sz="2200">
                    <a:solidFill>
                      <a:srgbClr val="444444"/>
                    </a:solidFill>
                    <a:latin typeface="Helvetica"/>
                    <a:ea typeface="Helvetica"/>
                    <a:cs typeface="Helvetica"/>
                    <a:sym typeface="Helvetica"/>
                  </a:defRPr>
                </a:pPr>
                <a:r>
                  <a:rPr dirty="0"/>
                  <a:t>Do not interrogate or decide if they are telling the truth.</a:t>
                </a:r>
                <a:endParaRPr lang="en-GB" dirty="0"/>
              </a:p>
              <a:p>
                <a:pPr algn="l" defTabSz="457200">
                  <a:defRPr sz="2200">
                    <a:solidFill>
                      <a:srgbClr val="444444"/>
                    </a:solidFill>
                    <a:latin typeface="Helvetica"/>
                    <a:ea typeface="Helvetica"/>
                    <a:cs typeface="Helvetica"/>
                    <a:sym typeface="Helvetica"/>
                  </a:defRPr>
                </a:pPr>
                <a:endParaRPr dirty="0"/>
              </a:p>
              <a:p>
                <a:pPr algn="l" defTabSz="457200">
                  <a:defRPr sz="2200">
                    <a:solidFill>
                      <a:srgbClr val="444444"/>
                    </a:solidFill>
                    <a:latin typeface="Helvetica"/>
                    <a:ea typeface="Helvetica"/>
                    <a:cs typeface="Helvetica"/>
                    <a:sym typeface="Helvetica"/>
                  </a:defRPr>
                </a:pPr>
                <a:r>
                  <a:rPr dirty="0"/>
                  <a:t>Be alert to signs and symptoms of abuse. </a:t>
                </a:r>
              </a:p>
            </p:txBody>
          </p:sp>
          <p:sp>
            <p:nvSpPr>
              <p:cNvPr id="801" name="Recognise"/>
              <p:cNvSpPr txBox="1"/>
              <p:nvPr/>
            </p:nvSpPr>
            <p:spPr>
              <a:xfrm>
                <a:off x="1280198" y="317152"/>
                <a:ext cx="3220432" cy="841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vl1pPr>
              </a:lstStyle>
              <a:p>
                <a:r>
                  <a:rPr sz="4800" dirty="0" err="1"/>
                  <a:t>Recognise</a:t>
                </a:r>
                <a:endParaRPr sz="4800" dirty="0"/>
              </a:p>
            </p:txBody>
          </p:sp>
        </p:grpSp>
        <p:pic>
          <p:nvPicPr>
            <p:cNvPr id="803" name="check-solid.jpg" descr="check-solid.jpg"/>
            <p:cNvPicPr>
              <a:picLocks noChangeAspect="1"/>
            </p:cNvPicPr>
            <p:nvPr/>
          </p:nvPicPr>
          <p:blipFill>
            <a:blip r:embed="rId3"/>
            <a:stretch>
              <a:fillRect/>
            </a:stretch>
          </p:blipFill>
          <p:spPr>
            <a:xfrm>
              <a:off x="207524" y="1299786"/>
              <a:ext cx="302767" cy="302767"/>
            </a:xfrm>
            <a:prstGeom prst="rect">
              <a:avLst/>
            </a:prstGeom>
            <a:ln w="12700" cap="flat">
              <a:noFill/>
              <a:miter lim="400000"/>
            </a:ln>
            <a:effectLst/>
          </p:spPr>
        </p:pic>
        <p:pic>
          <p:nvPicPr>
            <p:cNvPr id="804" name="times-solid.jpg" descr="times-solid.jpg"/>
            <p:cNvPicPr>
              <a:picLocks noChangeAspect="1"/>
            </p:cNvPicPr>
            <p:nvPr/>
          </p:nvPicPr>
          <p:blipFill>
            <a:blip r:embed="rId4"/>
            <a:stretch>
              <a:fillRect/>
            </a:stretch>
          </p:blipFill>
          <p:spPr>
            <a:xfrm>
              <a:off x="207524" y="3969811"/>
              <a:ext cx="240350" cy="349635"/>
            </a:xfrm>
            <a:prstGeom prst="rect">
              <a:avLst/>
            </a:prstGeom>
            <a:ln w="12700" cap="flat">
              <a:noFill/>
              <a:miter lim="400000"/>
            </a:ln>
            <a:effectLst/>
          </p:spPr>
        </p:pic>
        <p:pic>
          <p:nvPicPr>
            <p:cNvPr id="805" name="check-solid.jpg" descr="check-solid.jpg"/>
            <p:cNvPicPr>
              <a:picLocks noChangeAspect="1"/>
            </p:cNvPicPr>
            <p:nvPr/>
          </p:nvPicPr>
          <p:blipFill>
            <a:blip r:embed="rId3"/>
            <a:stretch>
              <a:fillRect/>
            </a:stretch>
          </p:blipFill>
          <p:spPr>
            <a:xfrm>
              <a:off x="145107" y="2673091"/>
              <a:ext cx="302767" cy="302767"/>
            </a:xfrm>
            <a:prstGeom prst="rect">
              <a:avLst/>
            </a:prstGeom>
            <a:ln w="12700" cap="flat">
              <a:noFill/>
              <a:miter lim="400000"/>
            </a:ln>
            <a:effectLst/>
          </p:spPr>
        </p:pic>
        <p:pic>
          <p:nvPicPr>
            <p:cNvPr id="806" name="check-solid.jpg" descr="check-solid.jpg"/>
            <p:cNvPicPr>
              <a:picLocks noChangeAspect="1"/>
            </p:cNvPicPr>
            <p:nvPr/>
          </p:nvPicPr>
          <p:blipFill>
            <a:blip r:embed="rId3"/>
            <a:stretch>
              <a:fillRect/>
            </a:stretch>
          </p:blipFill>
          <p:spPr>
            <a:xfrm>
              <a:off x="122711" y="5035551"/>
              <a:ext cx="302767" cy="302767"/>
            </a:xfrm>
            <a:prstGeom prst="rect">
              <a:avLst/>
            </a:prstGeom>
            <a:ln w="12700" cap="flat">
              <a:noFill/>
              <a:miter lim="400000"/>
            </a:ln>
            <a:effectLst/>
          </p:spPr>
        </p:pic>
      </p:grpSp>
      <p:grpSp>
        <p:nvGrpSpPr>
          <p:cNvPr id="817" name="Group"/>
          <p:cNvGrpSpPr/>
          <p:nvPr/>
        </p:nvGrpSpPr>
        <p:grpSpPr>
          <a:xfrm>
            <a:off x="6569564" y="4711931"/>
            <a:ext cx="5952525" cy="7779911"/>
            <a:chOff x="0" y="0"/>
            <a:chExt cx="5952524" cy="7779909"/>
          </a:xfrm>
        </p:grpSpPr>
        <p:grpSp>
          <p:nvGrpSpPr>
            <p:cNvPr id="811" name="Group"/>
            <p:cNvGrpSpPr/>
            <p:nvPr/>
          </p:nvGrpSpPr>
          <p:grpSpPr>
            <a:xfrm>
              <a:off x="0" y="0"/>
              <a:ext cx="5952524" cy="7779909"/>
              <a:chOff x="0" y="0"/>
              <a:chExt cx="5952524" cy="7779908"/>
            </a:xfrm>
          </p:grpSpPr>
          <p:sp>
            <p:nvSpPr>
              <p:cNvPr id="808"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09" name="Reassure the individual they have taken the right step in sharing this information and they are not to blame.…"/>
              <p:cNvSpPr txBox="1"/>
              <p:nvPr/>
            </p:nvSpPr>
            <p:spPr>
              <a:xfrm>
                <a:off x="602034" y="1509176"/>
                <a:ext cx="5350490" cy="5519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2200">
                    <a:solidFill>
                      <a:srgbClr val="444444"/>
                    </a:solidFill>
                    <a:latin typeface="Helvetica"/>
                    <a:ea typeface="Helvetica"/>
                    <a:cs typeface="Helvetica"/>
                    <a:sym typeface="Helvetica"/>
                  </a:defRPr>
                </a:pPr>
                <a:r>
                  <a:rPr dirty="0"/>
                  <a:t>Reassure the individual they have taken the right step in sharing this information and they are not to blame.</a:t>
                </a:r>
              </a:p>
              <a:p>
                <a:pPr algn="l" defTabSz="457200">
                  <a:defRPr sz="2200">
                    <a:solidFill>
                      <a:srgbClr val="444444"/>
                    </a:solidFill>
                    <a:latin typeface="Helvetica"/>
                    <a:ea typeface="Helvetica"/>
                    <a:cs typeface="Helvetica"/>
                    <a:sym typeface="Helvetica"/>
                  </a:defRPr>
                </a:pPr>
                <a:r>
                  <a:rPr dirty="0"/>
                  <a:t>Be honest; never make promises to keep what you are being told confidential. If abuse is involved, you will need to tell someone.</a:t>
                </a:r>
              </a:p>
              <a:p>
                <a:pPr algn="l" defTabSz="457200">
                  <a:defRPr sz="2200">
                    <a:solidFill>
                      <a:srgbClr val="444444"/>
                    </a:solidFill>
                    <a:latin typeface="Helvetica"/>
                    <a:ea typeface="Helvetica"/>
                    <a:cs typeface="Helvetica"/>
                    <a:sym typeface="Helvetica"/>
                  </a:defRPr>
                </a:pPr>
                <a:r>
                  <a:rPr dirty="0"/>
                  <a:t>Tell them what you will do with the information they have shared and that they will be kept informed.</a:t>
                </a:r>
              </a:p>
              <a:p>
                <a:pPr algn="l" defTabSz="457200">
                  <a:defRPr sz="2200">
                    <a:solidFill>
                      <a:srgbClr val="444444"/>
                    </a:solidFill>
                    <a:latin typeface="Helvetica"/>
                    <a:ea typeface="Helvetica"/>
                    <a:cs typeface="Helvetica"/>
                    <a:sym typeface="Helvetica"/>
                  </a:defRPr>
                </a:pPr>
                <a:r>
                  <a:rPr dirty="0"/>
                  <a:t>Do not introduce personal information or from either your own experience or that of others.</a:t>
                </a:r>
              </a:p>
              <a:p>
                <a:pPr algn="l" defTabSz="457200">
                  <a:defRPr sz="2200">
                    <a:solidFill>
                      <a:srgbClr val="444444"/>
                    </a:solidFill>
                    <a:latin typeface="Helvetica"/>
                    <a:ea typeface="Helvetica"/>
                    <a:cs typeface="Helvetica"/>
                    <a:sym typeface="Helvetica"/>
                  </a:defRPr>
                </a:pPr>
                <a:r>
                  <a:rPr dirty="0"/>
                  <a:t>Do not investigate the matter any further for yourself, or approach the person about whom allegations may have been made. </a:t>
                </a:r>
              </a:p>
            </p:txBody>
          </p:sp>
          <p:sp>
            <p:nvSpPr>
              <p:cNvPr id="810" name="Respond"/>
              <p:cNvSpPr txBox="1"/>
              <p:nvPr/>
            </p:nvSpPr>
            <p:spPr>
              <a:xfrm>
                <a:off x="1501186" y="272169"/>
                <a:ext cx="2739533" cy="841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vl1pPr>
              </a:lstStyle>
              <a:p>
                <a:r>
                  <a:rPr sz="4800" dirty="0"/>
                  <a:t>Respond</a:t>
                </a:r>
              </a:p>
            </p:txBody>
          </p:sp>
        </p:grpSp>
        <p:pic>
          <p:nvPicPr>
            <p:cNvPr id="812" name="check-solid.jpg" descr="check-solid.jpg"/>
            <p:cNvPicPr>
              <a:picLocks noChangeAspect="1"/>
            </p:cNvPicPr>
            <p:nvPr/>
          </p:nvPicPr>
          <p:blipFill>
            <a:blip r:embed="rId3"/>
            <a:stretch>
              <a:fillRect/>
            </a:stretch>
          </p:blipFill>
          <p:spPr>
            <a:xfrm>
              <a:off x="190922" y="1699933"/>
              <a:ext cx="302767" cy="302767"/>
            </a:xfrm>
            <a:prstGeom prst="rect">
              <a:avLst/>
            </a:prstGeom>
            <a:ln w="12700" cap="flat">
              <a:noFill/>
              <a:miter lim="400000"/>
            </a:ln>
            <a:effectLst/>
          </p:spPr>
        </p:pic>
        <p:pic>
          <p:nvPicPr>
            <p:cNvPr id="813" name="check-solid.jpg" descr="check-solid.jpg"/>
            <p:cNvPicPr>
              <a:picLocks noChangeAspect="1"/>
            </p:cNvPicPr>
            <p:nvPr/>
          </p:nvPicPr>
          <p:blipFill>
            <a:blip r:embed="rId3"/>
            <a:stretch>
              <a:fillRect/>
            </a:stretch>
          </p:blipFill>
          <p:spPr>
            <a:xfrm>
              <a:off x="190922" y="2703233"/>
              <a:ext cx="302767" cy="302767"/>
            </a:xfrm>
            <a:prstGeom prst="rect">
              <a:avLst/>
            </a:prstGeom>
            <a:ln w="12700" cap="flat">
              <a:noFill/>
              <a:miter lim="400000"/>
            </a:ln>
            <a:effectLst/>
          </p:spPr>
        </p:pic>
        <p:pic>
          <p:nvPicPr>
            <p:cNvPr id="814" name="check-solid.jpg" descr="check-solid.jpg"/>
            <p:cNvPicPr>
              <a:picLocks noChangeAspect="1"/>
            </p:cNvPicPr>
            <p:nvPr/>
          </p:nvPicPr>
          <p:blipFill>
            <a:blip r:embed="rId3"/>
            <a:stretch>
              <a:fillRect/>
            </a:stretch>
          </p:blipFill>
          <p:spPr>
            <a:xfrm>
              <a:off x="190385" y="4011333"/>
              <a:ext cx="302767" cy="302767"/>
            </a:xfrm>
            <a:prstGeom prst="rect">
              <a:avLst/>
            </a:prstGeom>
            <a:ln w="12700" cap="flat">
              <a:noFill/>
              <a:miter lim="400000"/>
            </a:ln>
            <a:effectLst/>
          </p:spPr>
        </p:pic>
        <p:pic>
          <p:nvPicPr>
            <p:cNvPr id="815" name="times-solid.jpg" descr="times-solid.jpg"/>
            <p:cNvPicPr>
              <a:picLocks noChangeAspect="1"/>
            </p:cNvPicPr>
            <p:nvPr/>
          </p:nvPicPr>
          <p:blipFill>
            <a:blip r:embed="rId4"/>
            <a:stretch>
              <a:fillRect/>
            </a:stretch>
          </p:blipFill>
          <p:spPr>
            <a:xfrm>
              <a:off x="227938" y="4976977"/>
              <a:ext cx="240351" cy="349635"/>
            </a:xfrm>
            <a:prstGeom prst="rect">
              <a:avLst/>
            </a:prstGeom>
            <a:ln w="12700" cap="flat">
              <a:noFill/>
              <a:miter lim="400000"/>
            </a:ln>
            <a:effectLst/>
          </p:spPr>
        </p:pic>
        <p:pic>
          <p:nvPicPr>
            <p:cNvPr id="816" name="times-solid.jpg" descr="times-solid.jpg"/>
            <p:cNvPicPr>
              <a:picLocks noChangeAspect="1"/>
            </p:cNvPicPr>
            <p:nvPr/>
          </p:nvPicPr>
          <p:blipFill>
            <a:blip r:embed="rId4"/>
            <a:stretch>
              <a:fillRect/>
            </a:stretch>
          </p:blipFill>
          <p:spPr>
            <a:xfrm>
              <a:off x="234293" y="5989045"/>
              <a:ext cx="240351" cy="349635"/>
            </a:xfrm>
            <a:prstGeom prst="rect">
              <a:avLst/>
            </a:prstGeom>
            <a:ln w="12700" cap="flat">
              <a:noFill/>
              <a:miter lim="400000"/>
            </a:ln>
            <a:effectLst/>
          </p:spPr>
        </p:pic>
      </p:grpSp>
      <p:grpSp>
        <p:nvGrpSpPr>
          <p:cNvPr id="822" name="Group"/>
          <p:cNvGrpSpPr/>
          <p:nvPr/>
        </p:nvGrpSpPr>
        <p:grpSpPr>
          <a:xfrm>
            <a:off x="12518719" y="4711931"/>
            <a:ext cx="5727701" cy="7779910"/>
            <a:chOff x="0" y="0"/>
            <a:chExt cx="5727700" cy="7779908"/>
          </a:xfrm>
        </p:grpSpPr>
        <p:sp>
          <p:nvSpPr>
            <p:cNvPr id="818"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19" name="Write down, concisely, exactly what is seen, said or heard and make clear where you have added your views or interpretation.…"/>
            <p:cNvSpPr txBox="1"/>
            <p:nvPr/>
          </p:nvSpPr>
          <p:spPr>
            <a:xfrm>
              <a:off x="618088" y="1231363"/>
              <a:ext cx="5004702" cy="61965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2200">
                  <a:solidFill>
                    <a:srgbClr val="444444"/>
                  </a:solidFill>
                  <a:latin typeface="Helvetica"/>
                  <a:ea typeface="Helvetica"/>
                  <a:cs typeface="Helvetica"/>
                  <a:sym typeface="Helvetica"/>
                </a:defRPr>
              </a:pPr>
              <a:r>
                <a:rPr dirty="0"/>
                <a:t>Write down, concisely, exactly what is seen, said or heard and make clear where you have added your views or interpretation.</a:t>
              </a:r>
              <a:endParaRPr lang="en-GB" dirty="0"/>
            </a:p>
            <a:p>
              <a:pPr algn="l" defTabSz="457200">
                <a:defRPr sz="2200">
                  <a:solidFill>
                    <a:srgbClr val="444444"/>
                  </a:solidFill>
                  <a:latin typeface="Helvetica"/>
                  <a:ea typeface="Helvetica"/>
                  <a:cs typeface="Helvetica"/>
                  <a:sym typeface="Helvetica"/>
                </a:defRPr>
              </a:pPr>
              <a:endParaRPr dirty="0"/>
            </a:p>
            <a:p>
              <a:pPr algn="l" defTabSz="457200">
                <a:defRPr sz="2200">
                  <a:solidFill>
                    <a:srgbClr val="444444"/>
                  </a:solidFill>
                  <a:latin typeface="Helvetica"/>
                  <a:ea typeface="Helvetica"/>
                  <a:cs typeface="Helvetica"/>
                  <a:sym typeface="Helvetica"/>
                </a:defRPr>
              </a:pPr>
              <a:r>
                <a:rPr dirty="0"/>
                <a:t>You may find it helpful to use the 4 W’s, as follows: </a:t>
              </a:r>
              <a:endParaRPr lang="en-GB" dirty="0"/>
            </a:p>
            <a:p>
              <a:pPr algn="l" defTabSz="457200">
                <a:defRPr sz="2200">
                  <a:solidFill>
                    <a:srgbClr val="444444"/>
                  </a:solidFill>
                  <a:latin typeface="Helvetica"/>
                  <a:ea typeface="Helvetica"/>
                  <a:cs typeface="Helvetica"/>
                  <a:sym typeface="Helvetica"/>
                </a:defRPr>
              </a:pPr>
              <a:endParaRPr dirty="0"/>
            </a:p>
            <a:p>
              <a:pPr marL="342900" indent="-342900" algn="l" defTabSz="457200">
                <a:buFont typeface="Arial" panose="020B0604020202020204" pitchFamily="34" charset="0"/>
                <a:buChar char="•"/>
                <a:defRPr sz="2200">
                  <a:solidFill>
                    <a:srgbClr val="444444"/>
                  </a:solidFill>
                  <a:latin typeface="Helvetica"/>
                  <a:ea typeface="Helvetica"/>
                  <a:cs typeface="Helvetica"/>
                  <a:sym typeface="Helvetica"/>
                </a:defRPr>
              </a:pPr>
              <a:r>
                <a:rPr dirty="0"/>
                <a:t>WHO was involved? Name the key people</a:t>
              </a:r>
              <a:endParaRPr lang="en-GB" dirty="0"/>
            </a:p>
            <a:p>
              <a:pPr marL="342900" indent="-342900" algn="l" defTabSz="457200">
                <a:buFont typeface="Arial" panose="020B0604020202020204" pitchFamily="34" charset="0"/>
                <a:buChar char="•"/>
                <a:defRPr sz="2200">
                  <a:solidFill>
                    <a:srgbClr val="444444"/>
                  </a:solidFill>
                  <a:latin typeface="Helvetica"/>
                  <a:ea typeface="Helvetica"/>
                  <a:cs typeface="Helvetica"/>
                  <a:sym typeface="Helvetica"/>
                </a:defRPr>
              </a:pPr>
              <a:endParaRPr dirty="0"/>
            </a:p>
            <a:p>
              <a:pPr marL="342900" indent="-342900" algn="l" defTabSz="457200">
                <a:buFont typeface="Arial" panose="020B0604020202020204" pitchFamily="34" charset="0"/>
                <a:buChar char="•"/>
                <a:defRPr sz="2200">
                  <a:solidFill>
                    <a:srgbClr val="444444"/>
                  </a:solidFill>
                  <a:latin typeface="Helvetica"/>
                  <a:ea typeface="Helvetica"/>
                  <a:cs typeface="Helvetica"/>
                  <a:sym typeface="Helvetica"/>
                </a:defRPr>
              </a:pPr>
              <a:r>
                <a:rPr dirty="0"/>
                <a:t>WHAT happened? Facts not opinions</a:t>
              </a:r>
              <a:endParaRPr lang="en-GB" dirty="0"/>
            </a:p>
            <a:p>
              <a:pPr marL="342900" indent="-342900" algn="l" defTabSz="457200">
                <a:buFont typeface="Arial" panose="020B0604020202020204" pitchFamily="34" charset="0"/>
                <a:buChar char="•"/>
                <a:defRPr sz="2200">
                  <a:solidFill>
                    <a:srgbClr val="444444"/>
                  </a:solidFill>
                  <a:latin typeface="Helvetica"/>
                  <a:ea typeface="Helvetica"/>
                  <a:cs typeface="Helvetica"/>
                  <a:sym typeface="Helvetica"/>
                </a:defRPr>
              </a:pPr>
              <a:endParaRPr dirty="0"/>
            </a:p>
            <a:p>
              <a:pPr marL="342900" indent="-342900" algn="l" defTabSz="457200">
                <a:buFont typeface="Arial" panose="020B0604020202020204" pitchFamily="34" charset="0"/>
                <a:buChar char="•"/>
                <a:defRPr sz="2200">
                  <a:solidFill>
                    <a:srgbClr val="444444"/>
                  </a:solidFill>
                  <a:latin typeface="Helvetica"/>
                  <a:ea typeface="Helvetica"/>
                  <a:cs typeface="Helvetica"/>
                  <a:sym typeface="Helvetica"/>
                </a:defRPr>
              </a:pPr>
              <a:r>
                <a:rPr dirty="0"/>
                <a:t>WHEN did it happen? Date and time</a:t>
              </a:r>
              <a:endParaRPr lang="en-GB" dirty="0"/>
            </a:p>
            <a:p>
              <a:pPr marL="342900" indent="-342900" algn="l" defTabSz="457200">
                <a:buFont typeface="Arial" panose="020B0604020202020204" pitchFamily="34" charset="0"/>
                <a:buChar char="•"/>
                <a:defRPr sz="2200">
                  <a:solidFill>
                    <a:srgbClr val="444444"/>
                  </a:solidFill>
                  <a:latin typeface="Helvetica"/>
                  <a:ea typeface="Helvetica"/>
                  <a:cs typeface="Helvetica"/>
                  <a:sym typeface="Helvetica"/>
                </a:defRPr>
              </a:pPr>
              <a:endParaRPr dirty="0"/>
            </a:p>
            <a:p>
              <a:pPr marL="342900" indent="-342900" algn="l" defTabSz="457200">
                <a:buFont typeface="Arial" panose="020B0604020202020204" pitchFamily="34" charset="0"/>
                <a:buChar char="•"/>
                <a:defRPr sz="2200">
                  <a:solidFill>
                    <a:srgbClr val="444444"/>
                  </a:solidFill>
                  <a:latin typeface="Helvetica"/>
                  <a:ea typeface="Helvetica"/>
                  <a:cs typeface="Helvetica"/>
                  <a:sym typeface="Helvetica"/>
                </a:defRPr>
              </a:pPr>
              <a:r>
                <a:rPr dirty="0"/>
                <a:t>WHO have you referred the issue on to? </a:t>
              </a:r>
            </a:p>
          </p:txBody>
        </p:sp>
        <p:sp>
          <p:nvSpPr>
            <p:cNvPr id="820" name="Record"/>
            <p:cNvSpPr txBox="1"/>
            <p:nvPr/>
          </p:nvSpPr>
          <p:spPr>
            <a:xfrm>
              <a:off x="1777929" y="317152"/>
              <a:ext cx="2224969" cy="841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vl1pPr>
            </a:lstStyle>
            <a:p>
              <a:r>
                <a:rPr sz="4800" dirty="0"/>
                <a:t>Record</a:t>
              </a:r>
            </a:p>
          </p:txBody>
        </p:sp>
        <p:pic>
          <p:nvPicPr>
            <p:cNvPr id="821" name="check-solid.jpg" descr="check-solid.jpg"/>
            <p:cNvPicPr>
              <a:picLocks noChangeAspect="1"/>
            </p:cNvPicPr>
            <p:nvPr/>
          </p:nvPicPr>
          <p:blipFill>
            <a:blip r:embed="rId3"/>
            <a:stretch>
              <a:fillRect/>
            </a:stretch>
          </p:blipFill>
          <p:spPr>
            <a:xfrm>
              <a:off x="116905" y="1370027"/>
              <a:ext cx="302767" cy="302767"/>
            </a:xfrm>
            <a:prstGeom prst="rect">
              <a:avLst/>
            </a:prstGeom>
            <a:ln w="12700" cap="flat">
              <a:noFill/>
              <a:miter lim="400000"/>
            </a:ln>
            <a:effectLst/>
          </p:spPr>
        </p:pic>
      </p:grpSp>
      <p:grpSp>
        <p:nvGrpSpPr>
          <p:cNvPr id="828" name="Group"/>
          <p:cNvGrpSpPr/>
          <p:nvPr/>
        </p:nvGrpSpPr>
        <p:grpSpPr>
          <a:xfrm>
            <a:off x="18296174" y="4711931"/>
            <a:ext cx="5962482" cy="7779910"/>
            <a:chOff x="0" y="0"/>
            <a:chExt cx="5962481" cy="7779908"/>
          </a:xfrm>
        </p:grpSpPr>
        <p:sp>
          <p:nvSpPr>
            <p:cNvPr id="823" name="Rounded Rectangle"/>
            <p:cNvSpPr/>
            <p:nvPr/>
          </p:nvSpPr>
          <p:spPr>
            <a:xfrm>
              <a:off x="0" y="0"/>
              <a:ext cx="5727700" cy="7779908"/>
            </a:xfrm>
            <a:prstGeom prst="roundRect">
              <a:avLst>
                <a:gd name="adj" fmla="val 1486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4" name="Pass the information to the Safeguarding Lead or Diocesan Safeguarding Advisor in your setting within 24 hours…"/>
            <p:cNvSpPr txBox="1"/>
            <p:nvPr/>
          </p:nvSpPr>
          <p:spPr>
            <a:xfrm>
              <a:off x="611992" y="1355931"/>
              <a:ext cx="5350489" cy="21339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2200">
                  <a:solidFill>
                    <a:srgbClr val="444444"/>
                  </a:solidFill>
                  <a:latin typeface="Helvetica"/>
                  <a:ea typeface="Helvetica"/>
                  <a:cs typeface="Helvetica"/>
                  <a:sym typeface="Helvetica"/>
                </a:defRPr>
              </a:pPr>
              <a:r>
                <a:rPr dirty="0"/>
                <a:t>Pass the information to the Safeguarding Lead or Diocesan Safeguarding Advisor in your setting within 24 hours</a:t>
              </a:r>
              <a:endParaRPr lang="en-GB" dirty="0"/>
            </a:p>
            <a:p>
              <a:pPr algn="l" defTabSz="457200">
                <a:defRPr sz="2200">
                  <a:solidFill>
                    <a:srgbClr val="444444"/>
                  </a:solidFill>
                  <a:latin typeface="Helvetica"/>
                  <a:ea typeface="Helvetica"/>
                  <a:cs typeface="Helvetica"/>
                  <a:sym typeface="Helvetica"/>
                </a:defRPr>
              </a:pPr>
              <a:endParaRPr dirty="0"/>
            </a:p>
            <a:p>
              <a:pPr algn="l" defTabSz="457200">
                <a:defRPr sz="2200">
                  <a:solidFill>
                    <a:srgbClr val="444444"/>
                  </a:solidFill>
                  <a:latin typeface="Helvetica"/>
                  <a:ea typeface="Helvetica"/>
                  <a:cs typeface="Helvetica"/>
                  <a:sym typeface="Helvetica"/>
                </a:defRPr>
              </a:pPr>
              <a:r>
                <a:rPr dirty="0"/>
                <a:t>In case of an emergency call the Police or dial 999.</a:t>
              </a:r>
            </a:p>
          </p:txBody>
        </p:sp>
        <p:sp>
          <p:nvSpPr>
            <p:cNvPr id="825" name="Refer"/>
            <p:cNvSpPr txBox="1"/>
            <p:nvPr/>
          </p:nvSpPr>
          <p:spPr>
            <a:xfrm>
              <a:off x="2052045" y="317152"/>
              <a:ext cx="1676741" cy="841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vl1pPr>
            </a:lstStyle>
            <a:p>
              <a:r>
                <a:rPr sz="4800" dirty="0"/>
                <a:t>Refer</a:t>
              </a:r>
            </a:p>
          </p:txBody>
        </p:sp>
        <p:pic>
          <p:nvPicPr>
            <p:cNvPr id="826" name="check-solid.jpg" descr="check-solid.jpg"/>
            <p:cNvPicPr>
              <a:picLocks noChangeAspect="1"/>
            </p:cNvPicPr>
            <p:nvPr/>
          </p:nvPicPr>
          <p:blipFill>
            <a:blip r:embed="rId3"/>
            <a:stretch>
              <a:fillRect/>
            </a:stretch>
          </p:blipFill>
          <p:spPr>
            <a:xfrm>
              <a:off x="54354" y="1699933"/>
              <a:ext cx="302767" cy="302767"/>
            </a:xfrm>
            <a:prstGeom prst="rect">
              <a:avLst/>
            </a:prstGeom>
            <a:ln w="12700" cap="flat">
              <a:noFill/>
              <a:miter lim="400000"/>
            </a:ln>
            <a:effectLst/>
          </p:spPr>
        </p:pic>
        <p:pic>
          <p:nvPicPr>
            <p:cNvPr id="827" name="check-solid.jpg" descr="check-solid.jpg"/>
            <p:cNvPicPr>
              <a:picLocks noChangeAspect="1"/>
            </p:cNvPicPr>
            <p:nvPr/>
          </p:nvPicPr>
          <p:blipFill>
            <a:blip r:embed="rId3"/>
            <a:stretch>
              <a:fillRect/>
            </a:stretch>
          </p:blipFill>
          <p:spPr>
            <a:xfrm>
              <a:off x="54354" y="2767177"/>
              <a:ext cx="302767" cy="302767"/>
            </a:xfrm>
            <a:prstGeom prst="rect">
              <a:avLst/>
            </a:prstGeom>
            <a:ln w="12700" cap="flat">
              <a:noFill/>
              <a:miter lim="400000"/>
            </a:ln>
            <a:effectLst/>
          </p:spPr>
        </p:pic>
      </p:grpSp>
      <p:sp>
        <p:nvSpPr>
          <p:cNvPr id="83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4" name="How to respond to disclosure - the 4 R’s"/>
          <p:cNvSpPr txBox="1"/>
          <p:nvPr/>
        </p:nvSpPr>
        <p:spPr>
          <a:xfrm>
            <a:off x="149198" y="482006"/>
            <a:ext cx="8116177"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How to respond to disclosure - the 4 R’s</a:t>
            </a:r>
          </a:p>
        </p:txBody>
      </p:sp>
      <p:pic>
        <p:nvPicPr>
          <p:cNvPr id="835" name="logo.jpg" descr="logo.jpg"/>
          <p:cNvPicPr>
            <a:picLocks noChangeAspect="1"/>
          </p:cNvPicPr>
          <p:nvPr/>
        </p:nvPicPr>
        <p:blipFill>
          <a:blip r:embed="rId5"/>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500"/>
                                        <p:tgtEl>
                                          <p:spTgt spid="8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7"/>
                                        </p:tgtEl>
                                        <p:attrNameLst>
                                          <p:attrName>style.visibility</p:attrName>
                                        </p:attrNameLst>
                                      </p:cBhvr>
                                      <p:to>
                                        <p:strVal val="visible"/>
                                      </p:to>
                                    </p:set>
                                    <p:animEffect transition="in" filter="fade">
                                      <p:cBhvr>
                                        <p:cTn id="12" dur="500"/>
                                        <p:tgtEl>
                                          <p:spTgt spid="8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2"/>
                                        </p:tgtEl>
                                        <p:attrNameLst>
                                          <p:attrName>style.visibility</p:attrName>
                                        </p:attrNameLst>
                                      </p:cBhvr>
                                      <p:to>
                                        <p:strVal val="visible"/>
                                      </p:to>
                                    </p:set>
                                    <p:animEffect transition="in" filter="fade">
                                      <p:cBhvr>
                                        <p:cTn id="17" dur="500"/>
                                        <p:tgtEl>
                                          <p:spTgt spid="8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28"/>
                                        </p:tgtEl>
                                        <p:attrNameLst>
                                          <p:attrName>style.visibility</p:attrName>
                                        </p:attrNameLst>
                                      </p:cBhvr>
                                      <p:to>
                                        <p:strVal val="visible"/>
                                      </p:to>
                                    </p:set>
                                    <p:animEffect transition="in" filter="fade">
                                      <p:cBhvr>
                                        <p:cTn id="22" dur="5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 grpId="0" animBg="1" advAuto="0"/>
      <p:bldP spid="817" grpId="0" animBg="1" advAuto="0"/>
      <p:bldP spid="822" grpId="0" animBg="1" advAuto="0"/>
      <p:bldP spid="828"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7" name="Group"/>
          <p:cNvGrpSpPr/>
          <p:nvPr/>
        </p:nvGrpSpPr>
        <p:grpSpPr>
          <a:xfrm>
            <a:off x="3037152" y="2778036"/>
            <a:ext cx="17797082" cy="10145149"/>
            <a:chOff x="0" y="-757069"/>
            <a:chExt cx="17797081" cy="10145147"/>
          </a:xfrm>
        </p:grpSpPr>
        <p:grpSp>
          <p:nvGrpSpPr>
            <p:cNvPr id="840" name="Group"/>
            <p:cNvGrpSpPr/>
            <p:nvPr/>
          </p:nvGrpSpPr>
          <p:grpSpPr>
            <a:xfrm>
              <a:off x="0" y="-757069"/>
              <a:ext cx="17797081" cy="10145147"/>
              <a:chOff x="0" y="-757069"/>
              <a:chExt cx="17797080" cy="10145146"/>
            </a:xfrm>
          </p:grpSpPr>
          <p:sp>
            <p:nvSpPr>
              <p:cNvPr id="838" name="Rounded Rectangle"/>
              <p:cNvSpPr/>
              <p:nvPr/>
            </p:nvSpPr>
            <p:spPr>
              <a:xfrm>
                <a:off x="0" y="0"/>
                <a:ext cx="17797080" cy="8631006"/>
              </a:xfrm>
              <a:prstGeom prst="roundRect">
                <a:avLst>
                  <a:gd name="adj" fmla="val 9862"/>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39" name="Receiving information about someone else’s abuse can be very distressing for the listener for a number of reasons.…"/>
              <p:cNvSpPr txBox="1"/>
              <p:nvPr/>
            </p:nvSpPr>
            <p:spPr>
              <a:xfrm>
                <a:off x="263004" y="-757069"/>
                <a:ext cx="17271071" cy="101451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defTabSz="457200">
                  <a:lnSpc>
                    <a:spcPct val="150000"/>
                  </a:lnSpc>
                  <a:defRPr sz="3400">
                    <a:solidFill>
                      <a:srgbClr val="FF0000"/>
                    </a:solidFill>
                    <a:latin typeface="Helvetica"/>
                    <a:ea typeface="Helvetica"/>
                    <a:cs typeface="Helvetica"/>
                    <a:sym typeface="Helvetica"/>
                  </a:defRPr>
                </a:pPr>
                <a:r>
                  <a:rPr sz="4000" dirty="0"/>
                  <a:t>Receiving information about someone else’s abuse can be very distressing for the listener for a number of reasons.</a:t>
                </a:r>
              </a:p>
              <a:p>
                <a:pPr defTabSz="457200">
                  <a:lnSpc>
                    <a:spcPct val="150000"/>
                  </a:lnSpc>
                  <a:defRPr sz="3400">
                    <a:solidFill>
                      <a:srgbClr val="FF0000"/>
                    </a:solidFill>
                    <a:latin typeface="Helvetica"/>
                    <a:ea typeface="Helvetica"/>
                    <a:cs typeface="Helvetica"/>
                    <a:sym typeface="Helvetica"/>
                  </a:defRPr>
                </a:pPr>
                <a:endParaRPr sz="4000" dirty="0"/>
              </a:p>
              <a:p>
                <a:pPr defTabSz="457200">
                  <a:lnSpc>
                    <a:spcPct val="150000"/>
                  </a:lnSpc>
                  <a:defRPr sz="3400">
                    <a:solidFill>
                      <a:srgbClr val="444444"/>
                    </a:solidFill>
                    <a:latin typeface="Helvetica"/>
                    <a:ea typeface="Helvetica"/>
                    <a:cs typeface="Helvetica"/>
                    <a:sym typeface="Helvetica"/>
                  </a:defRPr>
                </a:pPr>
                <a:r>
                  <a:rPr sz="4000" dirty="0"/>
                  <a:t> They can’t believe that this could happen to anyone. </a:t>
                </a:r>
              </a:p>
              <a:p>
                <a:pPr defTabSz="457200">
                  <a:lnSpc>
                    <a:spcPct val="150000"/>
                  </a:lnSpc>
                  <a:defRPr sz="3400">
                    <a:solidFill>
                      <a:srgbClr val="444444"/>
                    </a:solidFill>
                    <a:latin typeface="Helvetica"/>
                    <a:ea typeface="Helvetica"/>
                    <a:cs typeface="Helvetica"/>
                    <a:sym typeface="Helvetica"/>
                  </a:defRPr>
                </a:pPr>
                <a:r>
                  <a:rPr sz="4000" dirty="0"/>
                  <a:t> It can’t possibly be true because the alleged perpetrator is such a nice person. </a:t>
                </a:r>
              </a:p>
              <a:p>
                <a:pPr defTabSz="457200">
                  <a:lnSpc>
                    <a:spcPct val="150000"/>
                  </a:lnSpc>
                  <a:defRPr sz="3400">
                    <a:solidFill>
                      <a:srgbClr val="444444"/>
                    </a:solidFill>
                    <a:latin typeface="Helvetica"/>
                    <a:ea typeface="Helvetica"/>
                    <a:cs typeface="Helvetica"/>
                    <a:sym typeface="Helvetica"/>
                  </a:defRPr>
                </a:pPr>
                <a:r>
                  <a:rPr sz="4000" dirty="0"/>
                  <a:t> The disclosure may trigger similar personal and painful memories. </a:t>
                </a:r>
              </a:p>
              <a:p>
                <a:pPr defTabSz="457200">
                  <a:lnSpc>
                    <a:spcPct val="150000"/>
                  </a:lnSpc>
                  <a:defRPr sz="3400">
                    <a:solidFill>
                      <a:srgbClr val="444444"/>
                    </a:solidFill>
                    <a:latin typeface="Helvetica"/>
                    <a:ea typeface="Helvetica"/>
                    <a:cs typeface="Helvetica"/>
                    <a:sym typeface="Helvetica"/>
                  </a:defRPr>
                </a:pPr>
                <a:endParaRPr sz="4000" dirty="0"/>
              </a:p>
              <a:p>
                <a:pPr defTabSz="457200">
                  <a:lnSpc>
                    <a:spcPct val="150000"/>
                  </a:lnSpc>
                  <a:defRPr sz="3400">
                    <a:solidFill>
                      <a:srgbClr val="FF0000"/>
                    </a:solidFill>
                    <a:latin typeface="Helvetica"/>
                    <a:ea typeface="Helvetica"/>
                    <a:cs typeface="Helvetica"/>
                    <a:sym typeface="Helvetica"/>
                  </a:defRPr>
                </a:pPr>
                <a:r>
                  <a:rPr sz="4000" dirty="0"/>
                  <a:t>We need to </a:t>
                </a:r>
                <a:r>
                  <a:rPr sz="4000" dirty="0" err="1"/>
                  <a:t>recognise</a:t>
                </a:r>
                <a:r>
                  <a:rPr sz="4000" dirty="0"/>
                  <a:t> that it is normal to feel this way when listening to a disclosure of abuse, and to be able to access support for ourselves if and when we need it.</a:t>
                </a:r>
              </a:p>
            </p:txBody>
          </p:sp>
        </p:grpSp>
        <p:pic>
          <p:nvPicPr>
            <p:cNvPr id="841" name="bolt-solid.jpg" descr="bolt-solid.jpg"/>
            <p:cNvPicPr>
              <a:picLocks noChangeAspect="1"/>
            </p:cNvPicPr>
            <p:nvPr/>
          </p:nvPicPr>
          <p:blipFill>
            <a:blip r:embed="rId3"/>
            <a:stretch>
              <a:fillRect/>
            </a:stretch>
          </p:blipFill>
          <p:spPr>
            <a:xfrm>
              <a:off x="2170542" y="2323854"/>
              <a:ext cx="390600" cy="624959"/>
            </a:xfrm>
            <a:prstGeom prst="rect">
              <a:avLst/>
            </a:prstGeom>
            <a:ln w="12700" cap="flat">
              <a:noFill/>
              <a:miter lim="400000"/>
            </a:ln>
            <a:effectLst/>
          </p:spPr>
        </p:pic>
        <p:pic>
          <p:nvPicPr>
            <p:cNvPr id="842" name="bolt-solid.jpg" descr="bolt-solid.jpg"/>
            <p:cNvPicPr>
              <a:picLocks noChangeAspect="1"/>
            </p:cNvPicPr>
            <p:nvPr/>
          </p:nvPicPr>
          <p:blipFill>
            <a:blip r:embed="rId3"/>
            <a:stretch>
              <a:fillRect/>
            </a:stretch>
          </p:blipFill>
          <p:spPr>
            <a:xfrm>
              <a:off x="15303174" y="2323854"/>
              <a:ext cx="390600" cy="624959"/>
            </a:xfrm>
            <a:prstGeom prst="rect">
              <a:avLst/>
            </a:prstGeom>
            <a:ln w="12700" cap="flat">
              <a:noFill/>
              <a:miter lim="400000"/>
            </a:ln>
            <a:effectLst/>
          </p:spPr>
        </p:pic>
        <p:pic>
          <p:nvPicPr>
            <p:cNvPr id="843" name="bolt-solid.jpg" descr="bolt-solid.jpg"/>
            <p:cNvPicPr>
              <a:picLocks noChangeAspect="1"/>
            </p:cNvPicPr>
            <p:nvPr/>
          </p:nvPicPr>
          <p:blipFill>
            <a:blip r:embed="rId3"/>
            <a:stretch>
              <a:fillRect/>
            </a:stretch>
          </p:blipFill>
          <p:spPr>
            <a:xfrm>
              <a:off x="385020" y="3129641"/>
              <a:ext cx="390599" cy="624958"/>
            </a:xfrm>
            <a:prstGeom prst="rect">
              <a:avLst/>
            </a:prstGeom>
            <a:ln w="12700" cap="flat">
              <a:noFill/>
              <a:miter lim="400000"/>
            </a:ln>
            <a:effectLst/>
          </p:spPr>
        </p:pic>
        <p:pic>
          <p:nvPicPr>
            <p:cNvPr id="844" name="bolt-solid.jpg" descr="bolt-solid.jpg"/>
            <p:cNvPicPr>
              <a:picLocks noChangeAspect="1"/>
            </p:cNvPicPr>
            <p:nvPr/>
          </p:nvPicPr>
          <p:blipFill>
            <a:blip r:embed="rId3"/>
            <a:stretch>
              <a:fillRect/>
            </a:stretch>
          </p:blipFill>
          <p:spPr>
            <a:xfrm>
              <a:off x="17097885" y="3129641"/>
              <a:ext cx="390600" cy="624958"/>
            </a:xfrm>
            <a:prstGeom prst="rect">
              <a:avLst/>
            </a:prstGeom>
            <a:ln w="12700" cap="flat">
              <a:noFill/>
              <a:miter lim="400000"/>
            </a:ln>
            <a:effectLst/>
          </p:spPr>
        </p:pic>
        <p:pic>
          <p:nvPicPr>
            <p:cNvPr id="845" name="bolt-solid.jpg" descr="bolt-solid.jpg"/>
            <p:cNvPicPr>
              <a:picLocks noChangeAspect="1"/>
            </p:cNvPicPr>
            <p:nvPr/>
          </p:nvPicPr>
          <p:blipFill>
            <a:blip r:embed="rId3"/>
            <a:stretch>
              <a:fillRect/>
            </a:stretch>
          </p:blipFill>
          <p:spPr>
            <a:xfrm>
              <a:off x="691785" y="5118520"/>
              <a:ext cx="390599" cy="624959"/>
            </a:xfrm>
            <a:prstGeom prst="rect">
              <a:avLst/>
            </a:prstGeom>
            <a:ln w="12700" cap="flat">
              <a:noFill/>
              <a:miter lim="400000"/>
            </a:ln>
            <a:effectLst/>
          </p:spPr>
        </p:pic>
        <p:pic>
          <p:nvPicPr>
            <p:cNvPr id="846" name="bolt-solid.jpg" descr="bolt-solid.jpg"/>
            <p:cNvPicPr>
              <a:picLocks noChangeAspect="1"/>
            </p:cNvPicPr>
            <p:nvPr/>
          </p:nvPicPr>
          <p:blipFill>
            <a:blip r:embed="rId3"/>
            <a:stretch>
              <a:fillRect/>
            </a:stretch>
          </p:blipFill>
          <p:spPr>
            <a:xfrm>
              <a:off x="16691441" y="5050185"/>
              <a:ext cx="390600" cy="624959"/>
            </a:xfrm>
            <a:prstGeom prst="rect">
              <a:avLst/>
            </a:prstGeom>
            <a:ln w="12700" cap="flat">
              <a:noFill/>
              <a:miter lim="400000"/>
            </a:ln>
            <a:effectLst/>
          </p:spPr>
        </p:pic>
      </p:grpSp>
      <p:sp>
        <p:nvSpPr>
          <p:cNvPr id="85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52" name="Safeguarding Basic Awareness"/>
          <p:cNvSpPr txBox="1"/>
          <p:nvPr/>
        </p:nvSpPr>
        <p:spPr>
          <a:xfrm>
            <a:off x="149553" y="63019"/>
            <a:ext cx="5040072"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2800">
                <a:solidFill>
                  <a:srgbClr val="000000"/>
                </a:solidFill>
              </a:defRPr>
            </a:lvl1pPr>
          </a:lstStyle>
          <a:p>
            <a:r>
              <a:t>Safeguarding Basic Awareness</a:t>
            </a:r>
          </a:p>
        </p:txBody>
      </p:sp>
      <p:sp>
        <p:nvSpPr>
          <p:cNvPr id="853" name="A note about self-care"/>
          <p:cNvSpPr txBox="1"/>
          <p:nvPr/>
        </p:nvSpPr>
        <p:spPr>
          <a:xfrm>
            <a:off x="149198" y="482006"/>
            <a:ext cx="4553408"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A note about self-care</a:t>
            </a:r>
          </a:p>
        </p:txBody>
      </p:sp>
      <p:pic>
        <p:nvPicPr>
          <p:cNvPr id="854"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
          <p:cNvGrpSpPr/>
          <p:nvPr/>
        </p:nvGrpSpPr>
        <p:grpSpPr>
          <a:xfrm>
            <a:off x="877283" y="3303204"/>
            <a:ext cx="4446283" cy="8350176"/>
            <a:chOff x="0" y="0"/>
            <a:chExt cx="4446282" cy="8350174"/>
          </a:xfrm>
        </p:grpSpPr>
        <p:sp>
          <p:nvSpPr>
            <p:cNvPr id="164" name="Rectangle"/>
            <p:cNvSpPr/>
            <p:nvPr/>
          </p:nvSpPr>
          <p:spPr>
            <a:xfrm>
              <a:off x="0" y="0"/>
              <a:ext cx="4446283" cy="8350175"/>
            </a:xfrm>
            <a:prstGeom prst="rect">
              <a:avLst/>
            </a:pr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5" name="1"/>
            <p:cNvSpPr txBox="1"/>
            <p:nvPr/>
          </p:nvSpPr>
          <p:spPr>
            <a:xfrm>
              <a:off x="1950624" y="1086422"/>
              <a:ext cx="545034" cy="1018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100" b="1">
                  <a:solidFill>
                    <a:srgbClr val="FFFFFF"/>
                  </a:solidFill>
                </a:defRPr>
              </a:lvl1pPr>
            </a:lstStyle>
            <a:p>
              <a:r>
                <a:t>1</a:t>
              </a:r>
            </a:p>
          </p:txBody>
        </p:sp>
        <p:sp>
          <p:nvSpPr>
            <p:cNvPr id="166" name="Circle"/>
            <p:cNvSpPr/>
            <p:nvPr/>
          </p:nvSpPr>
          <p:spPr>
            <a:xfrm>
              <a:off x="1289446" y="659313"/>
              <a:ext cx="1867390"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7" name="Safeguarding…"/>
            <p:cNvSpPr txBox="1"/>
            <p:nvPr/>
          </p:nvSpPr>
          <p:spPr>
            <a:xfrm>
              <a:off x="103066" y="3280386"/>
              <a:ext cx="4240150" cy="3131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900" b="1">
                  <a:solidFill>
                    <a:srgbClr val="FFFFFF"/>
                  </a:solidFill>
                </a:defRPr>
              </a:pPr>
              <a:r>
                <a:t>Safeguarding </a:t>
              </a:r>
            </a:p>
            <a:p>
              <a:pPr>
                <a:defRPr sz="4900" b="1">
                  <a:solidFill>
                    <a:srgbClr val="FFFFFF"/>
                  </a:solidFill>
                </a:defRPr>
              </a:pPr>
              <a:r>
                <a:t>and the </a:t>
              </a:r>
            </a:p>
            <a:p>
              <a:pPr>
                <a:defRPr sz="4900" b="1">
                  <a:solidFill>
                    <a:srgbClr val="FFFFFF"/>
                  </a:solidFill>
                </a:defRPr>
              </a:pPr>
              <a:r>
                <a:t>Christian </a:t>
              </a:r>
            </a:p>
            <a:p>
              <a:pPr>
                <a:defRPr sz="4900" b="1">
                  <a:solidFill>
                    <a:srgbClr val="FFFFFF"/>
                  </a:solidFill>
                </a:defRPr>
              </a:pPr>
              <a:r>
                <a:t>faith</a:t>
              </a:r>
            </a:p>
          </p:txBody>
        </p:sp>
      </p:grpSp>
      <p:grpSp>
        <p:nvGrpSpPr>
          <p:cNvPr id="173" name="Group"/>
          <p:cNvGrpSpPr/>
          <p:nvPr/>
        </p:nvGrpSpPr>
        <p:grpSpPr>
          <a:xfrm>
            <a:off x="5406145" y="3303204"/>
            <a:ext cx="4446283" cy="8350176"/>
            <a:chOff x="0" y="0"/>
            <a:chExt cx="4446282" cy="8350174"/>
          </a:xfrm>
        </p:grpSpPr>
        <p:sp>
          <p:nvSpPr>
            <p:cNvPr id="169" name="Rectangle"/>
            <p:cNvSpPr/>
            <p:nvPr/>
          </p:nvSpPr>
          <p:spPr>
            <a:xfrm>
              <a:off x="0" y="0"/>
              <a:ext cx="4446283" cy="8350175"/>
            </a:xfrm>
            <a:prstGeom prst="rect">
              <a:avLst/>
            </a:prstGeom>
            <a:solidFill>
              <a:srgbClr val="F9C843"/>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0" name="2"/>
            <p:cNvSpPr txBox="1"/>
            <p:nvPr/>
          </p:nvSpPr>
          <p:spPr>
            <a:xfrm>
              <a:off x="2014124" y="1086422"/>
              <a:ext cx="545035" cy="1018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100" b="1">
                  <a:solidFill>
                    <a:srgbClr val="FFFFFF"/>
                  </a:solidFill>
                </a:defRPr>
              </a:lvl1pPr>
            </a:lstStyle>
            <a:p>
              <a:r>
                <a:t>2</a:t>
              </a:r>
            </a:p>
          </p:txBody>
        </p:sp>
        <p:sp>
          <p:nvSpPr>
            <p:cNvPr id="171" name="Circle"/>
            <p:cNvSpPr/>
            <p:nvPr/>
          </p:nvSpPr>
          <p:spPr>
            <a:xfrm>
              <a:off x="1352946" y="659313"/>
              <a:ext cx="1867390"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2" name="Safeguarding…"/>
            <p:cNvSpPr txBox="1"/>
            <p:nvPr/>
          </p:nvSpPr>
          <p:spPr>
            <a:xfrm>
              <a:off x="103066" y="3280386"/>
              <a:ext cx="4240150" cy="3131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900" b="1">
                  <a:solidFill>
                    <a:srgbClr val="FFFFFF"/>
                  </a:solidFill>
                </a:defRPr>
              </a:pPr>
              <a:r>
                <a:t>Safeguarding </a:t>
              </a:r>
            </a:p>
            <a:p>
              <a:pPr>
                <a:defRPr sz="4900" b="1">
                  <a:solidFill>
                    <a:srgbClr val="FFFFFF"/>
                  </a:solidFill>
                </a:defRPr>
              </a:pPr>
              <a:r>
                <a:t>Abuse </a:t>
              </a:r>
            </a:p>
            <a:p>
              <a:pPr>
                <a:defRPr sz="4900" b="1">
                  <a:solidFill>
                    <a:srgbClr val="FFFFFF"/>
                  </a:solidFill>
                </a:defRPr>
              </a:pPr>
              <a:r>
                <a:t>And</a:t>
              </a:r>
            </a:p>
            <a:p>
              <a:pPr>
                <a:defRPr sz="4900" b="1">
                  <a:solidFill>
                    <a:srgbClr val="FFFFFF"/>
                  </a:solidFill>
                </a:defRPr>
              </a:pPr>
              <a:r>
                <a:t>Grooming</a:t>
              </a:r>
            </a:p>
          </p:txBody>
        </p:sp>
      </p:grpSp>
      <p:grpSp>
        <p:nvGrpSpPr>
          <p:cNvPr id="178" name="Group"/>
          <p:cNvGrpSpPr/>
          <p:nvPr/>
        </p:nvGrpSpPr>
        <p:grpSpPr>
          <a:xfrm>
            <a:off x="9927569" y="3303204"/>
            <a:ext cx="4446283" cy="8350176"/>
            <a:chOff x="0" y="0"/>
            <a:chExt cx="4446282" cy="8350174"/>
          </a:xfrm>
        </p:grpSpPr>
        <p:sp>
          <p:nvSpPr>
            <p:cNvPr id="174" name="Rectangle"/>
            <p:cNvSpPr/>
            <p:nvPr/>
          </p:nvSpPr>
          <p:spPr>
            <a:xfrm>
              <a:off x="0" y="0"/>
              <a:ext cx="4446283" cy="8350175"/>
            </a:xfrm>
            <a:prstGeom prst="rect">
              <a:avLst/>
            </a:prstGeom>
            <a:solidFill>
              <a:srgbClr val="64A63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5" name="3"/>
            <p:cNvSpPr txBox="1"/>
            <p:nvPr/>
          </p:nvSpPr>
          <p:spPr>
            <a:xfrm>
              <a:off x="2085063" y="1086422"/>
              <a:ext cx="545034" cy="1018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100" b="1">
                  <a:solidFill>
                    <a:srgbClr val="FFFFFF"/>
                  </a:solidFill>
                </a:defRPr>
              </a:lvl1pPr>
            </a:lstStyle>
            <a:p>
              <a:r>
                <a:t>3</a:t>
              </a:r>
            </a:p>
          </p:txBody>
        </p:sp>
        <p:sp>
          <p:nvSpPr>
            <p:cNvPr id="176" name="Circle"/>
            <p:cNvSpPr/>
            <p:nvPr/>
          </p:nvSpPr>
          <p:spPr>
            <a:xfrm>
              <a:off x="1423885" y="659313"/>
              <a:ext cx="1867389"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7" name="Safeguarding…"/>
            <p:cNvSpPr txBox="1"/>
            <p:nvPr/>
          </p:nvSpPr>
          <p:spPr>
            <a:xfrm>
              <a:off x="103066" y="3139636"/>
              <a:ext cx="4240150" cy="1607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900" b="1">
                  <a:solidFill>
                    <a:srgbClr val="FFFFFF"/>
                  </a:solidFill>
                </a:defRPr>
              </a:pPr>
              <a:r>
                <a:t>Safeguarding </a:t>
              </a:r>
            </a:p>
            <a:p>
              <a:pPr>
                <a:defRPr sz="4900" b="1">
                  <a:solidFill>
                    <a:srgbClr val="FFFFFF"/>
                  </a:solidFill>
                </a:defRPr>
              </a:pPr>
              <a:r>
                <a:t>Scenarios</a:t>
              </a:r>
            </a:p>
          </p:txBody>
        </p:sp>
      </p:grpSp>
      <p:grpSp>
        <p:nvGrpSpPr>
          <p:cNvPr id="183" name="Group"/>
          <p:cNvGrpSpPr/>
          <p:nvPr/>
        </p:nvGrpSpPr>
        <p:grpSpPr>
          <a:xfrm>
            <a:off x="14531571" y="3303204"/>
            <a:ext cx="4446284" cy="8350176"/>
            <a:chOff x="0" y="0"/>
            <a:chExt cx="4446282" cy="8350174"/>
          </a:xfrm>
        </p:grpSpPr>
        <p:sp>
          <p:nvSpPr>
            <p:cNvPr id="179" name="Rectangle"/>
            <p:cNvSpPr/>
            <p:nvPr/>
          </p:nvSpPr>
          <p:spPr>
            <a:xfrm>
              <a:off x="0" y="0"/>
              <a:ext cx="4446283" cy="8350175"/>
            </a:xfrm>
            <a:prstGeom prst="rect">
              <a:avLst/>
            </a:prstGeom>
            <a:solidFill>
              <a:schemeClr val="accent1">
                <a:lumOff val="-13575"/>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Circle"/>
            <p:cNvSpPr/>
            <p:nvPr/>
          </p:nvSpPr>
          <p:spPr>
            <a:xfrm>
              <a:off x="1251877" y="659313"/>
              <a:ext cx="1867389"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1" name="4"/>
            <p:cNvSpPr txBox="1"/>
            <p:nvPr/>
          </p:nvSpPr>
          <p:spPr>
            <a:xfrm>
              <a:off x="1950625" y="1086422"/>
              <a:ext cx="545034" cy="1018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100" b="1">
                  <a:solidFill>
                    <a:srgbClr val="FFFFFF"/>
                  </a:solidFill>
                </a:defRPr>
              </a:lvl1pPr>
            </a:lstStyle>
            <a:p>
              <a:r>
                <a:t>4</a:t>
              </a:r>
            </a:p>
          </p:txBody>
        </p:sp>
        <p:sp>
          <p:nvSpPr>
            <p:cNvPr id="182" name="Responding…"/>
            <p:cNvSpPr txBox="1"/>
            <p:nvPr/>
          </p:nvSpPr>
          <p:spPr>
            <a:xfrm>
              <a:off x="385902" y="3280386"/>
              <a:ext cx="3674479" cy="3131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900" b="1">
                  <a:solidFill>
                    <a:srgbClr val="FFFFFF"/>
                  </a:solidFill>
                </a:defRPr>
              </a:pPr>
              <a:r>
                <a:t>Responding</a:t>
              </a:r>
            </a:p>
            <a:p>
              <a:pPr>
                <a:defRPr sz="4900" b="1">
                  <a:solidFill>
                    <a:srgbClr val="FFFFFF"/>
                  </a:solidFill>
                </a:defRPr>
              </a:pPr>
              <a:r>
                <a:t>individually </a:t>
              </a:r>
            </a:p>
            <a:p>
              <a:pPr>
                <a:defRPr sz="4900" b="1">
                  <a:solidFill>
                    <a:srgbClr val="FFFFFF"/>
                  </a:solidFill>
                </a:defRPr>
              </a:pPr>
              <a:r>
                <a:t>and</a:t>
              </a:r>
            </a:p>
            <a:p>
              <a:pPr>
                <a:defRPr sz="4900" b="1">
                  <a:solidFill>
                    <a:srgbClr val="FFFFFF"/>
                  </a:solidFill>
                </a:defRPr>
              </a:pPr>
              <a:r>
                <a:t>collectively</a:t>
              </a:r>
            </a:p>
          </p:txBody>
        </p:sp>
      </p:grpSp>
      <p:grpSp>
        <p:nvGrpSpPr>
          <p:cNvPr id="188" name="Group"/>
          <p:cNvGrpSpPr/>
          <p:nvPr/>
        </p:nvGrpSpPr>
        <p:grpSpPr>
          <a:xfrm>
            <a:off x="19060435" y="3303204"/>
            <a:ext cx="4446283" cy="8350176"/>
            <a:chOff x="0" y="0"/>
            <a:chExt cx="4446282" cy="8350174"/>
          </a:xfrm>
        </p:grpSpPr>
        <p:sp>
          <p:nvSpPr>
            <p:cNvPr id="184" name="Rectangle"/>
            <p:cNvSpPr/>
            <p:nvPr/>
          </p:nvSpPr>
          <p:spPr>
            <a:xfrm>
              <a:off x="0" y="0"/>
              <a:ext cx="4446283" cy="8350175"/>
            </a:xfrm>
            <a:prstGeom prst="rect">
              <a:avLst/>
            </a:prstGeom>
            <a:solidFill>
              <a:srgbClr val="8A2973"/>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5" name="Circle"/>
            <p:cNvSpPr/>
            <p:nvPr/>
          </p:nvSpPr>
          <p:spPr>
            <a:xfrm>
              <a:off x="1475744" y="659313"/>
              <a:ext cx="1867389" cy="1873148"/>
            </a:xfrm>
            <a:prstGeom prst="ellipse">
              <a:avLst/>
            </a:prstGeom>
            <a:noFill/>
            <a:ln w="1270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6" name="5"/>
            <p:cNvSpPr txBox="1"/>
            <p:nvPr/>
          </p:nvSpPr>
          <p:spPr>
            <a:xfrm>
              <a:off x="2136922" y="1086422"/>
              <a:ext cx="545034" cy="10189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100" b="1">
                  <a:solidFill>
                    <a:srgbClr val="FFFFFF"/>
                  </a:solidFill>
                </a:defRPr>
              </a:lvl1pPr>
            </a:lstStyle>
            <a:p>
              <a:r>
                <a:t>5</a:t>
              </a:r>
            </a:p>
          </p:txBody>
        </p:sp>
        <p:sp>
          <p:nvSpPr>
            <p:cNvPr id="187" name="Assessed…"/>
            <p:cNvSpPr txBox="1"/>
            <p:nvPr/>
          </p:nvSpPr>
          <p:spPr>
            <a:xfrm>
              <a:off x="737189" y="3139636"/>
              <a:ext cx="2971903" cy="1607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900" b="1">
                  <a:solidFill>
                    <a:srgbClr val="FFFFFF"/>
                  </a:solidFill>
                </a:defRPr>
              </a:pPr>
              <a:r>
                <a:t>Assessed</a:t>
              </a:r>
            </a:p>
            <a:p>
              <a:pPr>
                <a:defRPr sz="4900" b="1">
                  <a:solidFill>
                    <a:srgbClr val="FFFFFF"/>
                  </a:solidFill>
                </a:defRPr>
              </a:pPr>
              <a:r>
                <a:t>Scenario</a:t>
              </a:r>
            </a:p>
          </p:txBody>
        </p:sp>
      </p:grpSp>
      <p:sp>
        <p:nvSpPr>
          <p:cNvPr id="189" name="Rectangle"/>
          <p:cNvSpPr/>
          <p:nvPr/>
        </p:nvSpPr>
        <p:spPr>
          <a:xfrm>
            <a:off x="0" y="-246405"/>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1" name="Course Overview"/>
          <p:cNvSpPr txBox="1"/>
          <p:nvPr/>
        </p:nvSpPr>
        <p:spPr>
          <a:xfrm>
            <a:off x="149198" y="482006"/>
            <a:ext cx="3529966"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Course Overview</a:t>
            </a:r>
          </a:p>
        </p:txBody>
      </p:sp>
      <p:pic>
        <p:nvPicPr>
          <p:cNvPr id="192"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3"/>
                                        </p:tgtEl>
                                        <p:attrNameLst>
                                          <p:attrName>style.visibility</p:attrName>
                                        </p:attrNameLst>
                                      </p:cBhvr>
                                      <p:to>
                                        <p:strVal val="visible"/>
                                      </p:to>
                                    </p:set>
                                    <p:animEffect transition="in" filter="fade">
                                      <p:cBhvr>
                                        <p:cTn id="22" dur="500"/>
                                        <p:tgtEl>
                                          <p:spTgt spid="1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8"/>
                                        </p:tgtEl>
                                        <p:attrNameLst>
                                          <p:attrName>style.visibility</p:attrName>
                                        </p:attrNameLst>
                                      </p:cBhvr>
                                      <p:to>
                                        <p:strVal val="visible"/>
                                      </p:to>
                                    </p:set>
                                    <p:animEffect transition="in" filter="fade">
                                      <p:cBhvr>
                                        <p:cTn id="27"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advAuto="0"/>
      <p:bldP spid="173" grpId="0" animBg="1" advAuto="0"/>
      <p:bldP spid="178" grpId="0" animBg="1" advAuto="0"/>
      <p:bldP spid="183" grpId="0" animBg="1" advAuto="0"/>
      <p:bldP spid="188"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2D8A1-4FD6-12D1-A9AA-4391FD0C9C43}"/>
              </a:ext>
            </a:extLst>
          </p:cNvPr>
          <p:cNvSpPr/>
          <p:nvPr/>
        </p:nvSpPr>
        <p:spPr>
          <a:xfrm>
            <a:off x="838801" y="10077513"/>
            <a:ext cx="20603216" cy="1385617"/>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Rounded Corners 4">
            <a:extLst>
              <a:ext uri="{FF2B5EF4-FFF2-40B4-BE49-F238E27FC236}">
                <a16:creationId xmlns:a16="http://schemas.microsoft.com/office/drawing/2014/main" id="{69780E17-DEDD-B4E9-5577-E03AEABFACB9}"/>
              </a:ext>
            </a:extLst>
          </p:cNvPr>
          <p:cNvSpPr/>
          <p:nvPr/>
        </p:nvSpPr>
        <p:spPr>
          <a:xfrm>
            <a:off x="838801" y="8867907"/>
            <a:ext cx="18231077"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Rounded Corners 3">
            <a:extLst>
              <a:ext uri="{FF2B5EF4-FFF2-40B4-BE49-F238E27FC236}">
                <a16:creationId xmlns:a16="http://schemas.microsoft.com/office/drawing/2014/main" id="{5D472D9D-4A07-F18F-F0CD-19E3D47E9202}"/>
              </a:ext>
            </a:extLst>
          </p:cNvPr>
          <p:cNvSpPr/>
          <p:nvPr/>
        </p:nvSpPr>
        <p:spPr>
          <a:xfrm>
            <a:off x="838801" y="7657167"/>
            <a:ext cx="16998624"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Rectangle: Rounded Corners 2">
            <a:extLst>
              <a:ext uri="{FF2B5EF4-FFF2-40B4-BE49-F238E27FC236}">
                <a16:creationId xmlns:a16="http://schemas.microsoft.com/office/drawing/2014/main" id="{6E2A534E-32F2-604C-089F-76334F85F875}"/>
              </a:ext>
            </a:extLst>
          </p:cNvPr>
          <p:cNvSpPr/>
          <p:nvPr/>
        </p:nvSpPr>
        <p:spPr>
          <a:xfrm>
            <a:off x="842715" y="6446427"/>
            <a:ext cx="16064345"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69" name="Your friend asks you what you think about Jasmine and her husband. Which is the most appropriate response?…"/>
          <p:cNvSpPr txBox="1"/>
          <p:nvPr/>
        </p:nvSpPr>
        <p:spPr>
          <a:xfrm>
            <a:off x="948732" y="2718296"/>
            <a:ext cx="21856657" cy="9951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4000" b="1">
                <a:solidFill>
                  <a:srgbClr val="444444"/>
                </a:solidFill>
                <a:latin typeface="Helvetica"/>
                <a:ea typeface="Helvetica"/>
                <a:cs typeface="Helvetica"/>
                <a:sym typeface="Helvetica"/>
              </a:defRPr>
            </a:pPr>
            <a:r>
              <a:rPr lang="en-GB" sz="4000" dirty="0">
                <a:sym typeface="Helvetica"/>
              </a:rPr>
              <a:t>Safeguarding resonates deeply with Christian values and social concerns. This being the case, what might discourage people within the church or associated groups from raising safeguarding concerns?</a:t>
            </a:r>
          </a:p>
          <a:p>
            <a:pPr algn="l" defTabSz="457200">
              <a:defRPr sz="4000" b="1">
                <a:solidFill>
                  <a:srgbClr val="444444"/>
                </a:solidFill>
                <a:latin typeface="Helvetica"/>
                <a:ea typeface="Helvetica"/>
                <a:cs typeface="Helvetica"/>
                <a:sym typeface="Helvetica"/>
              </a:defRPr>
            </a:pPr>
            <a:endParaRPr lang="en-GB" sz="4000" dirty="0">
              <a:sym typeface="Helvetica"/>
            </a:endParaRPr>
          </a:p>
          <a:p>
            <a:pPr algn="l" defTabSz="457200">
              <a:defRPr sz="4000" b="1">
                <a:solidFill>
                  <a:srgbClr val="444444"/>
                </a:solidFill>
                <a:latin typeface="Helvetica"/>
                <a:ea typeface="Helvetica"/>
                <a:cs typeface="Helvetica"/>
                <a:sym typeface="Helvetica"/>
              </a:defRPr>
            </a:pPr>
            <a:r>
              <a:rPr lang="en-GB" dirty="0"/>
              <a:t>Choose all that apply:</a:t>
            </a:r>
          </a:p>
          <a:p>
            <a:pPr algn="l" defTabSz="457200">
              <a:defRPr sz="4000" b="1">
                <a:solidFill>
                  <a:srgbClr val="444444"/>
                </a:solidFill>
                <a:latin typeface="Helvetica"/>
                <a:ea typeface="Helvetica"/>
                <a:cs typeface="Helvetica"/>
                <a:sym typeface="Helvetica"/>
              </a:defRPr>
            </a:pPr>
            <a:endParaRPr lang="en-GB" dirty="0"/>
          </a:p>
          <a:p>
            <a:pPr marL="342900" indent="-342900" algn="l">
              <a:buFont typeface="Arial" panose="020B0604020202020204" pitchFamily="34" charset="0"/>
              <a:buChar char="•"/>
            </a:pPr>
            <a:r>
              <a:rPr lang="en-GB" sz="4000" dirty="0"/>
              <a:t>Loyalty to the group they belong to.</a:t>
            </a:r>
          </a:p>
          <a:p>
            <a:pPr marL="342900" indent="-342900" algn="l">
              <a:buFont typeface="Arial" panose="020B0604020202020204" pitchFamily="34" charset="0"/>
              <a:buChar char="•"/>
            </a:pPr>
            <a:endParaRPr lang="en-GB" sz="4000" dirty="0"/>
          </a:p>
          <a:p>
            <a:pPr marL="342900" indent="-342900" algn="l">
              <a:buFont typeface="Arial" panose="020B0604020202020204" pitchFamily="34" charset="0"/>
              <a:buChar char="•"/>
            </a:pPr>
            <a:r>
              <a:rPr lang="en-GB" sz="4000" dirty="0"/>
              <a:t>They might not want to be seen to be causing trouble or accusing others.</a:t>
            </a:r>
          </a:p>
          <a:p>
            <a:pPr marL="342900" indent="-342900" algn="l">
              <a:buFont typeface="Arial" panose="020B0604020202020204" pitchFamily="34" charset="0"/>
              <a:buChar char="•"/>
            </a:pPr>
            <a:endParaRPr lang="en-GB" sz="4000" dirty="0"/>
          </a:p>
          <a:p>
            <a:pPr marL="342900" indent="-342900" algn="l">
              <a:buFont typeface="Arial" panose="020B0604020202020204" pitchFamily="34" charset="0"/>
              <a:buChar char="•"/>
            </a:pPr>
            <a:r>
              <a:rPr lang="en-GB" sz="4000" dirty="0"/>
              <a:t>The desire to preserve a ‘perfect picture’ of the group to rest of the community.</a:t>
            </a:r>
          </a:p>
          <a:p>
            <a:pPr marL="342900" indent="-342900" algn="l">
              <a:buFont typeface="Arial" panose="020B0604020202020204" pitchFamily="34" charset="0"/>
              <a:buChar char="•"/>
            </a:pPr>
            <a:endParaRPr lang="en-GB" sz="4000" dirty="0"/>
          </a:p>
          <a:p>
            <a:pPr marL="342900" indent="-342900" algn="l">
              <a:buFont typeface="Arial" panose="020B0604020202020204" pitchFamily="34" charset="0"/>
              <a:buChar char="•"/>
            </a:pPr>
            <a:r>
              <a:rPr lang="en-GB" sz="4000" dirty="0"/>
              <a:t>Feeling that most safeguarding issues aren’t significant enough to be worth bothering the church leadership who have more important things to be doing with their time.</a:t>
            </a:r>
          </a:p>
          <a:p>
            <a:pPr algn="l"/>
            <a:endParaRPr lang="en-GB" sz="4000" dirty="0"/>
          </a:p>
          <a:p>
            <a:pPr algn="l"/>
            <a:endParaRPr lang="en-GB" sz="4000" dirty="0"/>
          </a:p>
        </p:txBody>
      </p:sp>
      <p:sp>
        <p:nvSpPr>
          <p:cNvPr id="872"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74" name="Final assessment - question 1 of 10"/>
          <p:cNvSpPr txBox="1"/>
          <p:nvPr/>
        </p:nvSpPr>
        <p:spPr>
          <a:xfrm>
            <a:off x="149198" y="500908"/>
            <a:ext cx="7008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a:t>
            </a:r>
            <a:r>
              <a:rPr lang="en-GB" dirty="0"/>
              <a:t> discussion</a:t>
            </a:r>
            <a:r>
              <a:rPr dirty="0"/>
              <a:t> - question 1 of 10</a:t>
            </a:r>
          </a:p>
        </p:txBody>
      </p:sp>
      <p:pic>
        <p:nvPicPr>
          <p:cNvPr id="875"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1C1A60-DE89-99EA-9038-5CFF62E6F8C3}"/>
              </a:ext>
            </a:extLst>
          </p:cNvPr>
          <p:cNvSpPr/>
          <p:nvPr/>
        </p:nvSpPr>
        <p:spPr>
          <a:xfrm>
            <a:off x="584207" y="7392689"/>
            <a:ext cx="16064345"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Rectangle: Rounded Corners 1">
            <a:extLst>
              <a:ext uri="{FF2B5EF4-FFF2-40B4-BE49-F238E27FC236}">
                <a16:creationId xmlns:a16="http://schemas.microsoft.com/office/drawing/2014/main" id="{2A44C017-8C4C-6D69-F114-D75E4BDA54D3}"/>
              </a:ext>
            </a:extLst>
          </p:cNvPr>
          <p:cNvSpPr/>
          <p:nvPr/>
        </p:nvSpPr>
        <p:spPr>
          <a:xfrm>
            <a:off x="584208" y="6176953"/>
            <a:ext cx="16064345"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77" name="What are the main risks in this situation and for whom are they a risk?…"/>
          <p:cNvSpPr txBox="1"/>
          <p:nvPr/>
        </p:nvSpPr>
        <p:spPr>
          <a:xfrm>
            <a:off x="584208" y="3127367"/>
            <a:ext cx="18854444" cy="8120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4100" b="1">
                <a:solidFill>
                  <a:srgbClr val="444444"/>
                </a:solidFill>
                <a:latin typeface="Helvetica"/>
                <a:ea typeface="Helvetica"/>
                <a:cs typeface="Helvetica"/>
                <a:sym typeface="Helvetica"/>
              </a:defRPr>
            </a:pPr>
            <a:r>
              <a:rPr lang="en-GB" sz="4000" dirty="0">
                <a:solidFill>
                  <a:schemeClr val="tx1">
                    <a:lumMod val="50000"/>
                  </a:schemeClr>
                </a:solidFill>
                <a:sym typeface="Helvetica"/>
              </a:rPr>
              <a:t>What are some of the possible long-term consequences for individuals as a result of experiencing abuse or neglect?</a:t>
            </a:r>
          </a:p>
          <a:p>
            <a:pPr algn="l" defTabSz="457200">
              <a:defRPr sz="4100" b="1">
                <a:solidFill>
                  <a:srgbClr val="444444"/>
                </a:solidFill>
                <a:latin typeface="Helvetica"/>
                <a:ea typeface="Helvetica"/>
                <a:cs typeface="Helvetica"/>
                <a:sym typeface="Helvetica"/>
              </a:defRPr>
            </a:pPr>
            <a:endParaRPr lang="en-GB" sz="4000" dirty="0">
              <a:solidFill>
                <a:schemeClr val="tx1">
                  <a:lumMod val="50000"/>
                </a:schemeClr>
              </a:solidFill>
              <a:sym typeface="Helvetica"/>
            </a:endParaRPr>
          </a:p>
          <a:p>
            <a:pPr algn="l" defTabSz="457200">
              <a:defRPr sz="4100" b="1">
                <a:solidFill>
                  <a:srgbClr val="444444"/>
                </a:solidFill>
                <a:latin typeface="Helvetica"/>
                <a:ea typeface="Helvetica"/>
                <a:cs typeface="Helvetica"/>
                <a:sym typeface="Helvetica"/>
              </a:defRPr>
            </a:pPr>
            <a:r>
              <a:rPr lang="en-GB" sz="4000" dirty="0">
                <a:solidFill>
                  <a:schemeClr val="tx1">
                    <a:lumMod val="50000"/>
                  </a:schemeClr>
                </a:solidFill>
              </a:rPr>
              <a:t>Choose all that apply:</a:t>
            </a:r>
          </a:p>
          <a:p>
            <a:endParaRPr lang="en-GB" sz="4000" dirty="0">
              <a:solidFill>
                <a:schemeClr val="tx1">
                  <a:lumMod val="50000"/>
                </a:schemeClr>
              </a:solidFill>
            </a:endParaRPr>
          </a:p>
          <a:p>
            <a:pPr marL="342900" indent="-342900" algn="l">
              <a:buFont typeface="Arial" panose="020B0604020202020204" pitchFamily="34" charset="0"/>
              <a:buChar char="•"/>
            </a:pPr>
            <a:r>
              <a:rPr lang="en-GB" sz="4000" dirty="0">
                <a:solidFill>
                  <a:schemeClr val="tx1">
                    <a:lumMod val="50000"/>
                  </a:schemeClr>
                </a:solidFill>
              </a:rPr>
              <a:t>Failure to grow and develop healthily </a:t>
            </a:r>
          </a:p>
          <a:p>
            <a:pPr marL="342900" indent="-342900" algn="l">
              <a:buFont typeface="Arial" panose="020B0604020202020204" pitchFamily="34" charset="0"/>
              <a:buChar char="•"/>
            </a:pPr>
            <a:endParaRPr lang="en-GB" sz="4000" dirty="0">
              <a:solidFill>
                <a:schemeClr val="tx1">
                  <a:lumMod val="50000"/>
                </a:schemeClr>
              </a:solidFill>
            </a:endParaRPr>
          </a:p>
          <a:p>
            <a:pPr marL="342900" indent="-342900" algn="l">
              <a:buFont typeface="Arial" panose="020B0604020202020204" pitchFamily="34" charset="0"/>
              <a:buChar char="•"/>
            </a:pPr>
            <a:r>
              <a:rPr lang="en-GB" sz="4000" dirty="0">
                <a:solidFill>
                  <a:schemeClr val="tx1">
                    <a:lumMod val="50000"/>
                  </a:schemeClr>
                </a:solidFill>
              </a:rPr>
              <a:t>Poor performance at work or school </a:t>
            </a:r>
          </a:p>
          <a:p>
            <a:pPr marL="342900" indent="-342900" algn="l">
              <a:buFont typeface="Arial" panose="020B0604020202020204" pitchFamily="34" charset="0"/>
              <a:buChar char="•"/>
            </a:pPr>
            <a:endParaRPr lang="en-GB" sz="4000" dirty="0">
              <a:solidFill>
                <a:schemeClr val="tx1">
                  <a:lumMod val="50000"/>
                </a:schemeClr>
              </a:solidFill>
            </a:endParaRPr>
          </a:p>
          <a:p>
            <a:pPr marL="342900" indent="-342900" algn="l">
              <a:buFont typeface="Arial" panose="020B0604020202020204" pitchFamily="34" charset="0"/>
              <a:buChar char="•"/>
            </a:pPr>
            <a:r>
              <a:rPr lang="en-GB" sz="4000" dirty="0">
                <a:solidFill>
                  <a:schemeClr val="tx1">
                    <a:lumMod val="50000"/>
                  </a:schemeClr>
                </a:solidFill>
              </a:rPr>
              <a:t>Their experiences will help them develop resilience </a:t>
            </a:r>
          </a:p>
          <a:p>
            <a:pPr marL="342900" indent="-342900" algn="l">
              <a:buFont typeface="Arial" panose="020B0604020202020204" pitchFamily="34" charset="0"/>
              <a:buChar char="•"/>
            </a:pPr>
            <a:endParaRPr lang="en-GB" sz="4000" dirty="0">
              <a:solidFill>
                <a:schemeClr val="tx1">
                  <a:lumMod val="50000"/>
                </a:schemeClr>
              </a:solidFill>
            </a:endParaRPr>
          </a:p>
          <a:p>
            <a:pPr marL="342900" indent="-342900" algn="l">
              <a:buFont typeface="Arial" panose="020B0604020202020204" pitchFamily="34" charset="0"/>
              <a:buChar char="•"/>
            </a:pPr>
            <a:r>
              <a:rPr lang="en-GB" sz="4000" dirty="0">
                <a:solidFill>
                  <a:schemeClr val="tx1">
                    <a:lumMod val="50000"/>
                  </a:schemeClr>
                </a:solidFill>
              </a:rPr>
              <a:t>There aren’t any – only temporary and low-impact consequences. </a:t>
            </a:r>
          </a:p>
          <a:p>
            <a:pPr algn="l" defTabSz="457200">
              <a:defRPr sz="4100" b="1">
                <a:solidFill>
                  <a:srgbClr val="444444"/>
                </a:solidFill>
                <a:latin typeface="Helvetica"/>
                <a:ea typeface="Helvetica"/>
                <a:cs typeface="Helvetica"/>
                <a:sym typeface="Helvetica"/>
              </a:defRPr>
            </a:pPr>
            <a:endParaRPr dirty="0">
              <a:solidFill>
                <a:schemeClr val="tx1">
                  <a:lumMod val="50000"/>
                </a:schemeClr>
              </a:solidFill>
            </a:endParaRPr>
          </a:p>
        </p:txBody>
      </p:sp>
      <p:sp>
        <p:nvSpPr>
          <p:cNvPr id="88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3" name="Final assessment - question 2 of 10"/>
          <p:cNvSpPr txBox="1"/>
          <p:nvPr/>
        </p:nvSpPr>
        <p:spPr>
          <a:xfrm>
            <a:off x="149198" y="500908"/>
            <a:ext cx="7149393"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a:t>
            </a:r>
            <a:r>
              <a:rPr lang="en-GB" dirty="0"/>
              <a:t> discussion </a:t>
            </a:r>
            <a:r>
              <a:rPr dirty="0"/>
              <a:t> - question 2 of 10</a:t>
            </a:r>
          </a:p>
        </p:txBody>
      </p:sp>
      <p:pic>
        <p:nvPicPr>
          <p:cNvPr id="88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349D2B-27CD-F304-C215-842BD78922D2}"/>
              </a:ext>
            </a:extLst>
          </p:cNvPr>
          <p:cNvSpPr/>
          <p:nvPr/>
        </p:nvSpPr>
        <p:spPr>
          <a:xfrm>
            <a:off x="584208" y="9772223"/>
            <a:ext cx="20095360"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Rounded Corners 3">
            <a:extLst>
              <a:ext uri="{FF2B5EF4-FFF2-40B4-BE49-F238E27FC236}">
                <a16:creationId xmlns:a16="http://schemas.microsoft.com/office/drawing/2014/main" id="{571C1A60-DE89-99EA-9038-5CFF62E6F8C3}"/>
              </a:ext>
            </a:extLst>
          </p:cNvPr>
          <p:cNvSpPr/>
          <p:nvPr/>
        </p:nvSpPr>
        <p:spPr>
          <a:xfrm>
            <a:off x="585320" y="7829465"/>
            <a:ext cx="20095360" cy="1637908"/>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Rectangle: Rounded Corners 1">
            <a:extLst>
              <a:ext uri="{FF2B5EF4-FFF2-40B4-BE49-F238E27FC236}">
                <a16:creationId xmlns:a16="http://schemas.microsoft.com/office/drawing/2014/main" id="{2A44C017-8C4C-6D69-F114-D75E4BDA54D3}"/>
              </a:ext>
            </a:extLst>
          </p:cNvPr>
          <p:cNvSpPr/>
          <p:nvPr/>
        </p:nvSpPr>
        <p:spPr>
          <a:xfrm>
            <a:off x="584208" y="6176953"/>
            <a:ext cx="20095360" cy="1244264"/>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77" name="What are the main risks in this situation and for whom are they a risk?…"/>
          <p:cNvSpPr txBox="1"/>
          <p:nvPr/>
        </p:nvSpPr>
        <p:spPr>
          <a:xfrm>
            <a:off x="769182" y="2707550"/>
            <a:ext cx="18854444" cy="10243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4100" b="1">
                <a:solidFill>
                  <a:srgbClr val="444444"/>
                </a:solidFill>
                <a:latin typeface="Helvetica"/>
                <a:ea typeface="Helvetica"/>
                <a:cs typeface="Helvetica"/>
                <a:sym typeface="Helvetica"/>
              </a:defRPr>
            </a:pPr>
            <a:r>
              <a:rPr lang="en-GB" sz="4000" b="1" i="0" u="none" strike="noStrike" baseline="0" dirty="0">
                <a:solidFill>
                  <a:srgbClr val="000000"/>
                </a:solidFill>
              </a:rPr>
              <a:t>What are some of the consequences for the church communities and associated groups if abuse or neglect continues?</a:t>
            </a:r>
          </a:p>
          <a:p>
            <a:pPr algn="l" defTabSz="457200">
              <a:defRPr sz="4100" b="1">
                <a:solidFill>
                  <a:srgbClr val="444444"/>
                </a:solidFill>
                <a:latin typeface="Helvetica"/>
                <a:ea typeface="Helvetica"/>
                <a:cs typeface="Helvetica"/>
                <a:sym typeface="Helvetica"/>
              </a:defRPr>
            </a:pPr>
            <a:endParaRPr lang="en-GB" sz="4000" b="1" dirty="0">
              <a:sym typeface="Helvetica"/>
            </a:endParaRPr>
          </a:p>
          <a:p>
            <a:pPr algn="l" defTabSz="457200">
              <a:defRPr sz="4100" b="1">
                <a:solidFill>
                  <a:srgbClr val="444444"/>
                </a:solidFill>
                <a:latin typeface="Helvetica"/>
                <a:ea typeface="Helvetica"/>
                <a:cs typeface="Helvetica"/>
                <a:sym typeface="Helvetica"/>
              </a:defRPr>
            </a:pPr>
            <a:r>
              <a:rPr lang="en-GB" sz="4000" dirty="0"/>
              <a:t>Choose all that apply:</a:t>
            </a:r>
          </a:p>
          <a:p>
            <a:endParaRPr lang="en-GB" sz="4000" dirty="0"/>
          </a:p>
          <a:p>
            <a:pPr algn="l"/>
            <a:endParaRPr lang="en-GB" sz="18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Individuals who may be abusing others would not be given the opportunity to change, or prevented from causing further harm. </a:t>
            </a:r>
          </a:p>
          <a:p>
            <a:pPr marL="571500" indent="-571500" algn="l">
              <a:buFont typeface="Arial" panose="020B0604020202020204" pitchFamily="34" charset="0"/>
              <a:buChar char="•"/>
            </a:pPr>
            <a:endParaRPr lang="en-GB" sz="40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Survivors may be not heard or may come to believe that what is going on is normal. </a:t>
            </a:r>
          </a:p>
          <a:p>
            <a:pPr marL="571500" indent="-571500" algn="l">
              <a:buFont typeface="Arial" panose="020B0604020202020204" pitchFamily="34" charset="0"/>
              <a:buChar char="•"/>
            </a:pPr>
            <a:endParaRPr lang="en-GB" sz="40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This would constitute a failure to embody Christian values in practice. </a:t>
            </a:r>
          </a:p>
          <a:p>
            <a:pPr marL="571500" indent="-571500" algn="l">
              <a:buFont typeface="Arial" panose="020B0604020202020204" pitchFamily="34" charset="0"/>
              <a:buChar char="•"/>
            </a:pPr>
            <a:endParaRPr lang="en-GB" sz="40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These things eventually work themselves out, there is often no need to raise concerns. </a:t>
            </a:r>
          </a:p>
          <a:p>
            <a:pPr algn="l" defTabSz="457200">
              <a:defRPr sz="4100" b="1">
                <a:solidFill>
                  <a:srgbClr val="444444"/>
                </a:solidFill>
                <a:latin typeface="Helvetica"/>
                <a:ea typeface="Helvetica"/>
                <a:cs typeface="Helvetica"/>
                <a:sym typeface="Helvetica"/>
              </a:defRPr>
            </a:pPr>
            <a:endParaRPr dirty="0"/>
          </a:p>
        </p:txBody>
      </p:sp>
      <p:sp>
        <p:nvSpPr>
          <p:cNvPr id="88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3" name="Final assessment - question 2 of 10"/>
          <p:cNvSpPr txBox="1"/>
          <p:nvPr/>
        </p:nvSpPr>
        <p:spPr>
          <a:xfrm>
            <a:off x="149198" y="500908"/>
            <a:ext cx="7008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 </a:t>
            </a:r>
            <a:r>
              <a:rPr lang="en-GB" dirty="0"/>
              <a:t>discussion</a:t>
            </a:r>
            <a:r>
              <a:rPr dirty="0"/>
              <a:t> - question </a:t>
            </a:r>
            <a:r>
              <a:rPr lang="en-GB" dirty="0"/>
              <a:t>3</a:t>
            </a:r>
            <a:r>
              <a:rPr dirty="0"/>
              <a:t> of 10</a:t>
            </a:r>
          </a:p>
        </p:txBody>
      </p:sp>
      <p:pic>
        <p:nvPicPr>
          <p:cNvPr id="88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349541940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71C1A60-DE89-99EA-9038-5CFF62E6F8C3}"/>
              </a:ext>
            </a:extLst>
          </p:cNvPr>
          <p:cNvSpPr/>
          <p:nvPr/>
        </p:nvSpPr>
        <p:spPr>
          <a:xfrm>
            <a:off x="584207" y="6843608"/>
            <a:ext cx="19224393"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77" name="What are the main risks in this situation and for whom are they a risk?…"/>
          <p:cNvSpPr txBox="1"/>
          <p:nvPr/>
        </p:nvSpPr>
        <p:spPr>
          <a:xfrm>
            <a:off x="769182" y="3835099"/>
            <a:ext cx="18854444" cy="682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4100" b="1">
                <a:solidFill>
                  <a:srgbClr val="444444"/>
                </a:solidFill>
                <a:latin typeface="Helvetica"/>
                <a:ea typeface="Helvetica"/>
                <a:cs typeface="Helvetica"/>
                <a:sym typeface="Helvetica"/>
              </a:defRPr>
            </a:pPr>
            <a:r>
              <a:rPr lang="en-GB" sz="4000" b="1" i="0" u="none" strike="noStrike" baseline="0" dirty="0">
                <a:solidFill>
                  <a:srgbClr val="000000"/>
                </a:solidFill>
              </a:rPr>
              <a:t>When handling an issue that is a cause for concern, the 4Rs are a useful tool to help us remember a clear process of action.</a:t>
            </a:r>
          </a:p>
          <a:p>
            <a:pPr algn="l" defTabSz="457200">
              <a:defRPr sz="4100" b="1">
                <a:solidFill>
                  <a:srgbClr val="444444"/>
                </a:solidFill>
                <a:latin typeface="Helvetica"/>
                <a:ea typeface="Helvetica"/>
                <a:cs typeface="Helvetica"/>
                <a:sym typeface="Helvetica"/>
              </a:defRPr>
            </a:pPr>
            <a:endParaRPr lang="en-GB" sz="4000" b="1" dirty="0">
              <a:sym typeface="Helvetica"/>
            </a:endParaRPr>
          </a:p>
          <a:p>
            <a:pPr algn="l" defTabSz="457200">
              <a:defRPr sz="4100" b="1">
                <a:solidFill>
                  <a:srgbClr val="444444"/>
                </a:solidFill>
                <a:latin typeface="Helvetica"/>
                <a:ea typeface="Helvetica"/>
                <a:cs typeface="Helvetica"/>
                <a:sym typeface="Helvetica"/>
              </a:defRPr>
            </a:pPr>
            <a:r>
              <a:rPr lang="en-GB" sz="4000" b="1" i="0" u="none" strike="noStrike" baseline="0" dirty="0">
                <a:solidFill>
                  <a:srgbClr val="000000"/>
                </a:solidFill>
              </a:rPr>
              <a:t>What do the 4Rs stand for?</a:t>
            </a:r>
            <a:endParaRPr lang="en-GB" sz="4000" b="1" dirty="0"/>
          </a:p>
          <a:p>
            <a:pPr algn="l"/>
            <a:endParaRPr lang="en-GB" sz="1800" b="0" i="0" u="none" strike="noStrike" baseline="0" dirty="0">
              <a:solidFill>
                <a:srgbClr val="000000"/>
              </a:solidFill>
              <a:latin typeface="Calibri" panose="020F0502020204030204" pitchFamily="34" charset="0"/>
            </a:endParaRPr>
          </a:p>
          <a:p>
            <a:pPr algn="l"/>
            <a:endParaRPr lang="en-GB" sz="1800" b="0" i="0" u="none" strike="noStrike" baseline="0" dirty="0">
              <a:solidFill>
                <a:srgbClr val="000000"/>
              </a:solidFill>
              <a:latin typeface="Calibri" panose="020F0502020204030204" pitchFamily="34" charset="0"/>
            </a:endParaRPr>
          </a:p>
          <a:p>
            <a:pPr marL="571500" indent="-571500" algn="l">
              <a:buFont typeface="Arial" panose="020B0604020202020204" pitchFamily="34" charset="0"/>
              <a:buChar char="•"/>
            </a:pPr>
            <a:r>
              <a:rPr lang="en-GB" sz="4000" b="0" i="0" u="none" strike="noStrike" baseline="0" dirty="0">
                <a:solidFill>
                  <a:srgbClr val="000000"/>
                </a:solidFill>
              </a:rPr>
              <a:t>Recognise, Respond, Record, Refer </a:t>
            </a:r>
          </a:p>
          <a:p>
            <a:pPr marL="571500" indent="-571500" algn="l">
              <a:buFont typeface="Arial" panose="020B0604020202020204" pitchFamily="34" charset="0"/>
              <a:buChar char="•"/>
            </a:pPr>
            <a:endParaRPr lang="en-GB" sz="40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Remember, Record, Realise, Respond </a:t>
            </a:r>
          </a:p>
          <a:p>
            <a:pPr marL="571500" indent="-571500" algn="l">
              <a:buFont typeface="Arial" panose="020B0604020202020204" pitchFamily="34" charset="0"/>
              <a:buChar char="•"/>
            </a:pPr>
            <a:endParaRPr lang="en-GB" sz="40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Record, Respond, Remember, Refer</a:t>
            </a:r>
          </a:p>
          <a:p>
            <a:pPr algn="l" defTabSz="457200">
              <a:defRPr sz="4100" b="1">
                <a:solidFill>
                  <a:srgbClr val="444444"/>
                </a:solidFill>
                <a:latin typeface="Helvetica"/>
                <a:ea typeface="Helvetica"/>
                <a:cs typeface="Helvetica"/>
                <a:sym typeface="Helvetica"/>
              </a:defRPr>
            </a:pPr>
            <a:endParaRPr dirty="0"/>
          </a:p>
        </p:txBody>
      </p:sp>
      <p:sp>
        <p:nvSpPr>
          <p:cNvPr id="88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3" name="Final assessment - question 2 of 10"/>
          <p:cNvSpPr txBox="1"/>
          <p:nvPr/>
        </p:nvSpPr>
        <p:spPr>
          <a:xfrm>
            <a:off x="149198" y="500908"/>
            <a:ext cx="7008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 </a:t>
            </a:r>
            <a:r>
              <a:rPr lang="en-GB" dirty="0"/>
              <a:t>discussion</a:t>
            </a:r>
            <a:r>
              <a:rPr dirty="0"/>
              <a:t> - question </a:t>
            </a:r>
            <a:r>
              <a:rPr lang="en-GB" dirty="0"/>
              <a:t>4</a:t>
            </a:r>
            <a:r>
              <a:rPr dirty="0"/>
              <a:t> of 10</a:t>
            </a:r>
          </a:p>
        </p:txBody>
      </p:sp>
      <p:pic>
        <p:nvPicPr>
          <p:cNvPr id="88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255576237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D3F0133-2FBC-6E28-EB15-42A6EF89E436}"/>
              </a:ext>
            </a:extLst>
          </p:cNvPr>
          <p:cNvSpPr/>
          <p:nvPr/>
        </p:nvSpPr>
        <p:spPr>
          <a:xfrm>
            <a:off x="769182" y="6192365"/>
            <a:ext cx="19224393"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Rectangle: Rounded Corners 2">
            <a:extLst>
              <a:ext uri="{FF2B5EF4-FFF2-40B4-BE49-F238E27FC236}">
                <a16:creationId xmlns:a16="http://schemas.microsoft.com/office/drawing/2014/main" id="{3D349D2B-27CD-F304-C215-842BD78922D2}"/>
              </a:ext>
            </a:extLst>
          </p:cNvPr>
          <p:cNvSpPr/>
          <p:nvPr/>
        </p:nvSpPr>
        <p:spPr>
          <a:xfrm>
            <a:off x="769181" y="10427321"/>
            <a:ext cx="19224393"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Rounded Corners 3">
            <a:extLst>
              <a:ext uri="{FF2B5EF4-FFF2-40B4-BE49-F238E27FC236}">
                <a16:creationId xmlns:a16="http://schemas.microsoft.com/office/drawing/2014/main" id="{571C1A60-DE89-99EA-9038-5CFF62E6F8C3}"/>
              </a:ext>
            </a:extLst>
          </p:cNvPr>
          <p:cNvSpPr/>
          <p:nvPr/>
        </p:nvSpPr>
        <p:spPr>
          <a:xfrm>
            <a:off x="769182" y="7408102"/>
            <a:ext cx="19224393"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77" name="What are the main risks in this situation and for whom are they a risk?…"/>
          <p:cNvSpPr txBox="1"/>
          <p:nvPr/>
        </p:nvSpPr>
        <p:spPr>
          <a:xfrm>
            <a:off x="769182" y="2603991"/>
            <a:ext cx="18854444" cy="9289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4100" b="1">
                <a:solidFill>
                  <a:srgbClr val="444444"/>
                </a:solidFill>
                <a:latin typeface="Helvetica"/>
                <a:ea typeface="Helvetica"/>
                <a:cs typeface="Helvetica"/>
                <a:sym typeface="Helvetica"/>
              </a:defRPr>
            </a:pPr>
            <a:r>
              <a:rPr lang="en-GB" sz="4000" b="1" i="0" u="none" strike="noStrike" baseline="0" dirty="0">
                <a:solidFill>
                  <a:srgbClr val="000000"/>
                </a:solidFill>
              </a:rPr>
              <a:t>From the list below, select three things that you should not do when handling a disclosure?</a:t>
            </a:r>
            <a:endParaRPr lang="en-GB" sz="4000" b="1" dirty="0">
              <a:sym typeface="Helvetica"/>
            </a:endParaRPr>
          </a:p>
          <a:p>
            <a:endParaRPr lang="en-GB" sz="4000" dirty="0"/>
          </a:p>
          <a:p>
            <a:pPr algn="l"/>
            <a:endParaRPr lang="en-GB" sz="1800" b="0" i="0" u="none" strike="noStrike" baseline="0" dirty="0">
              <a:solidFill>
                <a:srgbClr val="000000"/>
              </a:solidFill>
              <a:latin typeface="Calibri" panose="020F0502020204030204" pitchFamily="34" charset="0"/>
            </a:endParaRPr>
          </a:p>
          <a:p>
            <a:pPr algn="l"/>
            <a:endParaRPr lang="en-GB" sz="1800" b="0" i="0" u="none" strike="noStrike" baseline="0" dirty="0">
              <a:solidFill>
                <a:srgbClr val="000000"/>
              </a:solidFill>
              <a:latin typeface="Calibri" panose="020F0502020204030204" pitchFamily="34" charset="0"/>
            </a:endParaRPr>
          </a:p>
          <a:p>
            <a:pPr marL="285750" indent="-285750" algn="l">
              <a:buFont typeface="Arial" panose="020B0604020202020204" pitchFamily="34" charset="0"/>
              <a:buChar char="•"/>
            </a:pPr>
            <a:r>
              <a:rPr lang="en-GB" sz="4000" b="0" i="0" u="none" strike="noStrike" baseline="0" dirty="0">
                <a:solidFill>
                  <a:srgbClr val="000000"/>
                </a:solidFill>
              </a:rPr>
              <a:t>Write everything down that is said.</a:t>
            </a:r>
          </a:p>
          <a:p>
            <a:pPr marL="285750" indent="-285750" algn="l">
              <a:buFont typeface="Arial" panose="020B0604020202020204" pitchFamily="34" charset="0"/>
              <a:buChar char="•"/>
            </a:pPr>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Promise to keep everything that happened or is disclosed a secret. </a:t>
            </a:r>
          </a:p>
          <a:p>
            <a:pPr marL="285750" indent="-285750" algn="l">
              <a:buFont typeface="Arial" panose="020B0604020202020204" pitchFamily="34" charset="0"/>
              <a:buChar char="•"/>
            </a:pPr>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Gather more information or investigate.</a:t>
            </a:r>
          </a:p>
          <a:p>
            <a:pPr marL="285750" indent="-285750" algn="l">
              <a:buFont typeface="Arial" panose="020B0604020202020204" pitchFamily="34" charset="0"/>
              <a:buChar char="•"/>
            </a:pPr>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Assure the person they have done the right thing in talking about their experiences. </a:t>
            </a:r>
          </a:p>
          <a:p>
            <a:pPr marL="285750" indent="-285750" algn="l">
              <a:buFont typeface="Arial" panose="020B0604020202020204" pitchFamily="34" charset="0"/>
              <a:buChar char="•"/>
            </a:pPr>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Decide for yourself whether or not abuse is occurring. </a:t>
            </a:r>
          </a:p>
          <a:p>
            <a:pPr algn="l" defTabSz="457200">
              <a:defRPr sz="4100" b="1">
                <a:solidFill>
                  <a:srgbClr val="444444"/>
                </a:solidFill>
                <a:latin typeface="Helvetica"/>
                <a:ea typeface="Helvetica"/>
                <a:cs typeface="Helvetica"/>
                <a:sym typeface="Helvetica"/>
              </a:defRPr>
            </a:pPr>
            <a:endParaRPr dirty="0"/>
          </a:p>
        </p:txBody>
      </p:sp>
      <p:sp>
        <p:nvSpPr>
          <p:cNvPr id="88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83" name="Final assessment - question 2 of 10"/>
          <p:cNvSpPr txBox="1"/>
          <p:nvPr/>
        </p:nvSpPr>
        <p:spPr>
          <a:xfrm>
            <a:off x="149198" y="500908"/>
            <a:ext cx="7008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Final </a:t>
            </a:r>
            <a:r>
              <a:rPr lang="en-GB" dirty="0"/>
              <a:t>discussion</a:t>
            </a:r>
            <a:r>
              <a:rPr dirty="0"/>
              <a:t> - question </a:t>
            </a:r>
            <a:r>
              <a:rPr lang="en-GB" dirty="0"/>
              <a:t>5</a:t>
            </a:r>
            <a:r>
              <a:rPr dirty="0"/>
              <a:t> of 10</a:t>
            </a:r>
          </a:p>
        </p:txBody>
      </p:sp>
      <p:pic>
        <p:nvPicPr>
          <p:cNvPr id="88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146041203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44C017-8C4C-6D69-F114-D75E4BDA54D3}"/>
              </a:ext>
            </a:extLst>
          </p:cNvPr>
          <p:cNvSpPr/>
          <p:nvPr/>
        </p:nvSpPr>
        <p:spPr>
          <a:xfrm>
            <a:off x="769182" y="8959910"/>
            <a:ext cx="19225505" cy="1244264"/>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77" name="What are the main risks in this situation and for whom are they a risk?…"/>
          <p:cNvSpPr txBox="1"/>
          <p:nvPr/>
        </p:nvSpPr>
        <p:spPr>
          <a:xfrm>
            <a:off x="769182" y="3134162"/>
            <a:ext cx="18854444" cy="8381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r>
              <a:rPr kumimoji="0" lang="en-GB" sz="4000" b="1" i="0" u="none" strike="noStrike" kern="0" cap="none" spc="0" normalizeH="0" baseline="0" noProof="0" dirty="0">
                <a:ln>
                  <a:noFill/>
                </a:ln>
                <a:solidFill>
                  <a:srgbClr val="000000"/>
                </a:solidFill>
                <a:effectLst/>
                <a:uLnTx/>
                <a:uFillTx/>
                <a:cs typeface="Helvetica"/>
                <a:sym typeface="Helvetica"/>
              </a:rPr>
              <a:t>Under what circumstances should you call the police when you are faced with an issue that raises safeguarding concerns?</a:t>
            </a:r>
          </a:p>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endParaRPr kumimoji="0" lang="en-GB" sz="4000" b="1" i="0" u="none" strike="noStrike" kern="0" cap="none" spc="0" normalizeH="0" baseline="0" noProof="0" dirty="0">
              <a:ln>
                <a:noFill/>
              </a:ln>
              <a:solidFill>
                <a:srgbClr val="444444"/>
              </a:solidFill>
              <a:effectLst/>
              <a:uLnTx/>
              <a:uFillTx/>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r>
              <a:rPr kumimoji="0" lang="en-GB" sz="4000" b="1" i="0" u="none" strike="noStrike" kern="0" cap="none" spc="0" normalizeH="0" baseline="0" noProof="0" dirty="0">
                <a:ln>
                  <a:noFill/>
                </a:ln>
                <a:solidFill>
                  <a:srgbClr val="444444"/>
                </a:solidFill>
                <a:effectLst/>
                <a:uLnTx/>
                <a:uFillTx/>
                <a:cs typeface="Helvetica"/>
                <a:sym typeface="Helvetica"/>
              </a:rPr>
              <a:t>Choose one answer from the following:</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5E5E5E"/>
              </a:solidFill>
              <a:effectLst/>
              <a:uLnTx/>
              <a:uFillTx/>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000000"/>
                </a:solidFill>
                <a:effectLst/>
                <a:uLnTx/>
                <a:uFillTx/>
                <a:sym typeface="Helvetica Neue"/>
              </a:rPr>
              <a:t>I should always call the police if I have a safeguarding concern.</a:t>
            </a:r>
          </a:p>
          <a:p>
            <a:pPr marR="0" lvl="0" algn="l" defTabSz="2438338" rtl="0" eaLnBrk="1" fontAlgn="auto" latinLnBrk="0" hangingPunct="0">
              <a:lnSpc>
                <a:spcPct val="100000"/>
              </a:lnSpc>
              <a:spcBef>
                <a:spcPts val="0"/>
              </a:spcBef>
              <a:spcAft>
                <a:spcPts val="0"/>
              </a:spcAft>
              <a:buClrTx/>
              <a:buSzTx/>
              <a:tabLst/>
              <a:defRPr/>
            </a:pPr>
            <a:endParaRPr kumimoji="0" lang="en-GB" sz="4000" b="0" i="0" u="none" strike="noStrike" kern="0" cap="none" spc="0" normalizeH="0" baseline="0" noProof="0" dirty="0">
              <a:ln>
                <a:noFill/>
              </a:ln>
              <a:solidFill>
                <a:srgbClr val="000000"/>
              </a:solidFill>
              <a:effectLst/>
              <a:uLnTx/>
              <a:uFillTx/>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000000"/>
                </a:solidFill>
                <a:effectLst/>
                <a:uLnTx/>
                <a:uFillTx/>
                <a:sym typeface="Helvetica Neue"/>
              </a:rPr>
              <a:t>Only if I think the individual concerned is at immediate risk of harm from others.</a:t>
            </a:r>
          </a:p>
          <a:p>
            <a:pPr marR="0" lvl="0" algn="l" defTabSz="2438338" rtl="0" eaLnBrk="1" fontAlgn="auto" latinLnBrk="0" hangingPunct="0">
              <a:lnSpc>
                <a:spcPct val="100000"/>
              </a:lnSpc>
              <a:spcBef>
                <a:spcPts val="0"/>
              </a:spcBef>
              <a:spcAft>
                <a:spcPts val="0"/>
              </a:spcAft>
              <a:buClrTx/>
              <a:buSzTx/>
              <a:tabLst/>
              <a:defRPr/>
            </a:pPr>
            <a:endParaRPr kumimoji="0" lang="en-GB" sz="4000" b="0" i="0" u="none" strike="noStrike" kern="0" cap="none" spc="0" normalizeH="0" baseline="0" noProof="0" dirty="0">
              <a:ln>
                <a:noFill/>
              </a:ln>
              <a:solidFill>
                <a:srgbClr val="000000"/>
              </a:solidFill>
              <a:effectLst/>
              <a:uLnTx/>
              <a:uFillTx/>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000000"/>
                </a:solidFill>
                <a:effectLst/>
                <a:uLnTx/>
                <a:uFillTx/>
                <a:sym typeface="Helvetica Neue"/>
              </a:rPr>
              <a:t>Only if I think the individual concerned is at immediate risk of harm to themselves, to others, or from others.</a:t>
            </a:r>
          </a:p>
          <a:p>
            <a:pPr marR="0" lvl="0" algn="l" defTabSz="2438338" rtl="0" eaLnBrk="1" fontAlgn="auto" latinLnBrk="0" hangingPunct="0">
              <a:lnSpc>
                <a:spcPct val="100000"/>
              </a:lnSpc>
              <a:spcBef>
                <a:spcPts val="0"/>
              </a:spcBef>
              <a:spcAft>
                <a:spcPts val="0"/>
              </a:spcAft>
              <a:buClrTx/>
              <a:buSzTx/>
              <a:tabLst/>
              <a:defRPr/>
            </a:pPr>
            <a:endParaRPr kumimoji="0" lang="en-GB" sz="4000" b="0" i="0" u="none" strike="noStrike" kern="0" cap="none" spc="0" normalizeH="0" baseline="0" noProof="0" dirty="0">
              <a:ln>
                <a:noFill/>
              </a:ln>
              <a:solidFill>
                <a:srgbClr val="000000"/>
              </a:solidFill>
              <a:effectLst/>
              <a:uLnTx/>
              <a:uFillTx/>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000000"/>
                </a:solidFill>
                <a:effectLst/>
                <a:uLnTx/>
                <a:uFillTx/>
                <a:sym typeface="Helvetica Neue"/>
              </a:rPr>
              <a:t>I should never call the police; I should leave that to the Safeguarding Officer.</a:t>
            </a:r>
            <a:endParaRPr kumimoji="0" sz="4100" b="1" i="0" u="none" strike="noStrike" kern="0" cap="none" spc="0" normalizeH="0" baseline="0" noProof="0" dirty="0">
              <a:ln>
                <a:noFill/>
              </a:ln>
              <a:solidFill>
                <a:srgbClr val="444444"/>
              </a:solidFill>
              <a:effectLst/>
              <a:uLnTx/>
              <a:uFillTx/>
              <a:cs typeface="Helvetica"/>
              <a:sym typeface="Helvetica"/>
            </a:endParaRPr>
          </a:p>
        </p:txBody>
      </p:sp>
      <p:sp>
        <p:nvSpPr>
          <p:cNvPr id="88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83" name="Final assessment - question 2 of 10"/>
          <p:cNvSpPr txBox="1"/>
          <p:nvPr/>
        </p:nvSpPr>
        <p:spPr>
          <a:xfrm>
            <a:off x="149198" y="500908"/>
            <a:ext cx="7008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pPr marL="0" marR="0" lvl="0" indent="0" algn="l" defTabSz="2438338" rtl="0" eaLnBrk="1" fontAlgn="auto" latinLnBrk="0" hangingPunct="0">
              <a:lnSpc>
                <a:spcPct val="90000"/>
              </a:lnSpc>
              <a:spcBef>
                <a:spcPts val="4500"/>
              </a:spcBef>
              <a:spcAft>
                <a:spcPts val="0"/>
              </a:spcAft>
              <a:buClrTx/>
              <a:buSzTx/>
              <a:buFontTx/>
              <a:buNone/>
              <a:tabLst/>
              <a:defRPr/>
            </a:pPr>
            <a:r>
              <a:rPr kumimoji="0" sz="3300" b="1" i="0" u="none" strike="noStrike" kern="0" cap="none" spc="0" normalizeH="0" baseline="0" noProof="0" dirty="0">
                <a:ln>
                  <a:noFill/>
                </a:ln>
                <a:solidFill>
                  <a:srgbClr val="FFFFFF"/>
                </a:solidFill>
                <a:effectLst/>
                <a:uLnTx/>
                <a:uFillTx/>
                <a:latin typeface="Helvetica Neue"/>
                <a:sym typeface="Helvetica Neue"/>
              </a:rPr>
              <a:t>Final </a:t>
            </a:r>
            <a:r>
              <a:rPr lang="en-GB" dirty="0">
                <a:latin typeface="Helvetica Neue"/>
              </a:rPr>
              <a:t>discussion</a:t>
            </a:r>
            <a:r>
              <a:rPr kumimoji="0" sz="3300" b="1" i="0" u="none" strike="noStrike" kern="0" cap="none" spc="0" normalizeH="0" baseline="0" noProof="0" dirty="0">
                <a:ln>
                  <a:noFill/>
                </a:ln>
                <a:solidFill>
                  <a:srgbClr val="FFFFFF"/>
                </a:solidFill>
                <a:effectLst/>
                <a:uLnTx/>
                <a:uFillTx/>
                <a:latin typeface="Helvetica Neue"/>
                <a:sym typeface="Helvetica Neue"/>
              </a:rPr>
              <a:t> - question </a:t>
            </a:r>
            <a:r>
              <a:rPr lang="en-GB" dirty="0">
                <a:latin typeface="Helvetica Neue"/>
              </a:rPr>
              <a:t>6</a:t>
            </a:r>
            <a:r>
              <a:rPr kumimoji="0" sz="3300" b="1" i="0" u="none" strike="noStrike" kern="0" cap="none" spc="0" normalizeH="0" baseline="0" noProof="0" dirty="0">
                <a:ln>
                  <a:noFill/>
                </a:ln>
                <a:solidFill>
                  <a:srgbClr val="FFFFFF"/>
                </a:solidFill>
                <a:effectLst/>
                <a:uLnTx/>
                <a:uFillTx/>
                <a:latin typeface="Helvetica Neue"/>
                <a:sym typeface="Helvetica Neue"/>
              </a:rPr>
              <a:t> of 10</a:t>
            </a:r>
          </a:p>
        </p:txBody>
      </p:sp>
      <p:pic>
        <p:nvPicPr>
          <p:cNvPr id="88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209709706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44C017-8C4C-6D69-F114-D75E4BDA54D3}"/>
              </a:ext>
            </a:extLst>
          </p:cNvPr>
          <p:cNvSpPr/>
          <p:nvPr/>
        </p:nvSpPr>
        <p:spPr>
          <a:xfrm>
            <a:off x="861947" y="6490964"/>
            <a:ext cx="19225505" cy="1244264"/>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77" name="What are the main risks in this situation and for whom are they a risk?…"/>
          <p:cNvSpPr txBox="1"/>
          <p:nvPr/>
        </p:nvSpPr>
        <p:spPr>
          <a:xfrm>
            <a:off x="954712" y="3282662"/>
            <a:ext cx="18854444" cy="7150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r>
              <a:rPr kumimoji="0" lang="en-GB" sz="4000" b="1" i="0" u="none" strike="noStrike" kern="0" cap="none" spc="0" normalizeH="0" baseline="0" noProof="0" dirty="0">
                <a:ln>
                  <a:noFill/>
                </a:ln>
                <a:solidFill>
                  <a:srgbClr val="000000"/>
                </a:solidFill>
                <a:effectLst/>
                <a:uLnTx/>
                <a:uFillTx/>
                <a:cs typeface="Helvetica"/>
                <a:sym typeface="Helvetica"/>
              </a:rPr>
              <a:t>In what circumstances should you refer a safeguarding concern you have to a Safeguarding Officer?</a:t>
            </a:r>
          </a:p>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endParaRPr kumimoji="0" lang="en-GB" sz="4000" b="1" i="0" u="none" strike="noStrike" kern="0" cap="none" spc="0" normalizeH="0" baseline="0" noProof="0" dirty="0">
              <a:ln>
                <a:noFill/>
              </a:ln>
              <a:solidFill>
                <a:srgbClr val="444444"/>
              </a:solidFill>
              <a:effectLst/>
              <a:uLnTx/>
              <a:uFillTx/>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r>
              <a:rPr kumimoji="0" lang="en-GB" sz="4000" b="1" i="0" u="none" strike="noStrike" kern="0" cap="none" spc="0" normalizeH="0" baseline="0" noProof="0" dirty="0">
                <a:ln>
                  <a:noFill/>
                </a:ln>
                <a:solidFill>
                  <a:srgbClr val="444444"/>
                </a:solidFill>
                <a:effectLst/>
                <a:uLnTx/>
                <a:uFillTx/>
                <a:cs typeface="Helvetica"/>
                <a:sym typeface="Helvetica"/>
              </a:rPr>
              <a:t>Choose one answer from the following:</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5E5E5E"/>
              </a:solidFill>
              <a:effectLst/>
              <a:uLnTx/>
              <a:uFillTx/>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000000"/>
                </a:solidFill>
                <a:effectLst/>
                <a:uLnTx/>
                <a:uFillTx/>
                <a:sym typeface="Helvetica Neue"/>
              </a:rPr>
              <a:t>Always.</a:t>
            </a:r>
          </a:p>
          <a:p>
            <a:pPr marR="0" lvl="0" algn="l" defTabSz="2438338" rtl="0" eaLnBrk="1" fontAlgn="auto" latinLnBrk="0" hangingPunct="0">
              <a:lnSpc>
                <a:spcPct val="100000"/>
              </a:lnSpc>
              <a:spcBef>
                <a:spcPts val="0"/>
              </a:spcBef>
              <a:spcAft>
                <a:spcPts val="0"/>
              </a:spcAft>
              <a:buClrTx/>
              <a:buSzTx/>
              <a:tabLst/>
              <a:defRPr/>
            </a:pPr>
            <a:endParaRPr kumimoji="0" lang="en-GB" sz="4000" b="0" i="0" u="none" strike="noStrike" kern="0" cap="none" spc="0" normalizeH="0" baseline="0" noProof="0" dirty="0">
              <a:ln>
                <a:noFill/>
              </a:ln>
              <a:solidFill>
                <a:srgbClr val="000000"/>
              </a:solidFill>
              <a:effectLst/>
              <a:uLnTx/>
              <a:uFillTx/>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000000"/>
                </a:solidFill>
                <a:effectLst/>
                <a:uLnTx/>
                <a:uFillTx/>
                <a:sym typeface="Helvetica Neue"/>
              </a:rPr>
              <a:t>Sometimes, but only if I feel that it is serious enough.</a:t>
            </a:r>
          </a:p>
          <a:p>
            <a:pPr marR="0" lvl="0" algn="l" defTabSz="2438338" rtl="0" eaLnBrk="1" fontAlgn="auto" latinLnBrk="0" hangingPunct="0">
              <a:lnSpc>
                <a:spcPct val="100000"/>
              </a:lnSpc>
              <a:spcBef>
                <a:spcPts val="0"/>
              </a:spcBef>
              <a:spcAft>
                <a:spcPts val="0"/>
              </a:spcAft>
              <a:buClrTx/>
              <a:buSzTx/>
              <a:tabLst/>
              <a:defRPr/>
            </a:pPr>
            <a:endParaRPr kumimoji="0" lang="en-GB" sz="4000" b="0" i="0" u="none" strike="noStrike" kern="0" cap="none" spc="0" normalizeH="0" baseline="0" noProof="0" dirty="0">
              <a:ln>
                <a:noFill/>
              </a:ln>
              <a:solidFill>
                <a:srgbClr val="000000"/>
              </a:solidFill>
              <a:effectLst/>
              <a:uLnTx/>
              <a:uFillTx/>
              <a:sym typeface="Helvetica Neue"/>
            </a:endParaRPr>
          </a:p>
          <a:p>
            <a:pPr marL="571500" marR="0" lvl="0" indent="-571500" algn="l" defTabSz="2438338"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4000" b="0" i="0" u="none" strike="noStrike" kern="0" cap="none" spc="0" normalizeH="0" baseline="0" noProof="0" dirty="0">
                <a:ln>
                  <a:noFill/>
                </a:ln>
                <a:solidFill>
                  <a:srgbClr val="000000"/>
                </a:solidFill>
                <a:effectLst/>
                <a:uLnTx/>
                <a:uFillTx/>
                <a:sym typeface="Helvetica Neue"/>
              </a:rPr>
              <a:t>Sometimes, but only if there is no-one else aware of the situation who could do this instead of me</a:t>
            </a:r>
            <a:endParaRPr kumimoji="0" lang="en-GB" sz="4100" b="1" i="0" u="none" strike="noStrike" kern="0" cap="none" spc="0" normalizeH="0" baseline="0" noProof="0" dirty="0">
              <a:ln>
                <a:noFill/>
              </a:ln>
              <a:solidFill>
                <a:srgbClr val="444444"/>
              </a:solidFill>
              <a:effectLst/>
              <a:uLnTx/>
              <a:uFillTx/>
              <a:cs typeface="Helvetica"/>
              <a:sym typeface="Helvetica"/>
            </a:endParaRPr>
          </a:p>
        </p:txBody>
      </p:sp>
      <p:sp>
        <p:nvSpPr>
          <p:cNvPr id="88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83" name="Final assessment - question 2 of 10"/>
          <p:cNvSpPr txBox="1"/>
          <p:nvPr/>
        </p:nvSpPr>
        <p:spPr>
          <a:xfrm>
            <a:off x="149198" y="500908"/>
            <a:ext cx="7008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pPr marL="0" marR="0" lvl="0" indent="0" algn="l" defTabSz="2438338" rtl="0" eaLnBrk="1" fontAlgn="auto" latinLnBrk="0" hangingPunct="0">
              <a:lnSpc>
                <a:spcPct val="90000"/>
              </a:lnSpc>
              <a:spcBef>
                <a:spcPts val="4500"/>
              </a:spcBef>
              <a:spcAft>
                <a:spcPts val="0"/>
              </a:spcAft>
              <a:buClrTx/>
              <a:buSzTx/>
              <a:buFontTx/>
              <a:buNone/>
              <a:tabLst/>
              <a:defRPr/>
            </a:pPr>
            <a:r>
              <a:rPr kumimoji="0" sz="3300" b="1" i="0" u="none" strike="noStrike" kern="0" cap="none" spc="0" normalizeH="0" baseline="0" noProof="0" dirty="0">
                <a:ln>
                  <a:noFill/>
                </a:ln>
                <a:solidFill>
                  <a:srgbClr val="FFFFFF"/>
                </a:solidFill>
                <a:effectLst/>
                <a:uLnTx/>
                <a:uFillTx/>
                <a:latin typeface="Helvetica Neue"/>
                <a:sym typeface="Helvetica Neue"/>
              </a:rPr>
              <a:t>Final </a:t>
            </a:r>
            <a:r>
              <a:rPr lang="en-GB" dirty="0">
                <a:latin typeface="Helvetica Neue"/>
              </a:rPr>
              <a:t>discussion</a:t>
            </a:r>
            <a:r>
              <a:rPr kumimoji="0" sz="3300" b="1" i="0" u="none" strike="noStrike" kern="0" cap="none" spc="0" normalizeH="0" baseline="0" noProof="0" dirty="0">
                <a:ln>
                  <a:noFill/>
                </a:ln>
                <a:solidFill>
                  <a:srgbClr val="FFFFFF"/>
                </a:solidFill>
                <a:effectLst/>
                <a:uLnTx/>
                <a:uFillTx/>
                <a:latin typeface="Helvetica Neue"/>
                <a:sym typeface="Helvetica Neue"/>
              </a:rPr>
              <a:t> - question </a:t>
            </a:r>
            <a:r>
              <a:rPr lang="en-GB" dirty="0">
                <a:latin typeface="Helvetica Neue"/>
              </a:rPr>
              <a:t>7</a:t>
            </a:r>
            <a:r>
              <a:rPr kumimoji="0" sz="3300" b="1" i="0" u="none" strike="noStrike" kern="0" cap="none" spc="0" normalizeH="0" baseline="0" noProof="0" dirty="0">
                <a:ln>
                  <a:noFill/>
                </a:ln>
                <a:solidFill>
                  <a:srgbClr val="FFFFFF"/>
                </a:solidFill>
                <a:effectLst/>
                <a:uLnTx/>
                <a:uFillTx/>
                <a:latin typeface="Helvetica Neue"/>
                <a:sym typeface="Helvetica Neue"/>
              </a:rPr>
              <a:t> of 10</a:t>
            </a:r>
          </a:p>
        </p:txBody>
      </p:sp>
      <p:pic>
        <p:nvPicPr>
          <p:cNvPr id="88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40464447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44C017-8C4C-6D69-F114-D75E4BDA54D3}"/>
              </a:ext>
            </a:extLst>
          </p:cNvPr>
          <p:cNvSpPr/>
          <p:nvPr/>
        </p:nvSpPr>
        <p:spPr>
          <a:xfrm>
            <a:off x="770848" y="8160738"/>
            <a:ext cx="19225505" cy="1244264"/>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77" name="What are the main risks in this situation and for whom are they a risk?…"/>
          <p:cNvSpPr txBox="1"/>
          <p:nvPr/>
        </p:nvSpPr>
        <p:spPr>
          <a:xfrm>
            <a:off x="956378" y="2528609"/>
            <a:ext cx="18854444" cy="8658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r>
              <a:rPr kumimoji="0" lang="en-GB" sz="4000" b="1" i="0" u="none" strike="noStrike" kern="0" cap="none" spc="0" normalizeH="0" baseline="0" noProof="0" dirty="0">
                <a:ln>
                  <a:noFill/>
                </a:ln>
                <a:solidFill>
                  <a:srgbClr val="000000"/>
                </a:solidFill>
                <a:effectLst/>
                <a:uLnTx/>
                <a:uFillTx/>
                <a:cs typeface="Helvetica"/>
                <a:sym typeface="Helvetica"/>
              </a:rPr>
              <a:t>A friend talks to you about a situation, involving a couple from the church. You become concerned about possible financial abuse, but some of the details are a bit hazy. How quickly should you refer this safeguarding concern?</a:t>
            </a:r>
          </a:p>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endParaRPr kumimoji="0" lang="en-GB" sz="4000" b="1" i="0" u="none" strike="noStrike" kern="0" cap="none" spc="0" normalizeH="0" baseline="0" noProof="0" dirty="0">
              <a:ln>
                <a:noFill/>
              </a:ln>
              <a:solidFill>
                <a:srgbClr val="444444"/>
              </a:solidFill>
              <a:effectLst/>
              <a:uLnTx/>
              <a:uFillTx/>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r>
              <a:rPr kumimoji="0" lang="en-GB" sz="4000" b="1" i="0" u="none" strike="noStrike" kern="0" cap="none" spc="0" normalizeH="0" baseline="0" noProof="0" dirty="0">
                <a:ln>
                  <a:noFill/>
                </a:ln>
                <a:solidFill>
                  <a:srgbClr val="444444"/>
                </a:solidFill>
                <a:effectLst/>
                <a:uLnTx/>
                <a:uFillTx/>
                <a:cs typeface="Helvetica"/>
                <a:sym typeface="Helvetica"/>
              </a:rPr>
              <a:t>Choose one answer from the following:</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sym typeface="Helvetica Neue"/>
            </a:endParaRPr>
          </a:p>
          <a:p>
            <a:pPr algn="l"/>
            <a:endParaRPr lang="en-GB" sz="18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Immediately – and I should call 999 and get the police involved as soon as possible.</a:t>
            </a:r>
          </a:p>
          <a:p>
            <a:pPr algn="l"/>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I should contact the Safeguarding Officer within 24 hours. </a:t>
            </a:r>
          </a:p>
          <a:p>
            <a:pPr algn="l"/>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I should contact the Safeguarding Officer within the next 2-4 days to give my friend chance to try to remember more details and pass these on to me.</a:t>
            </a:r>
          </a:p>
        </p:txBody>
      </p:sp>
      <p:sp>
        <p:nvSpPr>
          <p:cNvPr id="88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83" name="Final assessment - question 2 of 10"/>
          <p:cNvSpPr txBox="1"/>
          <p:nvPr/>
        </p:nvSpPr>
        <p:spPr>
          <a:xfrm>
            <a:off x="149198" y="500908"/>
            <a:ext cx="7008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pPr marL="0" marR="0" lvl="0" indent="0" algn="l" defTabSz="2438338" rtl="0" eaLnBrk="1" fontAlgn="auto" latinLnBrk="0" hangingPunct="0">
              <a:lnSpc>
                <a:spcPct val="90000"/>
              </a:lnSpc>
              <a:spcBef>
                <a:spcPts val="4500"/>
              </a:spcBef>
              <a:spcAft>
                <a:spcPts val="0"/>
              </a:spcAft>
              <a:buClrTx/>
              <a:buSzTx/>
              <a:buFontTx/>
              <a:buNone/>
              <a:tabLst/>
              <a:defRPr/>
            </a:pPr>
            <a:r>
              <a:rPr kumimoji="0" sz="3300" b="1" i="0" u="none" strike="noStrike" kern="0" cap="none" spc="0" normalizeH="0" baseline="0" noProof="0" dirty="0">
                <a:ln>
                  <a:noFill/>
                </a:ln>
                <a:solidFill>
                  <a:srgbClr val="FFFFFF"/>
                </a:solidFill>
                <a:effectLst/>
                <a:uLnTx/>
                <a:uFillTx/>
                <a:latin typeface="Helvetica Neue"/>
                <a:sym typeface="Helvetica Neue"/>
              </a:rPr>
              <a:t>Final </a:t>
            </a:r>
            <a:r>
              <a:rPr lang="en-GB" dirty="0">
                <a:latin typeface="Helvetica Neue"/>
              </a:rPr>
              <a:t>discussion</a:t>
            </a:r>
            <a:r>
              <a:rPr kumimoji="0" sz="3300" b="1" i="0" u="none" strike="noStrike" kern="0" cap="none" spc="0" normalizeH="0" baseline="0" noProof="0" dirty="0">
                <a:ln>
                  <a:noFill/>
                </a:ln>
                <a:solidFill>
                  <a:srgbClr val="FFFFFF"/>
                </a:solidFill>
                <a:effectLst/>
                <a:uLnTx/>
                <a:uFillTx/>
                <a:latin typeface="Helvetica Neue"/>
                <a:sym typeface="Helvetica Neue"/>
              </a:rPr>
              <a:t> - question </a:t>
            </a:r>
            <a:r>
              <a:rPr lang="en-GB" dirty="0">
                <a:latin typeface="Helvetica Neue"/>
              </a:rPr>
              <a:t>8</a:t>
            </a:r>
            <a:r>
              <a:rPr kumimoji="0" sz="3300" b="1" i="0" u="none" strike="noStrike" kern="0" cap="none" spc="0" normalizeH="0" baseline="0" noProof="0" dirty="0">
                <a:ln>
                  <a:noFill/>
                </a:ln>
                <a:solidFill>
                  <a:srgbClr val="FFFFFF"/>
                </a:solidFill>
                <a:effectLst/>
                <a:uLnTx/>
                <a:uFillTx/>
                <a:latin typeface="Helvetica Neue"/>
                <a:sym typeface="Helvetica Neue"/>
              </a:rPr>
              <a:t> of 10</a:t>
            </a:r>
          </a:p>
        </p:txBody>
      </p:sp>
      <p:pic>
        <p:nvPicPr>
          <p:cNvPr id="88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331190792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D3F0133-2FBC-6E28-EB15-42A6EF89E436}"/>
              </a:ext>
            </a:extLst>
          </p:cNvPr>
          <p:cNvSpPr/>
          <p:nvPr/>
        </p:nvSpPr>
        <p:spPr>
          <a:xfrm>
            <a:off x="769180" y="5506526"/>
            <a:ext cx="19224393"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Rectangle: Rounded Corners 2">
            <a:extLst>
              <a:ext uri="{FF2B5EF4-FFF2-40B4-BE49-F238E27FC236}">
                <a16:creationId xmlns:a16="http://schemas.microsoft.com/office/drawing/2014/main" id="{3D349D2B-27CD-F304-C215-842BD78922D2}"/>
              </a:ext>
            </a:extLst>
          </p:cNvPr>
          <p:cNvSpPr/>
          <p:nvPr/>
        </p:nvSpPr>
        <p:spPr>
          <a:xfrm>
            <a:off x="769178" y="9071287"/>
            <a:ext cx="19224393"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 name="Rectangle: Rounded Corners 3">
            <a:extLst>
              <a:ext uri="{FF2B5EF4-FFF2-40B4-BE49-F238E27FC236}">
                <a16:creationId xmlns:a16="http://schemas.microsoft.com/office/drawing/2014/main" id="{571C1A60-DE89-99EA-9038-5CFF62E6F8C3}"/>
              </a:ext>
            </a:extLst>
          </p:cNvPr>
          <p:cNvSpPr/>
          <p:nvPr/>
        </p:nvSpPr>
        <p:spPr>
          <a:xfrm>
            <a:off x="769179" y="6731410"/>
            <a:ext cx="19224393" cy="810491"/>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77" name="What are the main risks in this situation and for whom are they a risk?…"/>
          <p:cNvSpPr txBox="1"/>
          <p:nvPr/>
        </p:nvSpPr>
        <p:spPr>
          <a:xfrm>
            <a:off x="769178" y="2798719"/>
            <a:ext cx="18854444" cy="8951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r>
              <a:rPr kumimoji="0" lang="en-GB" sz="4000" b="1" i="0" u="none" strike="noStrike" kern="0" cap="none" spc="0" normalizeH="0" baseline="0" noProof="0" dirty="0">
                <a:ln>
                  <a:noFill/>
                </a:ln>
                <a:solidFill>
                  <a:srgbClr val="000000"/>
                </a:solidFill>
                <a:effectLst/>
                <a:uLnTx/>
                <a:uFillTx/>
                <a:latin typeface="Helvetica"/>
                <a:cs typeface="Helvetica"/>
                <a:sym typeface="Helvetica"/>
              </a:rPr>
              <a:t>When you are preparing your record for the safeguarding officer, in addition to printing your own name, adding your signature and the date of writing, what other 3 things would you include?</a:t>
            </a:r>
            <a:endParaRPr kumimoji="0" lang="en-GB" sz="40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sym typeface="Helvetica Neue"/>
            </a:endParaRPr>
          </a:p>
          <a:p>
            <a:pPr algn="l"/>
            <a:endParaRPr lang="en-GB" sz="1800" b="0" i="0" u="none" strike="noStrike" baseline="0" dirty="0">
              <a:solidFill>
                <a:srgbClr val="000000"/>
              </a:solidFill>
              <a:latin typeface="Calibri" panose="020F0502020204030204" pitchFamily="34" charset="0"/>
            </a:endParaRPr>
          </a:p>
          <a:p>
            <a:pPr marL="571500" indent="-571500" algn="l">
              <a:buFont typeface="Arial" panose="020B0604020202020204" pitchFamily="34" charset="0"/>
              <a:buChar char="•"/>
            </a:pPr>
            <a:r>
              <a:rPr lang="en-GB" sz="4000" b="0" i="0" u="none" strike="noStrike" baseline="0" dirty="0">
                <a:solidFill>
                  <a:srgbClr val="000000"/>
                </a:solidFill>
              </a:rPr>
              <a:t>Time and date of conversation with my friend.</a:t>
            </a:r>
          </a:p>
          <a:p>
            <a:pPr marL="571500" indent="-571500" algn="l">
              <a:buFont typeface="Arial" panose="020B0604020202020204" pitchFamily="34" charset="0"/>
              <a:buChar char="•"/>
            </a:pPr>
            <a:endParaRPr lang="en-GB" sz="40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An accurate description of what my friend said, including any exact wording.</a:t>
            </a:r>
          </a:p>
          <a:p>
            <a:pPr marL="571500" indent="-571500" algn="l">
              <a:buFont typeface="Arial" panose="020B0604020202020204" pitchFamily="34" charset="0"/>
              <a:buChar char="•"/>
            </a:pPr>
            <a:endParaRPr lang="en-GB" sz="40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My opinion / interpretation of the information.</a:t>
            </a:r>
          </a:p>
          <a:p>
            <a:pPr marL="571500" indent="-571500" algn="l">
              <a:buFont typeface="Arial" panose="020B0604020202020204" pitchFamily="34" charset="0"/>
              <a:buChar char="•"/>
            </a:pPr>
            <a:endParaRPr lang="en-GB" sz="40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Who else is aware of the situation, to the best of your knowledge.</a:t>
            </a:r>
          </a:p>
          <a:p>
            <a:pPr marL="571500" indent="-571500" algn="l">
              <a:buFont typeface="Arial" panose="020B0604020202020204" pitchFamily="34" charset="0"/>
              <a:buChar char="•"/>
            </a:pPr>
            <a:endParaRPr lang="en-GB" sz="4000" b="0" i="0" u="none" strike="noStrike" baseline="0" dirty="0">
              <a:solidFill>
                <a:srgbClr val="000000"/>
              </a:solidFill>
            </a:endParaRPr>
          </a:p>
          <a:p>
            <a:pPr marL="571500" indent="-571500" algn="l">
              <a:buFont typeface="Arial" panose="020B0604020202020204" pitchFamily="34" charset="0"/>
              <a:buChar char="•"/>
            </a:pPr>
            <a:r>
              <a:rPr lang="en-GB" sz="4000" b="0" i="0" u="none" strike="noStrike" baseline="0" dirty="0">
                <a:solidFill>
                  <a:srgbClr val="000000"/>
                </a:solidFill>
              </a:rPr>
              <a:t>My thoughts on what should happen next.</a:t>
            </a:r>
          </a:p>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endParaRPr kumimoji="0" sz="4100" b="1" i="0" u="none" strike="noStrike" kern="0" cap="none" spc="0" normalizeH="0" baseline="0" noProof="0" dirty="0">
              <a:ln>
                <a:noFill/>
              </a:ln>
              <a:solidFill>
                <a:srgbClr val="444444"/>
              </a:solidFill>
              <a:effectLst/>
              <a:uLnTx/>
              <a:uFillTx/>
              <a:latin typeface="Helvetica"/>
              <a:cs typeface="Helvetica"/>
              <a:sym typeface="Helvetica"/>
            </a:endParaRPr>
          </a:p>
        </p:txBody>
      </p:sp>
      <p:sp>
        <p:nvSpPr>
          <p:cNvPr id="88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83" name="Final assessment - question 2 of 10"/>
          <p:cNvSpPr txBox="1"/>
          <p:nvPr/>
        </p:nvSpPr>
        <p:spPr>
          <a:xfrm>
            <a:off x="149198" y="500908"/>
            <a:ext cx="7008329"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pPr marL="0" marR="0" lvl="0" indent="0" algn="l" defTabSz="2438338" rtl="0" eaLnBrk="1" fontAlgn="auto" latinLnBrk="0" hangingPunct="0">
              <a:lnSpc>
                <a:spcPct val="90000"/>
              </a:lnSpc>
              <a:spcBef>
                <a:spcPts val="4500"/>
              </a:spcBef>
              <a:spcAft>
                <a:spcPts val="0"/>
              </a:spcAft>
              <a:buClrTx/>
              <a:buSzTx/>
              <a:buFontTx/>
              <a:buNone/>
              <a:tabLst/>
              <a:defRPr/>
            </a:pPr>
            <a:r>
              <a:rPr kumimoji="0" sz="3300" b="1" i="0" u="none" strike="noStrike" kern="0" cap="none" spc="0" normalizeH="0" baseline="0" noProof="0" dirty="0">
                <a:ln>
                  <a:noFill/>
                </a:ln>
                <a:solidFill>
                  <a:srgbClr val="FFFFFF"/>
                </a:solidFill>
                <a:effectLst/>
                <a:uLnTx/>
                <a:uFillTx/>
                <a:latin typeface="Helvetica Neue"/>
                <a:sym typeface="Helvetica Neue"/>
              </a:rPr>
              <a:t>Final </a:t>
            </a:r>
            <a:r>
              <a:rPr kumimoji="0" lang="en-GB" sz="3300" b="1" i="0" u="none" strike="noStrike" kern="0" cap="none" spc="0" normalizeH="0" baseline="0" noProof="0" dirty="0">
                <a:ln>
                  <a:noFill/>
                </a:ln>
                <a:solidFill>
                  <a:srgbClr val="FFFFFF"/>
                </a:solidFill>
                <a:effectLst/>
                <a:uLnTx/>
                <a:uFillTx/>
                <a:latin typeface="Helvetica Neue"/>
                <a:sym typeface="Helvetica Neue"/>
              </a:rPr>
              <a:t>discussion</a:t>
            </a:r>
            <a:r>
              <a:rPr kumimoji="0" sz="3300" b="1" i="0" u="none" strike="noStrike" kern="0" cap="none" spc="0" normalizeH="0" baseline="0" noProof="0" dirty="0">
                <a:ln>
                  <a:noFill/>
                </a:ln>
                <a:solidFill>
                  <a:srgbClr val="FFFFFF"/>
                </a:solidFill>
                <a:effectLst/>
                <a:uLnTx/>
                <a:uFillTx/>
                <a:latin typeface="Helvetica Neue"/>
                <a:sym typeface="Helvetica Neue"/>
              </a:rPr>
              <a:t> - question </a:t>
            </a:r>
            <a:r>
              <a:rPr lang="en-GB" dirty="0">
                <a:latin typeface="Helvetica Neue"/>
              </a:rPr>
              <a:t>9</a:t>
            </a:r>
            <a:r>
              <a:rPr kumimoji="0" sz="3300" b="1" i="0" u="none" strike="noStrike" kern="0" cap="none" spc="0" normalizeH="0" baseline="0" noProof="0" dirty="0">
                <a:ln>
                  <a:noFill/>
                </a:ln>
                <a:solidFill>
                  <a:srgbClr val="FFFFFF"/>
                </a:solidFill>
                <a:effectLst/>
                <a:uLnTx/>
                <a:uFillTx/>
                <a:latin typeface="Helvetica Neue"/>
                <a:sym typeface="Helvetica Neue"/>
              </a:rPr>
              <a:t> of 10</a:t>
            </a:r>
          </a:p>
        </p:txBody>
      </p:sp>
      <p:pic>
        <p:nvPicPr>
          <p:cNvPr id="88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51701975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44C017-8C4C-6D69-F114-D75E4BDA54D3}"/>
              </a:ext>
            </a:extLst>
          </p:cNvPr>
          <p:cNvSpPr/>
          <p:nvPr/>
        </p:nvSpPr>
        <p:spPr>
          <a:xfrm>
            <a:off x="956378" y="6235868"/>
            <a:ext cx="19225505" cy="1244264"/>
          </a:xfrm>
          <a:prstGeom prst="roundRect">
            <a:avLst/>
          </a:prstGeom>
          <a:solidFill>
            <a:schemeClr val="accent3">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77" name="What are the main risks in this situation and for whom are they a risk?…"/>
          <p:cNvSpPr txBox="1"/>
          <p:nvPr/>
        </p:nvSpPr>
        <p:spPr>
          <a:xfrm>
            <a:off x="956378" y="1933583"/>
            <a:ext cx="18854444" cy="10166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r>
              <a:rPr kumimoji="0" lang="en-GB" sz="4000" b="1" i="0" u="none" strike="noStrike" kern="0" cap="none" spc="0" normalizeH="0" baseline="0" noProof="0" dirty="0">
                <a:ln>
                  <a:noFill/>
                </a:ln>
                <a:solidFill>
                  <a:srgbClr val="000000"/>
                </a:solidFill>
                <a:effectLst/>
                <a:uLnTx/>
                <a:uFillTx/>
                <a:latin typeface="Helvetica"/>
                <a:cs typeface="Helvetica"/>
                <a:sym typeface="Helvetica"/>
              </a:rPr>
              <a:t>In terms of timings, how quickly should you refer this on?</a:t>
            </a:r>
          </a:p>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endParaRPr kumimoji="0" lang="en-GB" sz="4000" b="1" i="0" u="none" strike="noStrike" kern="0" cap="none" spc="0" normalizeH="0" baseline="0" noProof="0" dirty="0">
              <a:ln>
                <a:noFill/>
              </a:ln>
              <a:solidFill>
                <a:srgbClr val="444444"/>
              </a:solidFill>
              <a:effectLst/>
              <a:uLnTx/>
              <a:uFillTx/>
              <a:latin typeface="Helvetica"/>
              <a:cs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4100" b="1">
                <a:solidFill>
                  <a:srgbClr val="444444"/>
                </a:solidFill>
                <a:latin typeface="Helvetica"/>
                <a:ea typeface="Helvetica"/>
                <a:cs typeface="Helvetica"/>
                <a:sym typeface="Helvetica"/>
              </a:defRPr>
            </a:pPr>
            <a:r>
              <a:rPr kumimoji="0" lang="en-GB" sz="4000" b="1" i="0" u="none" strike="noStrike" kern="0" cap="none" spc="0" normalizeH="0" baseline="0" noProof="0" dirty="0">
                <a:ln>
                  <a:noFill/>
                </a:ln>
                <a:solidFill>
                  <a:srgbClr val="444444"/>
                </a:solidFill>
                <a:effectLst/>
                <a:uLnTx/>
                <a:uFillTx/>
                <a:latin typeface="Helvetica"/>
                <a:cs typeface="Helvetica"/>
                <a:sym typeface="Helvetica"/>
              </a:rPr>
              <a:t>Choose one answer from the following:</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pitchFamily="34" charset="0"/>
              <a:sym typeface="Helvetica Neue"/>
            </a:endParaRPr>
          </a:p>
          <a:p>
            <a:pPr algn="l"/>
            <a:endParaRPr lang="en-GB" sz="1800" b="0" i="0" u="none" strike="noStrike" baseline="0" dirty="0">
              <a:solidFill>
                <a:srgbClr val="000000"/>
              </a:solidFill>
              <a:latin typeface="Calibri" panose="020F0502020204030204" pitchFamily="34" charset="0"/>
            </a:endParaRPr>
          </a:p>
          <a:p>
            <a:pPr marL="285750" indent="-285750" algn="l">
              <a:buFont typeface="Arial" panose="020B0604020202020204" pitchFamily="34" charset="0"/>
              <a:buChar char="•"/>
            </a:pPr>
            <a:r>
              <a:rPr lang="en-GB" sz="4000" b="0" i="0" u="none" strike="noStrike" baseline="0" dirty="0">
                <a:solidFill>
                  <a:srgbClr val="000000"/>
                </a:solidFill>
              </a:rPr>
              <a:t>This can wait until either my friend or I bump into the Safeguarding Officer at church next week.</a:t>
            </a:r>
          </a:p>
          <a:p>
            <a:pPr marL="285750" indent="-285750" algn="l">
              <a:buFont typeface="Arial" panose="020B0604020202020204" pitchFamily="34" charset="0"/>
              <a:buChar char="•"/>
            </a:pPr>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Contact should be made with the Safeguarding Officer within 24 hours.</a:t>
            </a:r>
          </a:p>
          <a:p>
            <a:pPr marL="285750" indent="-285750" algn="l">
              <a:buFont typeface="Arial" panose="020B0604020202020204" pitchFamily="34" charset="0"/>
              <a:buChar char="•"/>
            </a:pPr>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This is an emergency and must be dealt with immediately by calling 999.</a:t>
            </a:r>
          </a:p>
          <a:p>
            <a:pPr marL="285750" indent="-285750" algn="l">
              <a:buFont typeface="Arial" panose="020B0604020202020204" pitchFamily="34" charset="0"/>
              <a:buChar char="•"/>
            </a:pPr>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Contact should be made with the Safeguarding Officer within the next 2-4 days to give my friend chance to try to remember more details and pass these on to me.</a:t>
            </a:r>
          </a:p>
          <a:p>
            <a:pPr marL="285750" indent="-285750" algn="l">
              <a:buFont typeface="Arial" panose="020B0604020202020204" pitchFamily="34" charset="0"/>
              <a:buChar char="•"/>
            </a:pPr>
            <a:endParaRPr lang="en-GB" sz="4000" b="0" i="0" u="none" strike="noStrike" baseline="0" dirty="0">
              <a:solidFill>
                <a:srgbClr val="000000"/>
              </a:solidFill>
            </a:endParaRPr>
          </a:p>
          <a:p>
            <a:pPr marL="285750" indent="-285750" algn="l">
              <a:buFont typeface="Arial" panose="020B0604020202020204" pitchFamily="34" charset="0"/>
              <a:buChar char="•"/>
            </a:pPr>
            <a:r>
              <a:rPr lang="en-GB" sz="4000" b="0" i="0" u="none" strike="noStrike" baseline="0" dirty="0">
                <a:solidFill>
                  <a:srgbClr val="000000"/>
                </a:solidFill>
              </a:rPr>
              <a:t>This can wait until either my friend or I bump into the Safeguarding Officer at church next week.</a:t>
            </a:r>
          </a:p>
        </p:txBody>
      </p:sp>
      <p:sp>
        <p:nvSpPr>
          <p:cNvPr id="881"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83" name="Final assessment - question 2 of 10"/>
          <p:cNvSpPr txBox="1"/>
          <p:nvPr/>
        </p:nvSpPr>
        <p:spPr>
          <a:xfrm>
            <a:off x="149198" y="500908"/>
            <a:ext cx="7126951" cy="55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pPr marL="0" marR="0" lvl="0" indent="0" algn="l" defTabSz="2438338" rtl="0" eaLnBrk="1" fontAlgn="auto" latinLnBrk="0" hangingPunct="0">
              <a:lnSpc>
                <a:spcPct val="90000"/>
              </a:lnSpc>
              <a:spcBef>
                <a:spcPts val="4500"/>
              </a:spcBef>
              <a:spcAft>
                <a:spcPts val="0"/>
              </a:spcAft>
              <a:buClrTx/>
              <a:buSzTx/>
              <a:buFontTx/>
              <a:buNone/>
              <a:tabLst/>
              <a:defRPr/>
            </a:pPr>
            <a:r>
              <a:rPr kumimoji="0" sz="3300" b="1" i="0" u="none" strike="noStrike" kern="0" cap="none" spc="0" normalizeH="0" baseline="0" noProof="0" dirty="0">
                <a:ln>
                  <a:noFill/>
                </a:ln>
                <a:solidFill>
                  <a:srgbClr val="FFFFFF"/>
                </a:solidFill>
                <a:effectLst/>
                <a:uLnTx/>
                <a:uFillTx/>
                <a:latin typeface="Helvetica Neue"/>
                <a:sym typeface="Helvetica Neue"/>
              </a:rPr>
              <a:t>Final </a:t>
            </a:r>
            <a:r>
              <a:rPr kumimoji="0" lang="en-GB" sz="3300" b="1" i="0" u="none" strike="noStrike" kern="0" cap="none" spc="0" normalizeH="0" baseline="0" noProof="0" dirty="0">
                <a:ln>
                  <a:noFill/>
                </a:ln>
                <a:solidFill>
                  <a:srgbClr val="FFFFFF"/>
                </a:solidFill>
                <a:effectLst/>
                <a:uLnTx/>
                <a:uFillTx/>
                <a:latin typeface="Helvetica Neue"/>
                <a:sym typeface="Helvetica Neue"/>
              </a:rPr>
              <a:t>discussion</a:t>
            </a:r>
            <a:r>
              <a:rPr kumimoji="0" sz="3300" b="1" i="0" u="none" strike="noStrike" kern="0" cap="none" spc="0" normalizeH="0" baseline="0" noProof="0" dirty="0">
                <a:ln>
                  <a:noFill/>
                </a:ln>
                <a:solidFill>
                  <a:srgbClr val="FFFFFF"/>
                </a:solidFill>
                <a:effectLst/>
                <a:uLnTx/>
                <a:uFillTx/>
                <a:latin typeface="Helvetica Neue"/>
                <a:sym typeface="Helvetica Neue"/>
              </a:rPr>
              <a:t>- question </a:t>
            </a:r>
            <a:r>
              <a:rPr lang="en-GB" dirty="0">
                <a:latin typeface="Helvetica Neue"/>
              </a:rPr>
              <a:t>10</a:t>
            </a:r>
            <a:r>
              <a:rPr kumimoji="0" sz="3300" b="1" i="0" u="none" strike="noStrike" kern="0" cap="none" spc="0" normalizeH="0" baseline="0" noProof="0" dirty="0">
                <a:ln>
                  <a:noFill/>
                </a:ln>
                <a:solidFill>
                  <a:srgbClr val="FFFFFF"/>
                </a:solidFill>
                <a:effectLst/>
                <a:uLnTx/>
                <a:uFillTx/>
                <a:latin typeface="Helvetica Neue"/>
                <a:sym typeface="Helvetica Neue"/>
              </a:rPr>
              <a:t> of 10</a:t>
            </a:r>
          </a:p>
        </p:txBody>
      </p:sp>
      <p:pic>
        <p:nvPicPr>
          <p:cNvPr id="884"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extLst>
      <p:ext uri="{BB962C8B-B14F-4D97-AF65-F5344CB8AC3E}">
        <p14:creationId xmlns:p14="http://schemas.microsoft.com/office/powerpoint/2010/main" val="379617904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25" name="Safeguarding and the Christian faith"/>
          <p:cNvSpPr txBox="1"/>
          <p:nvPr/>
        </p:nvSpPr>
        <p:spPr>
          <a:xfrm>
            <a:off x="149198" y="482006"/>
            <a:ext cx="7308572"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Safeguarding and the Christian faith</a:t>
            </a:r>
          </a:p>
        </p:txBody>
      </p:sp>
      <p:pic>
        <p:nvPicPr>
          <p:cNvPr id="226" name="logo.jpg" descr="logo.jpg"/>
          <p:cNvPicPr>
            <a:picLocks noChangeAspect="1"/>
          </p:cNvPicPr>
          <p:nvPr/>
        </p:nvPicPr>
        <p:blipFill>
          <a:blip r:embed="rId3"/>
          <a:stretch>
            <a:fillRect/>
          </a:stretch>
        </p:blipFill>
        <p:spPr>
          <a:xfrm>
            <a:off x="20437481" y="52317"/>
            <a:ext cx="3796966" cy="1456822"/>
          </a:xfrm>
          <a:prstGeom prst="rect">
            <a:avLst/>
          </a:prstGeom>
          <a:ln w="12700">
            <a:miter lim="400000"/>
          </a:ln>
        </p:spPr>
      </p:pic>
      <p:sp>
        <p:nvSpPr>
          <p:cNvPr id="3" name="TextBox 2">
            <a:extLst>
              <a:ext uri="{FF2B5EF4-FFF2-40B4-BE49-F238E27FC236}">
                <a16:creationId xmlns:a16="http://schemas.microsoft.com/office/drawing/2014/main" id="{59FF8364-E53D-B332-8405-96FEDF67275A}"/>
              </a:ext>
            </a:extLst>
          </p:cNvPr>
          <p:cNvSpPr txBox="1"/>
          <p:nvPr/>
        </p:nvSpPr>
        <p:spPr>
          <a:xfrm>
            <a:off x="6209414" y="5744875"/>
            <a:ext cx="11653284" cy="2226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13800" b="0" i="0" u="none" strike="noStrike" cap="none" spc="0" normalizeH="0" baseline="0" dirty="0">
                <a:ln>
                  <a:noFill/>
                </a:ln>
                <a:solidFill>
                  <a:srgbClr val="5E5E5E"/>
                </a:solidFill>
                <a:effectLst/>
                <a:uFillTx/>
                <a:latin typeface="+mn-lt"/>
                <a:ea typeface="+mn-ea"/>
                <a:cs typeface="+mn-cs"/>
                <a:sym typeface="Helvetica Neue"/>
              </a:rPr>
              <a:t>Video</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76" name="Take - aways"/>
          <p:cNvSpPr txBox="1"/>
          <p:nvPr/>
        </p:nvSpPr>
        <p:spPr>
          <a:xfrm>
            <a:off x="149198" y="482006"/>
            <a:ext cx="2713978"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Take - aways</a:t>
            </a:r>
          </a:p>
        </p:txBody>
      </p:sp>
      <p:pic>
        <p:nvPicPr>
          <p:cNvPr id="977"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grpSp>
        <p:nvGrpSpPr>
          <p:cNvPr id="8" name="Group 7">
            <a:extLst>
              <a:ext uri="{FF2B5EF4-FFF2-40B4-BE49-F238E27FC236}">
                <a16:creationId xmlns:a16="http://schemas.microsoft.com/office/drawing/2014/main" id="{8656C2BE-CDA4-44B7-9945-31FAF72B8647}"/>
              </a:ext>
            </a:extLst>
          </p:cNvPr>
          <p:cNvGrpSpPr/>
          <p:nvPr/>
        </p:nvGrpSpPr>
        <p:grpSpPr>
          <a:xfrm>
            <a:off x="13028752" y="4325934"/>
            <a:ext cx="7301586" cy="7079581"/>
            <a:chOff x="13028752" y="4325934"/>
            <a:chExt cx="7301586" cy="7079581"/>
          </a:xfrm>
        </p:grpSpPr>
        <p:sp>
          <p:nvSpPr>
            <p:cNvPr id="963" name="Oval"/>
            <p:cNvSpPr/>
            <p:nvPr/>
          </p:nvSpPr>
          <p:spPr>
            <a:xfrm>
              <a:off x="13028752" y="4325934"/>
              <a:ext cx="7301586" cy="7079581"/>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4" name="Download “Theological…"/>
            <p:cNvSpPr txBox="1"/>
            <p:nvPr/>
          </p:nvSpPr>
          <p:spPr>
            <a:xfrm>
              <a:off x="14181680" y="6983436"/>
              <a:ext cx="4995730" cy="25955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defTabSz="457200">
                <a:defRPr sz="5400">
                  <a:solidFill>
                    <a:srgbClr val="1B345D"/>
                  </a:solidFill>
                </a:defRPr>
              </a:pPr>
              <a:r>
                <a:rPr lang="en-GB" dirty="0"/>
                <a:t>Handout</a:t>
              </a:r>
              <a:r>
                <a:rPr dirty="0"/>
                <a:t> “Theological</a:t>
              </a:r>
            </a:p>
            <a:p>
              <a:pPr defTabSz="457200">
                <a:defRPr sz="5400">
                  <a:solidFill>
                    <a:srgbClr val="1B345D"/>
                  </a:solidFill>
                </a:defRPr>
              </a:pPr>
              <a:r>
                <a:rPr dirty="0"/>
                <a:t>Reflection”</a:t>
              </a:r>
            </a:p>
          </p:txBody>
        </p:sp>
        <p:pic>
          <p:nvPicPr>
            <p:cNvPr id="3" name="Graphic 2" descr="Document with solid fill">
              <a:extLst>
                <a:ext uri="{FF2B5EF4-FFF2-40B4-BE49-F238E27FC236}">
                  <a16:creationId xmlns:a16="http://schemas.microsoft.com/office/drawing/2014/main" id="{0ED10605-866F-4268-865D-D53C4678B4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97545" y="4940278"/>
              <a:ext cx="1764000" cy="1764000"/>
            </a:xfrm>
            <a:prstGeom prst="rect">
              <a:avLst/>
            </a:prstGeom>
          </p:spPr>
        </p:pic>
      </p:grpSp>
      <p:grpSp>
        <p:nvGrpSpPr>
          <p:cNvPr id="6" name="Group 5">
            <a:extLst>
              <a:ext uri="{FF2B5EF4-FFF2-40B4-BE49-F238E27FC236}">
                <a16:creationId xmlns:a16="http://schemas.microsoft.com/office/drawing/2014/main" id="{DFAE9342-028D-4CCE-8ADC-72C19D468DBD}"/>
              </a:ext>
            </a:extLst>
          </p:cNvPr>
          <p:cNvGrpSpPr/>
          <p:nvPr/>
        </p:nvGrpSpPr>
        <p:grpSpPr>
          <a:xfrm>
            <a:off x="4792249" y="4224130"/>
            <a:ext cx="7301587" cy="7079581"/>
            <a:chOff x="4792249" y="4224130"/>
            <a:chExt cx="7301587" cy="7079581"/>
          </a:xfrm>
        </p:grpSpPr>
        <p:sp>
          <p:nvSpPr>
            <p:cNvPr id="959" name="Oval"/>
            <p:cNvSpPr/>
            <p:nvPr/>
          </p:nvSpPr>
          <p:spPr>
            <a:xfrm>
              <a:off x="4792249" y="4224130"/>
              <a:ext cx="7301587" cy="7079581"/>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0" name="Download &quot;Who's who in your setting?&quot;"/>
            <p:cNvSpPr txBox="1"/>
            <p:nvPr/>
          </p:nvSpPr>
          <p:spPr>
            <a:xfrm>
              <a:off x="5945177" y="6994307"/>
              <a:ext cx="4995730" cy="25955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defRPr sz="5400">
                  <a:solidFill>
                    <a:srgbClr val="1B345D"/>
                  </a:solidFill>
                </a:defRPr>
              </a:lvl1pPr>
            </a:lstStyle>
            <a:p>
              <a:r>
                <a:rPr lang="en-GB" dirty="0"/>
                <a:t>Handout</a:t>
              </a:r>
              <a:r>
                <a:rPr dirty="0"/>
                <a:t> "Who's who in your setting?"</a:t>
              </a:r>
            </a:p>
          </p:txBody>
        </p:sp>
        <p:pic>
          <p:nvPicPr>
            <p:cNvPr id="5" name="Graphic 4" descr="Document with solid fill">
              <a:extLst>
                <a:ext uri="{FF2B5EF4-FFF2-40B4-BE49-F238E27FC236}">
                  <a16:creationId xmlns:a16="http://schemas.microsoft.com/office/drawing/2014/main" id="{E11C8E5D-78A8-48AB-9F66-A54D2AB875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1042" y="4918855"/>
              <a:ext cx="1764000" cy="1764000"/>
            </a:xfrm>
            <a:prstGeom prst="rect">
              <a:avLst/>
            </a:prstGeom>
          </p:spPr>
        </p:pic>
      </p:gr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Download “Theological…"/>
          <p:cNvSpPr txBox="1"/>
          <p:nvPr/>
        </p:nvSpPr>
        <p:spPr>
          <a:xfrm>
            <a:off x="748147" y="3146338"/>
            <a:ext cx="9559636" cy="25955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5400">
                <a:solidFill>
                  <a:srgbClr val="1B345D"/>
                </a:solidFill>
              </a:defRPr>
            </a:pPr>
            <a:r>
              <a:rPr lang="en-GB" dirty="0"/>
              <a:t>Where is this poster in your church or other church building?</a:t>
            </a:r>
            <a:endParaRPr dirty="0"/>
          </a:p>
        </p:txBody>
      </p:sp>
      <p:sp>
        <p:nvSpPr>
          <p:cNvPr id="974"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76" name="Take - aways"/>
          <p:cNvSpPr txBox="1"/>
          <p:nvPr/>
        </p:nvSpPr>
        <p:spPr>
          <a:xfrm>
            <a:off x="149198" y="482006"/>
            <a:ext cx="2713978"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Take - aways</a:t>
            </a:r>
          </a:p>
        </p:txBody>
      </p:sp>
      <p:pic>
        <p:nvPicPr>
          <p:cNvPr id="977"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pic>
        <p:nvPicPr>
          <p:cNvPr id="10" name="Picture 9" descr="A blue and yellow poster with text&#10;&#10;Description automatically generated">
            <a:extLst>
              <a:ext uri="{FF2B5EF4-FFF2-40B4-BE49-F238E27FC236}">
                <a16:creationId xmlns:a16="http://schemas.microsoft.com/office/drawing/2014/main" id="{628A0012-2037-5EDD-4FCD-15C467B58E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3533" y="26467"/>
            <a:ext cx="9698796" cy="13716000"/>
          </a:xfrm>
          <a:prstGeom prst="rect">
            <a:avLst/>
          </a:prstGeom>
        </p:spPr>
      </p:pic>
    </p:spTree>
    <p:extLst>
      <p:ext uri="{BB962C8B-B14F-4D97-AF65-F5344CB8AC3E}">
        <p14:creationId xmlns:p14="http://schemas.microsoft.com/office/powerpoint/2010/main" val="367148021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2" name="Group"/>
          <p:cNvGrpSpPr/>
          <p:nvPr/>
        </p:nvGrpSpPr>
        <p:grpSpPr>
          <a:xfrm>
            <a:off x="12333616" y="9628224"/>
            <a:ext cx="10541821" cy="2918517"/>
            <a:chOff x="0" y="0"/>
            <a:chExt cx="10541820" cy="2918516"/>
          </a:xfrm>
        </p:grpSpPr>
        <p:sp>
          <p:nvSpPr>
            <p:cNvPr id="980" name="Rounded Rectangle"/>
            <p:cNvSpPr/>
            <p:nvPr/>
          </p:nvSpPr>
          <p:spPr>
            <a:xfrm>
              <a:off x="0" y="0"/>
              <a:ext cx="10541821" cy="2918517"/>
            </a:xfrm>
            <a:prstGeom prst="roundRect">
              <a:avLst>
                <a:gd name="adj" fmla="val 7255"/>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81" name="REMEMBER: SAFEGUARDING IS EVERYONES RESPONSIBILITY - We all have a role to play in the this “Gospel work”."/>
            <p:cNvSpPr txBox="1"/>
            <p:nvPr/>
          </p:nvSpPr>
          <p:spPr>
            <a:xfrm>
              <a:off x="1028679" y="392458"/>
              <a:ext cx="8484461" cy="2286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defRPr sz="3600">
                  <a:solidFill>
                    <a:srgbClr val="75147D"/>
                  </a:solidFill>
                  <a:latin typeface="Helvetica"/>
                  <a:ea typeface="Helvetica"/>
                  <a:cs typeface="Helvetica"/>
                  <a:sym typeface="Helvetica"/>
                </a:defRPr>
              </a:lvl1pPr>
            </a:lstStyle>
            <a:p>
              <a:r>
                <a:t>REMEMBER: SAFEGUARDING IS EVERYONES RESPONSIBILITY - We all have a role to play in the this “Gospel work”.</a:t>
              </a:r>
            </a:p>
          </p:txBody>
        </p:sp>
      </p:grpSp>
      <p:grpSp>
        <p:nvGrpSpPr>
          <p:cNvPr id="986" name="Group"/>
          <p:cNvGrpSpPr/>
          <p:nvPr/>
        </p:nvGrpSpPr>
        <p:grpSpPr>
          <a:xfrm>
            <a:off x="5283833" y="2377763"/>
            <a:ext cx="6638181" cy="3246633"/>
            <a:chOff x="0" y="0"/>
            <a:chExt cx="6638180" cy="3246632"/>
          </a:xfrm>
        </p:grpSpPr>
        <p:sp>
          <p:nvSpPr>
            <p:cNvPr id="983" name="Rounded Rectangle"/>
            <p:cNvSpPr/>
            <p:nvPr/>
          </p:nvSpPr>
          <p:spPr>
            <a:xfrm>
              <a:off x="0" y="0"/>
              <a:ext cx="6638181" cy="3246633"/>
            </a:xfrm>
            <a:prstGeom prst="roundRect">
              <a:avLst>
                <a:gd name="adj" fmla="val 652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84" name="Awareness of and commitment to safeguarding"/>
            <p:cNvSpPr txBox="1"/>
            <p:nvPr/>
          </p:nvSpPr>
          <p:spPr>
            <a:xfrm>
              <a:off x="508926" y="823441"/>
              <a:ext cx="5620329" cy="173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defRPr sz="3600">
                  <a:solidFill>
                    <a:srgbClr val="444444"/>
                  </a:solidFill>
                  <a:latin typeface="Helvetica"/>
                  <a:ea typeface="Helvetica"/>
                  <a:cs typeface="Helvetica"/>
                  <a:sym typeface="Helvetica"/>
                </a:defRPr>
              </a:lvl1pPr>
            </a:lstStyle>
            <a:p>
              <a:r>
                <a:rPr dirty="0"/>
                <a:t>Awareness of and commitment to safeguarding</a:t>
              </a:r>
            </a:p>
          </p:txBody>
        </p:sp>
        <p:pic>
          <p:nvPicPr>
            <p:cNvPr id="985" name="check-double-solid.jpg" descr="check-double-solid.jpg"/>
            <p:cNvPicPr>
              <a:picLocks noChangeAspect="1"/>
            </p:cNvPicPr>
            <p:nvPr/>
          </p:nvPicPr>
          <p:blipFill>
            <a:blip r:embed="rId3"/>
            <a:stretch>
              <a:fillRect/>
            </a:stretch>
          </p:blipFill>
          <p:spPr>
            <a:xfrm>
              <a:off x="2993206" y="196318"/>
              <a:ext cx="651769" cy="651769"/>
            </a:xfrm>
            <a:prstGeom prst="rect">
              <a:avLst/>
            </a:prstGeom>
            <a:ln w="12700" cap="flat">
              <a:noFill/>
              <a:miter lim="400000"/>
            </a:ln>
            <a:effectLst/>
          </p:spPr>
        </p:pic>
      </p:grpSp>
      <p:grpSp>
        <p:nvGrpSpPr>
          <p:cNvPr id="990" name="Group"/>
          <p:cNvGrpSpPr/>
          <p:nvPr/>
        </p:nvGrpSpPr>
        <p:grpSpPr>
          <a:xfrm>
            <a:off x="12409143" y="2377763"/>
            <a:ext cx="6638181" cy="3246633"/>
            <a:chOff x="0" y="0"/>
            <a:chExt cx="6638180" cy="3246632"/>
          </a:xfrm>
        </p:grpSpPr>
        <p:sp>
          <p:nvSpPr>
            <p:cNvPr id="987" name="Rounded Rectangle"/>
            <p:cNvSpPr/>
            <p:nvPr/>
          </p:nvSpPr>
          <p:spPr>
            <a:xfrm>
              <a:off x="0" y="0"/>
              <a:ext cx="6638181" cy="3246633"/>
            </a:xfrm>
            <a:prstGeom prst="roundRect">
              <a:avLst>
                <a:gd name="adj" fmla="val 652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88" name="Connect the Christian faith and safeguarding"/>
            <p:cNvSpPr txBox="1"/>
            <p:nvPr/>
          </p:nvSpPr>
          <p:spPr>
            <a:xfrm>
              <a:off x="508925" y="1096491"/>
              <a:ext cx="5620329" cy="1193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defRPr sz="3600">
                  <a:solidFill>
                    <a:srgbClr val="444444"/>
                  </a:solidFill>
                  <a:latin typeface="Helvetica"/>
                  <a:ea typeface="Helvetica"/>
                  <a:cs typeface="Helvetica"/>
                  <a:sym typeface="Helvetica"/>
                </a:defRPr>
              </a:lvl1pPr>
            </a:lstStyle>
            <a:p>
              <a:r>
                <a:t>Connect the Christian faith and safeguarding</a:t>
              </a:r>
            </a:p>
          </p:txBody>
        </p:sp>
        <p:pic>
          <p:nvPicPr>
            <p:cNvPr id="989" name="check-double-solid.jpg" descr="check-double-solid.jpg"/>
            <p:cNvPicPr>
              <a:picLocks noChangeAspect="1"/>
            </p:cNvPicPr>
            <p:nvPr/>
          </p:nvPicPr>
          <p:blipFill>
            <a:blip r:embed="rId3"/>
            <a:stretch>
              <a:fillRect/>
            </a:stretch>
          </p:blipFill>
          <p:spPr>
            <a:xfrm>
              <a:off x="2993206" y="196318"/>
              <a:ext cx="651769" cy="651769"/>
            </a:xfrm>
            <a:prstGeom prst="rect">
              <a:avLst/>
            </a:prstGeom>
            <a:ln w="12700" cap="flat">
              <a:noFill/>
              <a:miter lim="400000"/>
            </a:ln>
            <a:effectLst/>
          </p:spPr>
        </p:pic>
      </p:grpSp>
      <p:grpSp>
        <p:nvGrpSpPr>
          <p:cNvPr id="994" name="Group"/>
          <p:cNvGrpSpPr/>
          <p:nvPr/>
        </p:nvGrpSpPr>
        <p:grpSpPr>
          <a:xfrm>
            <a:off x="5283833" y="6118364"/>
            <a:ext cx="6638181" cy="3246634"/>
            <a:chOff x="0" y="0"/>
            <a:chExt cx="6638180" cy="3246632"/>
          </a:xfrm>
        </p:grpSpPr>
        <p:sp>
          <p:nvSpPr>
            <p:cNvPr id="991" name="Rounded Rectangle"/>
            <p:cNvSpPr/>
            <p:nvPr/>
          </p:nvSpPr>
          <p:spPr>
            <a:xfrm>
              <a:off x="0" y="0"/>
              <a:ext cx="6638181" cy="3246633"/>
            </a:xfrm>
            <a:prstGeom prst="roundRect">
              <a:avLst>
                <a:gd name="adj" fmla="val 652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2" name="Recognise patterns of power and abuse"/>
            <p:cNvSpPr txBox="1"/>
            <p:nvPr/>
          </p:nvSpPr>
          <p:spPr>
            <a:xfrm>
              <a:off x="508926" y="1205500"/>
              <a:ext cx="5620329" cy="1193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defRPr sz="3600">
                  <a:solidFill>
                    <a:srgbClr val="444444"/>
                  </a:solidFill>
                  <a:latin typeface="Helvetica"/>
                  <a:ea typeface="Helvetica"/>
                  <a:cs typeface="Helvetica"/>
                  <a:sym typeface="Helvetica"/>
                </a:defRPr>
              </a:lvl1pPr>
            </a:lstStyle>
            <a:p>
              <a:r>
                <a:t>Recognise patterns of power and abuse</a:t>
              </a:r>
            </a:p>
          </p:txBody>
        </p:sp>
        <p:pic>
          <p:nvPicPr>
            <p:cNvPr id="993" name="check-double-solid.jpg" descr="check-double-solid.jpg"/>
            <p:cNvPicPr>
              <a:picLocks noChangeAspect="1"/>
            </p:cNvPicPr>
            <p:nvPr/>
          </p:nvPicPr>
          <p:blipFill>
            <a:blip r:embed="rId3"/>
            <a:stretch>
              <a:fillRect/>
            </a:stretch>
          </p:blipFill>
          <p:spPr>
            <a:xfrm>
              <a:off x="2993206" y="413751"/>
              <a:ext cx="651769" cy="651769"/>
            </a:xfrm>
            <a:prstGeom prst="rect">
              <a:avLst/>
            </a:prstGeom>
            <a:ln w="12700" cap="flat">
              <a:noFill/>
              <a:miter lim="400000"/>
            </a:ln>
            <a:effectLst/>
          </p:spPr>
        </p:pic>
      </p:grpSp>
      <p:grpSp>
        <p:nvGrpSpPr>
          <p:cNvPr id="998" name="Group"/>
          <p:cNvGrpSpPr/>
          <p:nvPr/>
        </p:nvGrpSpPr>
        <p:grpSpPr>
          <a:xfrm>
            <a:off x="12409143" y="6118364"/>
            <a:ext cx="6638181" cy="3246633"/>
            <a:chOff x="0" y="0"/>
            <a:chExt cx="6638180" cy="3246632"/>
          </a:xfrm>
        </p:grpSpPr>
        <p:sp>
          <p:nvSpPr>
            <p:cNvPr id="995" name="Rounded Rectangle"/>
            <p:cNvSpPr/>
            <p:nvPr/>
          </p:nvSpPr>
          <p:spPr>
            <a:xfrm>
              <a:off x="0" y="0"/>
              <a:ext cx="6638181" cy="3246633"/>
            </a:xfrm>
            <a:prstGeom prst="roundRect">
              <a:avLst>
                <a:gd name="adj" fmla="val 6521"/>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96" name="Identify the barriers to safeguarding"/>
            <p:cNvSpPr txBox="1"/>
            <p:nvPr/>
          </p:nvSpPr>
          <p:spPr>
            <a:xfrm>
              <a:off x="508925" y="1205500"/>
              <a:ext cx="5620329" cy="1193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defRPr sz="3600">
                  <a:solidFill>
                    <a:srgbClr val="444444"/>
                  </a:solidFill>
                  <a:latin typeface="Helvetica"/>
                  <a:ea typeface="Helvetica"/>
                  <a:cs typeface="Helvetica"/>
                  <a:sym typeface="Helvetica"/>
                </a:defRPr>
              </a:lvl1pPr>
            </a:lstStyle>
            <a:p>
              <a:r>
                <a:t>Identify the barriers to safeguarding</a:t>
              </a:r>
            </a:p>
          </p:txBody>
        </p:sp>
        <p:pic>
          <p:nvPicPr>
            <p:cNvPr id="997" name="check-double-solid.jpg" descr="check-double-solid.jpg"/>
            <p:cNvPicPr>
              <a:picLocks noChangeAspect="1"/>
            </p:cNvPicPr>
            <p:nvPr/>
          </p:nvPicPr>
          <p:blipFill>
            <a:blip r:embed="rId3"/>
            <a:stretch>
              <a:fillRect/>
            </a:stretch>
          </p:blipFill>
          <p:spPr>
            <a:xfrm>
              <a:off x="2993206" y="413751"/>
              <a:ext cx="651769" cy="651769"/>
            </a:xfrm>
            <a:prstGeom prst="rect">
              <a:avLst/>
            </a:prstGeom>
            <a:ln w="12700" cap="flat">
              <a:noFill/>
              <a:miter lim="400000"/>
            </a:ln>
            <a:effectLst/>
          </p:spPr>
        </p:pic>
      </p:grpSp>
      <p:grpSp>
        <p:nvGrpSpPr>
          <p:cNvPr id="1002" name="Group"/>
          <p:cNvGrpSpPr/>
          <p:nvPr/>
        </p:nvGrpSpPr>
        <p:grpSpPr>
          <a:xfrm>
            <a:off x="1508563" y="9628224"/>
            <a:ext cx="10541822" cy="2918518"/>
            <a:chOff x="0" y="0"/>
            <a:chExt cx="10541821" cy="2918517"/>
          </a:xfrm>
        </p:grpSpPr>
        <p:sp>
          <p:nvSpPr>
            <p:cNvPr id="999" name="Rounded Rectangle"/>
            <p:cNvSpPr/>
            <p:nvPr/>
          </p:nvSpPr>
          <p:spPr>
            <a:xfrm>
              <a:off x="0" y="0"/>
              <a:ext cx="10541821" cy="2918517"/>
            </a:xfrm>
            <a:prstGeom prst="roundRect">
              <a:avLst>
                <a:gd name="adj" fmla="val 7255"/>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0" name="Apply a clear process to handling concerns"/>
            <p:cNvSpPr txBox="1"/>
            <p:nvPr/>
          </p:nvSpPr>
          <p:spPr>
            <a:xfrm>
              <a:off x="3279583" y="1263551"/>
              <a:ext cx="6977784" cy="1193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defRPr sz="3600">
                  <a:solidFill>
                    <a:srgbClr val="444444"/>
                  </a:solidFill>
                  <a:latin typeface="Helvetica"/>
                  <a:ea typeface="Helvetica"/>
                  <a:cs typeface="Helvetica"/>
                  <a:sym typeface="Helvetica"/>
                </a:defRPr>
              </a:lvl1pPr>
            </a:lstStyle>
            <a:p>
              <a:r>
                <a:rPr dirty="0"/>
                <a:t>Apply a clear process to handling concerns</a:t>
              </a:r>
            </a:p>
          </p:txBody>
        </p:sp>
        <p:pic>
          <p:nvPicPr>
            <p:cNvPr id="1001" name="check-double-solid.jpg" descr="check-double-solid.jpg"/>
            <p:cNvPicPr>
              <a:picLocks noChangeAspect="1"/>
            </p:cNvPicPr>
            <p:nvPr/>
          </p:nvPicPr>
          <p:blipFill>
            <a:blip r:embed="rId3"/>
            <a:stretch>
              <a:fillRect/>
            </a:stretch>
          </p:blipFill>
          <p:spPr>
            <a:xfrm>
              <a:off x="6768475" y="175036"/>
              <a:ext cx="651769" cy="651769"/>
            </a:xfrm>
            <a:prstGeom prst="rect">
              <a:avLst/>
            </a:prstGeom>
            <a:ln w="12700" cap="flat">
              <a:noFill/>
              <a:miter lim="400000"/>
            </a:ln>
            <a:effectLst/>
          </p:spPr>
        </p:pic>
      </p:grpSp>
      <p:sp>
        <p:nvSpPr>
          <p:cNvPr id="100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08" name="Summary and Conclusions"/>
          <p:cNvSpPr txBox="1"/>
          <p:nvPr/>
        </p:nvSpPr>
        <p:spPr>
          <a:xfrm>
            <a:off x="149198" y="482006"/>
            <a:ext cx="5468723"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Summary and Conclusions</a:t>
            </a:r>
          </a:p>
        </p:txBody>
      </p:sp>
      <p:pic>
        <p:nvPicPr>
          <p:cNvPr id="1009"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Group"/>
          <p:cNvGrpSpPr/>
          <p:nvPr/>
        </p:nvGrpSpPr>
        <p:grpSpPr>
          <a:xfrm>
            <a:off x="256696" y="1652880"/>
            <a:ext cx="11165809" cy="11958189"/>
            <a:chOff x="0" y="0"/>
            <a:chExt cx="8697447" cy="9137217"/>
          </a:xfrm>
        </p:grpSpPr>
        <p:sp>
          <p:nvSpPr>
            <p:cNvPr id="229" name="Rounded Rectangle"/>
            <p:cNvSpPr/>
            <p:nvPr/>
          </p:nvSpPr>
          <p:spPr>
            <a:xfrm>
              <a:off x="0" y="0"/>
              <a:ext cx="8697448" cy="9137218"/>
            </a:xfrm>
            <a:prstGeom prst="roundRect">
              <a:avLst>
                <a:gd name="adj" fmla="val 7594"/>
              </a:avLst>
            </a:prstGeom>
            <a:solidFill>
              <a:srgbClr val="FFFFFF"/>
            </a:solidFill>
            <a:ln w="12700" cap="flat">
              <a:noFill/>
              <a:miter lim="400000"/>
            </a:ln>
            <a:effectLst>
              <a:outerShdw blurRad="431800" dist="216308" dir="5400000" rotWithShape="0">
                <a:srgbClr val="000000">
                  <a:alpha val="50000"/>
                </a:srgbClr>
              </a:outerShdw>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30" name="Survivors…"/>
            <p:cNvSpPr txBox="1"/>
            <p:nvPr/>
          </p:nvSpPr>
          <p:spPr>
            <a:xfrm>
              <a:off x="514447" y="1106996"/>
              <a:ext cx="7567248" cy="7367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l" defTabSz="457200">
                <a:defRPr sz="4300">
                  <a:solidFill>
                    <a:srgbClr val="444444"/>
                  </a:solidFill>
                  <a:latin typeface="Helvetica"/>
                  <a:ea typeface="Helvetica"/>
                  <a:cs typeface="Helvetica"/>
                  <a:sym typeface="Helvetica"/>
                </a:defRPr>
              </a:pPr>
              <a:r>
                <a:rPr sz="5400" dirty="0"/>
                <a:t>Survivors</a:t>
              </a:r>
              <a:endParaRPr lang="en-GB" sz="5400" dirty="0"/>
            </a:p>
            <a:p>
              <a:pPr algn="l" defTabSz="457200">
                <a:defRPr sz="4300">
                  <a:solidFill>
                    <a:srgbClr val="444444"/>
                  </a:solidFill>
                  <a:latin typeface="Helvetica"/>
                  <a:ea typeface="Helvetica"/>
                  <a:cs typeface="Helvetica"/>
                  <a:sym typeface="Helvetica"/>
                </a:defRPr>
              </a:pPr>
              <a:endParaRPr sz="5400" dirty="0"/>
            </a:p>
            <a:p>
              <a:pPr defTabSz="457200">
                <a:defRPr sz="4300" i="1">
                  <a:solidFill>
                    <a:srgbClr val="444444"/>
                  </a:solidFill>
                  <a:latin typeface="Helvetica"/>
                  <a:ea typeface="Helvetica"/>
                  <a:cs typeface="Helvetica"/>
                  <a:sym typeface="Helvetica"/>
                </a:defRPr>
              </a:pPr>
              <a:r>
                <a:rPr sz="5400" dirty="0"/>
                <a:t>"As a survivor I need to see the church understand what happened, to r</a:t>
              </a:r>
              <a:r>
                <a:rPr sz="5400" b="1" dirty="0"/>
                <a:t>emember it correctly,</a:t>
              </a:r>
              <a:r>
                <a:rPr sz="5400" dirty="0"/>
                <a:t> to </a:t>
              </a:r>
              <a:r>
                <a:rPr sz="5400" b="1" dirty="0"/>
                <a:t>discern where responsibilities lay,</a:t>
              </a:r>
              <a:r>
                <a:rPr sz="5400" dirty="0"/>
                <a:t> and to </a:t>
              </a:r>
              <a:r>
                <a:rPr sz="5400" b="1" dirty="0"/>
                <a:t>integrate it into their history</a:t>
              </a:r>
              <a:r>
                <a:rPr sz="5400" dirty="0"/>
                <a:t>. It is a really brave church community that decides to face such abuse head-on.”</a:t>
              </a:r>
            </a:p>
          </p:txBody>
        </p:sp>
      </p:grpSp>
      <p:grpSp>
        <p:nvGrpSpPr>
          <p:cNvPr id="234" name="Group"/>
          <p:cNvGrpSpPr/>
          <p:nvPr/>
        </p:nvGrpSpPr>
        <p:grpSpPr>
          <a:xfrm>
            <a:off x="12591738" y="1652880"/>
            <a:ext cx="11165809" cy="11958190"/>
            <a:chOff x="0" y="0"/>
            <a:chExt cx="8879324" cy="9161129"/>
          </a:xfrm>
        </p:grpSpPr>
        <p:sp>
          <p:nvSpPr>
            <p:cNvPr id="232" name="Rounded Rectangle"/>
            <p:cNvSpPr/>
            <p:nvPr/>
          </p:nvSpPr>
          <p:spPr>
            <a:xfrm>
              <a:off x="0" y="0"/>
              <a:ext cx="8879324" cy="9161129"/>
            </a:xfrm>
            <a:prstGeom prst="roundRect">
              <a:avLst>
                <a:gd name="adj" fmla="val 7083"/>
              </a:avLst>
            </a:prstGeom>
            <a:solidFill>
              <a:srgbClr val="FFFFFF"/>
            </a:solidFill>
            <a:ln w="12700" cap="flat">
              <a:noFill/>
              <a:miter lim="400000"/>
            </a:ln>
            <a:effectLst>
              <a:outerShdw blurRad="431800" dist="216308" dir="5400000" rotWithShape="0">
                <a:srgbClr val="000000">
                  <a:alpha val="50000"/>
                </a:srgbClr>
              </a:outerShdw>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33" name="The vulnerable…"/>
            <p:cNvSpPr txBox="1"/>
            <p:nvPr/>
          </p:nvSpPr>
          <p:spPr>
            <a:xfrm>
              <a:off x="574776" y="452675"/>
              <a:ext cx="7729771" cy="78595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4300">
                  <a:solidFill>
                    <a:srgbClr val="444444"/>
                  </a:solidFill>
                  <a:latin typeface="Helvetica"/>
                  <a:ea typeface="Helvetica"/>
                  <a:cs typeface="Helvetica"/>
                  <a:sym typeface="Helvetica"/>
                </a:defRPr>
              </a:pPr>
              <a:r>
                <a:rPr sz="6000" dirty="0"/>
                <a:t>The vulnerable</a:t>
              </a:r>
              <a:endParaRPr lang="en-GB" sz="6000" dirty="0"/>
            </a:p>
            <a:p>
              <a:pPr algn="l" defTabSz="457200">
                <a:defRPr sz="4300">
                  <a:solidFill>
                    <a:srgbClr val="444444"/>
                  </a:solidFill>
                  <a:latin typeface="Helvetica"/>
                  <a:ea typeface="Helvetica"/>
                  <a:cs typeface="Helvetica"/>
                  <a:sym typeface="Helvetica"/>
                </a:defRPr>
              </a:pPr>
              <a:endParaRPr sz="6000" dirty="0"/>
            </a:p>
            <a:p>
              <a:pPr defTabSz="457200">
                <a:defRPr sz="4300" i="1">
                  <a:solidFill>
                    <a:srgbClr val="444444"/>
                  </a:solidFill>
                  <a:latin typeface="Helvetica"/>
                  <a:ea typeface="Helvetica"/>
                  <a:cs typeface="Helvetica"/>
                  <a:sym typeface="Helvetica"/>
                </a:defRPr>
              </a:pPr>
              <a:r>
                <a:rPr sz="6000" dirty="0"/>
                <a:t>"The Church is intended to be a place where men, women and children, including those who are vulnerable, find healing and wholeness." </a:t>
              </a:r>
              <a:endParaRPr lang="en-GB" sz="6000" dirty="0"/>
            </a:p>
            <a:p>
              <a:pPr defTabSz="457200">
                <a:defRPr sz="4300" i="1">
                  <a:solidFill>
                    <a:srgbClr val="444444"/>
                  </a:solidFill>
                  <a:latin typeface="Helvetica"/>
                  <a:ea typeface="Helvetica"/>
                  <a:cs typeface="Helvetica"/>
                  <a:sym typeface="Helvetica"/>
                </a:defRPr>
              </a:pPr>
              <a:endParaRPr sz="6000" dirty="0"/>
            </a:p>
            <a:p>
              <a:pPr defTabSz="457200">
                <a:defRPr sz="4300">
                  <a:solidFill>
                    <a:srgbClr val="444444"/>
                  </a:solidFill>
                  <a:latin typeface="Helvetica"/>
                  <a:ea typeface="Helvetica"/>
                  <a:cs typeface="Helvetica"/>
                  <a:sym typeface="Helvetica"/>
                </a:defRPr>
              </a:pPr>
              <a:r>
                <a:rPr sz="6000" dirty="0"/>
                <a:t>(Protecting All God’s Children, 2010)</a:t>
              </a:r>
            </a:p>
          </p:txBody>
        </p:sp>
      </p:grpSp>
      <p:sp>
        <p:nvSpPr>
          <p:cNvPr id="238"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40" name="Recognising our responsibility"/>
          <p:cNvSpPr txBox="1"/>
          <p:nvPr/>
        </p:nvSpPr>
        <p:spPr>
          <a:xfrm>
            <a:off x="149198" y="482006"/>
            <a:ext cx="6165686"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err="1"/>
              <a:t>Recognising</a:t>
            </a:r>
            <a:r>
              <a:rPr dirty="0"/>
              <a:t> our responsibility</a:t>
            </a:r>
          </a:p>
        </p:txBody>
      </p:sp>
      <p:pic>
        <p:nvPicPr>
          <p:cNvPr id="241" name="logo.jpg" descr="logo.jpg"/>
          <p:cNvPicPr>
            <a:picLocks noChangeAspect="1"/>
          </p:cNvPicPr>
          <p:nvPr/>
        </p:nvPicPr>
        <p:blipFill>
          <a:blip r:embed="rId3"/>
          <a:stretch>
            <a:fillRect/>
          </a:stretch>
        </p:blipFill>
        <p:spPr>
          <a:xfrm>
            <a:off x="20330338" y="624478"/>
            <a:ext cx="3796966" cy="14568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ext"/>
          <p:cNvSpPr txBox="1"/>
          <p:nvPr/>
        </p:nvSpPr>
        <p:spPr>
          <a:xfrm>
            <a:off x="11855500" y="6627317"/>
            <a:ext cx="673000" cy="461366"/>
          </a:xfrm>
          <a:prstGeom prst="rect">
            <a:avLst/>
          </a:prstGeom>
          <a:ln w="12700">
            <a:miter lim="400000"/>
          </a:ln>
        </p:spPr>
        <p:txBody>
          <a:bodyPr wrap="none" lIns="50800" tIns="50800" rIns="50800" bIns="50800" anchor="ctr">
            <a:spAutoFit/>
          </a:bodyPr>
          <a:lstStyle/>
          <a:p>
            <a:endParaRPr/>
          </a:p>
        </p:txBody>
      </p:sp>
      <p:sp>
        <p:nvSpPr>
          <p:cNvPr id="246" name="1st Child Protection Policy 1997…"/>
          <p:cNvSpPr txBox="1"/>
          <p:nvPr/>
        </p:nvSpPr>
        <p:spPr>
          <a:xfrm>
            <a:off x="8983304" y="1841403"/>
            <a:ext cx="9322996" cy="10905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457200">
              <a:defRPr sz="4900">
                <a:solidFill>
                  <a:srgbClr val="444444"/>
                </a:solidFill>
                <a:latin typeface="Helvetica"/>
                <a:ea typeface="Helvetica"/>
                <a:cs typeface="Helvetica"/>
                <a:sym typeface="Helvetica"/>
              </a:defRPr>
            </a:pPr>
            <a:r>
              <a:rPr sz="5400" dirty="0"/>
              <a:t>1st Child Protection Policy 1997</a:t>
            </a:r>
          </a:p>
          <a:p>
            <a:pPr algn="l" defTabSz="457200">
              <a:defRPr sz="4900">
                <a:solidFill>
                  <a:srgbClr val="444444"/>
                </a:solidFill>
                <a:latin typeface="Helvetica"/>
                <a:ea typeface="Helvetica"/>
                <a:cs typeface="Helvetica"/>
                <a:sym typeface="Helvetica"/>
              </a:defRPr>
            </a:pPr>
            <a:endParaRPr sz="5400" dirty="0"/>
          </a:p>
          <a:p>
            <a:pPr algn="l" defTabSz="457200">
              <a:defRPr sz="4900">
                <a:solidFill>
                  <a:srgbClr val="444444"/>
                </a:solidFill>
                <a:latin typeface="Helvetica"/>
                <a:ea typeface="Helvetica"/>
                <a:cs typeface="Helvetica"/>
                <a:sym typeface="Helvetica"/>
              </a:defRPr>
            </a:pPr>
            <a:r>
              <a:rPr sz="5400" dirty="0"/>
              <a:t>Diocesan Safeguarding </a:t>
            </a:r>
            <a:r>
              <a:rPr lang="en-GB" sz="5400" dirty="0"/>
              <a:t>Office</a:t>
            </a:r>
            <a:r>
              <a:rPr sz="5400" dirty="0" err="1"/>
              <a:t>rs</a:t>
            </a:r>
            <a:endParaRPr sz="5400" dirty="0"/>
          </a:p>
          <a:p>
            <a:pPr algn="l" defTabSz="457200">
              <a:defRPr sz="4900">
                <a:solidFill>
                  <a:srgbClr val="444444"/>
                </a:solidFill>
                <a:latin typeface="Helvetica"/>
                <a:ea typeface="Helvetica"/>
                <a:cs typeface="Helvetica"/>
                <a:sym typeface="Helvetica"/>
              </a:defRPr>
            </a:pPr>
            <a:endParaRPr sz="5400" dirty="0"/>
          </a:p>
          <a:p>
            <a:pPr algn="l" defTabSz="457200">
              <a:defRPr sz="4900">
                <a:solidFill>
                  <a:srgbClr val="444444"/>
                </a:solidFill>
                <a:latin typeface="Helvetica"/>
                <a:ea typeface="Helvetica"/>
                <a:cs typeface="Helvetica"/>
                <a:sym typeface="Helvetica"/>
              </a:defRPr>
            </a:pPr>
            <a:r>
              <a:rPr sz="5400" dirty="0"/>
              <a:t>Diocesan Safeguarding Teams</a:t>
            </a:r>
          </a:p>
          <a:p>
            <a:pPr algn="l" defTabSz="457200">
              <a:defRPr sz="4900">
                <a:solidFill>
                  <a:srgbClr val="444444"/>
                </a:solidFill>
                <a:latin typeface="Helvetica"/>
                <a:ea typeface="Helvetica"/>
                <a:cs typeface="Helvetica"/>
                <a:sym typeface="Helvetica"/>
              </a:defRPr>
            </a:pPr>
            <a:endParaRPr sz="5400" dirty="0"/>
          </a:p>
          <a:p>
            <a:pPr algn="l" defTabSz="457200">
              <a:defRPr sz="4900">
                <a:solidFill>
                  <a:srgbClr val="444444"/>
                </a:solidFill>
                <a:latin typeface="Helvetica"/>
                <a:ea typeface="Helvetica"/>
                <a:cs typeface="Helvetica"/>
                <a:sym typeface="Helvetica"/>
              </a:defRPr>
            </a:pPr>
            <a:r>
              <a:rPr sz="5400" dirty="0"/>
              <a:t>National Training Framework</a:t>
            </a:r>
            <a:endParaRPr lang="en-GB" sz="5400" dirty="0"/>
          </a:p>
          <a:p>
            <a:pPr algn="l" defTabSz="457200">
              <a:defRPr sz="4900">
                <a:solidFill>
                  <a:srgbClr val="444444"/>
                </a:solidFill>
                <a:latin typeface="Helvetica"/>
                <a:ea typeface="Helvetica"/>
                <a:cs typeface="Helvetica"/>
                <a:sym typeface="Helvetica"/>
              </a:defRPr>
            </a:pPr>
            <a:endParaRPr lang="en-GB" sz="5400" dirty="0"/>
          </a:p>
          <a:p>
            <a:pPr algn="l" defTabSz="457200">
              <a:defRPr sz="4900">
                <a:solidFill>
                  <a:srgbClr val="444444"/>
                </a:solidFill>
                <a:latin typeface="Helvetica"/>
                <a:ea typeface="Helvetica"/>
                <a:cs typeface="Helvetica"/>
                <a:sym typeface="Helvetica"/>
              </a:defRPr>
            </a:pPr>
            <a:r>
              <a:rPr lang="en-GB" sz="5400" dirty="0">
                <a:hlinkClick r:id="rId3"/>
              </a:rPr>
              <a:t>Safeguarding: A safer church | The Church of England</a:t>
            </a:r>
            <a:endParaRPr sz="5400" dirty="0"/>
          </a:p>
        </p:txBody>
      </p:sp>
      <p:sp>
        <p:nvSpPr>
          <p:cNvPr id="25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8" name="The Church of England’s response"/>
          <p:cNvSpPr txBox="1"/>
          <p:nvPr/>
        </p:nvSpPr>
        <p:spPr>
          <a:xfrm>
            <a:off x="149198" y="482006"/>
            <a:ext cx="6960719"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rPr dirty="0"/>
              <a:t>The Church of England’s response</a:t>
            </a:r>
          </a:p>
        </p:txBody>
      </p:sp>
      <p:pic>
        <p:nvPicPr>
          <p:cNvPr id="259"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pic>
        <p:nvPicPr>
          <p:cNvPr id="3" name="Graphic 2" descr="Paper with solid fill">
            <a:extLst>
              <a:ext uri="{FF2B5EF4-FFF2-40B4-BE49-F238E27FC236}">
                <a16:creationId xmlns:a16="http://schemas.microsoft.com/office/drawing/2014/main" id="{9C6AE1B9-41EA-8281-4AE1-7F932C1D74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8492" y="2081139"/>
            <a:ext cx="914400" cy="914400"/>
          </a:xfrm>
          <a:prstGeom prst="rect">
            <a:avLst/>
          </a:prstGeom>
        </p:spPr>
      </p:pic>
      <p:pic>
        <p:nvPicPr>
          <p:cNvPr id="5" name="Graphic 4" descr="User with solid fill">
            <a:extLst>
              <a:ext uri="{FF2B5EF4-FFF2-40B4-BE49-F238E27FC236}">
                <a16:creationId xmlns:a16="http://schemas.microsoft.com/office/drawing/2014/main" id="{41FD2A56-8708-0E5C-EBBF-325555C40A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98492" y="4752051"/>
            <a:ext cx="914400" cy="914400"/>
          </a:xfrm>
          <a:prstGeom prst="rect">
            <a:avLst/>
          </a:prstGeom>
        </p:spPr>
      </p:pic>
      <p:pic>
        <p:nvPicPr>
          <p:cNvPr id="7" name="Graphic 6" descr="Users with solid fill">
            <a:extLst>
              <a:ext uri="{FF2B5EF4-FFF2-40B4-BE49-F238E27FC236}">
                <a16:creationId xmlns:a16="http://schemas.microsoft.com/office/drawing/2014/main" id="{D052FBEF-0F5F-908F-D890-DC9328DDB7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8492" y="7058535"/>
            <a:ext cx="914400" cy="914400"/>
          </a:xfrm>
          <a:prstGeom prst="rect">
            <a:avLst/>
          </a:prstGeom>
        </p:spPr>
      </p:pic>
      <p:pic>
        <p:nvPicPr>
          <p:cNvPr id="9" name="Graphic 8" descr="Teacher with solid fill">
            <a:extLst>
              <a:ext uri="{FF2B5EF4-FFF2-40B4-BE49-F238E27FC236}">
                <a16:creationId xmlns:a16="http://schemas.microsoft.com/office/drawing/2014/main" id="{CEAE0C16-6F40-CA71-3A66-1E6EFF495B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98492" y="9365355"/>
            <a:ext cx="914400" cy="914400"/>
          </a:xfrm>
          <a:prstGeom prst="rect">
            <a:avLst/>
          </a:prstGeom>
        </p:spPr>
      </p:pic>
      <p:pic>
        <p:nvPicPr>
          <p:cNvPr id="11" name="Graphic 10" descr="Internet with solid fill">
            <a:extLst>
              <a:ext uri="{FF2B5EF4-FFF2-40B4-BE49-F238E27FC236}">
                <a16:creationId xmlns:a16="http://schemas.microsoft.com/office/drawing/2014/main" id="{9EAFAEDE-1916-5E25-3FE4-C23C47FA53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98492" y="11303771"/>
            <a:ext cx="914400" cy="91440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thebluebook.jpg" descr="thebluebook.jpg"/>
          <p:cNvPicPr>
            <a:picLocks noChangeAspect="1"/>
          </p:cNvPicPr>
          <p:nvPr/>
        </p:nvPicPr>
        <p:blipFill>
          <a:blip r:embed="rId3"/>
          <a:stretch>
            <a:fillRect/>
          </a:stretch>
        </p:blipFill>
        <p:spPr>
          <a:xfrm>
            <a:off x="1412775" y="2442389"/>
            <a:ext cx="7504650" cy="10647328"/>
          </a:xfrm>
          <a:prstGeom prst="rect">
            <a:avLst/>
          </a:prstGeom>
          <a:ln w="12700">
            <a:miter lim="400000"/>
          </a:ln>
        </p:spPr>
      </p:pic>
      <p:sp>
        <p:nvSpPr>
          <p:cNvPr id="262" name="6 overarching commitments…"/>
          <p:cNvSpPr txBox="1"/>
          <p:nvPr/>
        </p:nvSpPr>
        <p:spPr>
          <a:xfrm>
            <a:off x="10894666" y="2220946"/>
            <a:ext cx="12957190" cy="11090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4200">
                <a:solidFill>
                  <a:srgbClr val="0A5F74"/>
                </a:solidFill>
                <a:latin typeface="Helvetica"/>
                <a:ea typeface="Helvetica"/>
                <a:cs typeface="Helvetica"/>
                <a:sym typeface="Helvetica"/>
              </a:defRPr>
            </a:pPr>
            <a:r>
              <a:rPr dirty="0"/>
              <a:t>6 overarching commitments</a:t>
            </a:r>
            <a:endParaRPr lang="en-GB" dirty="0"/>
          </a:p>
          <a:p>
            <a:pPr algn="l" defTabSz="457200">
              <a:defRPr sz="4200">
                <a:solidFill>
                  <a:srgbClr val="0A5F74"/>
                </a:solidFill>
                <a:latin typeface="Helvetica"/>
                <a:ea typeface="Helvetica"/>
                <a:cs typeface="Helvetica"/>
                <a:sym typeface="Helvetica"/>
              </a:defRPr>
            </a:pPr>
            <a:endParaRPr dirty="0"/>
          </a:p>
          <a:p>
            <a:pPr marL="457200" indent="-317500" algn="l" defTabSz="457200">
              <a:buClr>
                <a:srgbClr val="444444"/>
              </a:buClr>
              <a:buSzPct val="100000"/>
              <a:buFont typeface="Helvetica"/>
              <a:buAutoNum type="arabicPeriod"/>
              <a:defRPr sz="4200">
                <a:solidFill>
                  <a:srgbClr val="444444"/>
                </a:solidFill>
                <a:latin typeface="Helvetica"/>
                <a:ea typeface="Helvetica"/>
                <a:cs typeface="Helvetica"/>
                <a:sym typeface="Helvetica"/>
              </a:defRPr>
            </a:pPr>
            <a:r>
              <a:rPr dirty="0"/>
              <a:t> Promoting a safe environment and culture.</a:t>
            </a:r>
          </a:p>
          <a:p>
            <a:pPr marL="742950" indent="-742950" algn="l" defTabSz="457200">
              <a:buFont typeface="+mj-lt"/>
              <a:buAutoNum type="arabicPeriod"/>
              <a:defRPr sz="4200">
                <a:solidFill>
                  <a:srgbClr val="444444"/>
                </a:solidFill>
                <a:latin typeface="Helvetica"/>
                <a:ea typeface="Helvetica"/>
                <a:cs typeface="Helvetica"/>
                <a:sym typeface="Helvetica"/>
              </a:defRPr>
            </a:pPr>
            <a:endParaRPr dirty="0"/>
          </a:p>
          <a:p>
            <a:pPr marL="882650" indent="-742950" algn="l" defTabSz="457200">
              <a:buClr>
                <a:srgbClr val="444444"/>
              </a:buClr>
              <a:buSzPct val="100000"/>
              <a:buFont typeface="+mj-lt"/>
              <a:buAutoNum type="arabicPeriod"/>
              <a:defRPr sz="4200">
                <a:solidFill>
                  <a:srgbClr val="444444"/>
                </a:solidFill>
                <a:latin typeface="Helvetica"/>
                <a:ea typeface="Helvetica"/>
                <a:cs typeface="Helvetica"/>
                <a:sym typeface="Helvetica"/>
              </a:defRPr>
            </a:pPr>
            <a:r>
              <a:rPr dirty="0"/>
              <a:t> Safely recruiting and supporting all those with safeguarding responsibilities.</a:t>
            </a:r>
          </a:p>
          <a:p>
            <a:pPr marL="742950" indent="-742950" algn="l" defTabSz="457200">
              <a:buFont typeface="+mj-lt"/>
              <a:buAutoNum type="arabicPeriod"/>
              <a:defRPr sz="4200">
                <a:solidFill>
                  <a:srgbClr val="444444"/>
                </a:solidFill>
                <a:latin typeface="Helvetica"/>
                <a:ea typeface="Helvetica"/>
                <a:cs typeface="Helvetica"/>
                <a:sym typeface="Helvetica"/>
              </a:defRPr>
            </a:pPr>
            <a:endParaRPr dirty="0"/>
          </a:p>
          <a:p>
            <a:pPr marL="882650" indent="-742950" algn="l" defTabSz="457200">
              <a:buClr>
                <a:srgbClr val="444444"/>
              </a:buClr>
              <a:buSzPct val="100000"/>
              <a:buFont typeface="+mj-lt"/>
              <a:buAutoNum type="arabicPeriod"/>
              <a:defRPr sz="4200">
                <a:solidFill>
                  <a:srgbClr val="444444"/>
                </a:solidFill>
                <a:latin typeface="Helvetica"/>
                <a:ea typeface="Helvetica"/>
                <a:cs typeface="Helvetica"/>
                <a:sym typeface="Helvetica"/>
              </a:defRPr>
            </a:pPr>
            <a:r>
              <a:rPr dirty="0"/>
              <a:t> Responding promptly to every safeguarding concern or allegation.</a:t>
            </a:r>
          </a:p>
          <a:p>
            <a:pPr marL="742950" indent="-742950" algn="l" defTabSz="457200">
              <a:buFont typeface="+mj-lt"/>
              <a:buAutoNum type="arabicPeriod"/>
              <a:defRPr sz="4200">
                <a:solidFill>
                  <a:srgbClr val="444444"/>
                </a:solidFill>
                <a:latin typeface="Helvetica"/>
                <a:ea typeface="Helvetica"/>
                <a:cs typeface="Helvetica"/>
                <a:sym typeface="Helvetica"/>
              </a:defRPr>
            </a:pPr>
            <a:endParaRPr dirty="0"/>
          </a:p>
          <a:p>
            <a:pPr marL="882650" indent="-742950" algn="l" defTabSz="457200">
              <a:buClr>
                <a:srgbClr val="444444"/>
              </a:buClr>
              <a:buSzPct val="100000"/>
              <a:buFont typeface="+mj-lt"/>
              <a:buAutoNum type="arabicPeriod"/>
              <a:defRPr sz="4200">
                <a:solidFill>
                  <a:srgbClr val="444444"/>
                </a:solidFill>
                <a:latin typeface="Helvetica"/>
                <a:ea typeface="Helvetica"/>
                <a:cs typeface="Helvetica"/>
                <a:sym typeface="Helvetica"/>
              </a:defRPr>
            </a:pPr>
            <a:r>
              <a:rPr dirty="0"/>
              <a:t> Caring pastorally for victims/ survivors of abuse.</a:t>
            </a:r>
          </a:p>
          <a:p>
            <a:pPr marL="742950" indent="-742950" algn="l" defTabSz="457200">
              <a:buFont typeface="+mj-lt"/>
              <a:buAutoNum type="arabicPeriod"/>
              <a:defRPr sz="4200">
                <a:solidFill>
                  <a:srgbClr val="444444"/>
                </a:solidFill>
                <a:latin typeface="Helvetica"/>
                <a:ea typeface="Helvetica"/>
                <a:cs typeface="Helvetica"/>
                <a:sym typeface="Helvetica"/>
              </a:defRPr>
            </a:pPr>
            <a:endParaRPr dirty="0"/>
          </a:p>
          <a:p>
            <a:pPr marL="882650" indent="-742950" algn="l" defTabSz="457200">
              <a:buClr>
                <a:srgbClr val="444444"/>
              </a:buClr>
              <a:buSzPct val="100000"/>
              <a:buFont typeface="+mj-lt"/>
              <a:buAutoNum type="arabicPeriod"/>
              <a:defRPr sz="4200">
                <a:solidFill>
                  <a:srgbClr val="444444"/>
                </a:solidFill>
                <a:latin typeface="Helvetica"/>
                <a:ea typeface="Helvetica"/>
                <a:cs typeface="Helvetica"/>
                <a:sym typeface="Helvetica"/>
              </a:defRPr>
            </a:pPr>
            <a:r>
              <a:rPr dirty="0"/>
              <a:t> Caring pastorally for those who are the subject of concerns or allegations of abuse.</a:t>
            </a:r>
          </a:p>
          <a:p>
            <a:pPr marL="742950" indent="-742950" algn="l" defTabSz="457200">
              <a:buFont typeface="+mj-lt"/>
              <a:buAutoNum type="arabicPeriod"/>
              <a:defRPr sz="4200">
                <a:solidFill>
                  <a:srgbClr val="444444"/>
                </a:solidFill>
                <a:latin typeface="Helvetica"/>
                <a:ea typeface="Helvetica"/>
                <a:cs typeface="Helvetica"/>
                <a:sym typeface="Helvetica"/>
              </a:defRPr>
            </a:pPr>
            <a:endParaRPr dirty="0"/>
          </a:p>
          <a:p>
            <a:pPr marL="882650" indent="-742950" algn="l" defTabSz="457200">
              <a:buClr>
                <a:srgbClr val="444444"/>
              </a:buClr>
              <a:buSzPct val="100000"/>
              <a:buFont typeface="+mj-lt"/>
              <a:buAutoNum type="arabicPeriod"/>
              <a:defRPr sz="4200">
                <a:solidFill>
                  <a:srgbClr val="444444"/>
                </a:solidFill>
                <a:latin typeface="Helvetica"/>
                <a:ea typeface="Helvetica"/>
                <a:cs typeface="Helvetica"/>
                <a:sym typeface="Helvetica"/>
              </a:defRPr>
            </a:pPr>
            <a:r>
              <a:rPr dirty="0"/>
              <a:t> Responding to those that may present a risk to others.</a:t>
            </a:r>
          </a:p>
        </p:txBody>
      </p:sp>
      <p:sp>
        <p:nvSpPr>
          <p:cNvPr id="266" name="Rectangle"/>
          <p:cNvSpPr/>
          <p:nvPr/>
        </p:nvSpPr>
        <p:spPr>
          <a:xfrm>
            <a:off x="413" y="-91424"/>
            <a:ext cx="24383173" cy="1456822"/>
          </a:xfrm>
          <a:prstGeom prst="rect">
            <a:avLst/>
          </a:prstGeom>
          <a:solidFill>
            <a:srgbClr val="8179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8" name="Promoting a safer church"/>
          <p:cNvSpPr txBox="1"/>
          <p:nvPr/>
        </p:nvSpPr>
        <p:spPr>
          <a:xfrm>
            <a:off x="149198" y="482006"/>
            <a:ext cx="5182477" cy="59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300" b="1">
                <a:solidFill>
                  <a:srgbClr val="FFFFFF"/>
                </a:solidFill>
              </a:defRPr>
            </a:lvl1pPr>
          </a:lstStyle>
          <a:p>
            <a:r>
              <a:t>Promoting a safer church</a:t>
            </a:r>
          </a:p>
        </p:txBody>
      </p:sp>
      <p:pic>
        <p:nvPicPr>
          <p:cNvPr id="269" name="logo.jpg" descr="logo.jpg"/>
          <p:cNvPicPr>
            <a:picLocks noChangeAspect="1"/>
          </p:cNvPicPr>
          <p:nvPr/>
        </p:nvPicPr>
        <p:blipFill>
          <a:blip r:embed="rId4"/>
          <a:stretch>
            <a:fillRect/>
          </a:stretch>
        </p:blipFill>
        <p:spPr>
          <a:xfrm>
            <a:off x="20330338" y="624478"/>
            <a:ext cx="3796966" cy="145682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D61FDE6194974C9B96AAD86B71831C" ma:contentTypeVersion="16" ma:contentTypeDescription="Create a new document." ma:contentTypeScope="" ma:versionID="8b62710d96e64315ed03ee24931d5904">
  <xsd:schema xmlns:xsd="http://www.w3.org/2001/XMLSchema" xmlns:xs="http://www.w3.org/2001/XMLSchema" xmlns:p="http://schemas.microsoft.com/office/2006/metadata/properties" xmlns:ns2="a5fb450c-96e7-4c21-922e-7e325dc52319" xmlns:ns3="d7de5195-b069-4266-9b01-0200b5a1ac2f" xmlns:ns4="d1ef360d-b540-4bf1-aacc-1c5a96c6c88c" targetNamespace="http://schemas.microsoft.com/office/2006/metadata/properties" ma:root="true" ma:fieldsID="73c88aedd636b38261bd02028799f336" ns2:_="" ns3:_="" ns4:_="">
    <xsd:import namespace="a5fb450c-96e7-4c21-922e-7e325dc52319"/>
    <xsd:import namespace="d7de5195-b069-4266-9b01-0200b5a1ac2f"/>
    <xsd:import namespace="d1ef360d-b540-4bf1-aacc-1c5a96c6c8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fb450c-96e7-4c21-922e-7e325dc52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6f54479-5ff5-4fc5-a8de-c3e2854720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7de5195-b069-4266-9b01-0200b5a1ac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ef360d-b540-4bf1-aacc-1c5a96c6c88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6ddc6bc-fc0a-4c2f-8e38-56abcaecdb83}" ma:internalName="TaxCatchAll" ma:showField="CatchAllData" ma:web="d1ef360d-b540-4bf1-aacc-1c5a96c6c8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fb450c-96e7-4c21-922e-7e325dc52319">
      <Terms xmlns="http://schemas.microsoft.com/office/infopath/2007/PartnerControls"/>
    </lcf76f155ced4ddcb4097134ff3c332f>
    <TaxCatchAll xmlns="d1ef360d-b540-4bf1-aacc-1c5a96c6c88c" xsi:nil="true"/>
  </documentManagement>
</p:properties>
</file>

<file path=customXml/itemProps1.xml><?xml version="1.0" encoding="utf-8"?>
<ds:datastoreItem xmlns:ds="http://schemas.openxmlformats.org/officeDocument/2006/customXml" ds:itemID="{2FCFC29F-C28E-4ACF-9B40-F3FE226BCEFB}"/>
</file>

<file path=customXml/itemProps2.xml><?xml version="1.0" encoding="utf-8"?>
<ds:datastoreItem xmlns:ds="http://schemas.openxmlformats.org/officeDocument/2006/customXml" ds:itemID="{B78334A6-37FE-42BF-BDD6-CBFD927E83F4}"/>
</file>

<file path=customXml/itemProps3.xml><?xml version="1.0" encoding="utf-8"?>
<ds:datastoreItem xmlns:ds="http://schemas.openxmlformats.org/officeDocument/2006/customXml" ds:itemID="{513622C5-D588-4462-8F22-3E79385488C0}"/>
</file>

<file path=docProps/app.xml><?xml version="1.0" encoding="utf-8"?>
<Properties xmlns="http://schemas.openxmlformats.org/officeDocument/2006/extended-properties" xmlns:vt="http://schemas.openxmlformats.org/officeDocument/2006/docPropsVTypes">
  <TotalTime>0</TotalTime>
  <Words>13813</Words>
  <Application>Microsoft Office PowerPoint</Application>
  <PresentationFormat>Custom</PresentationFormat>
  <Paragraphs>1243</Paragraphs>
  <Slides>62</Slides>
  <Notes>62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Gill Sans Nova Light</vt:lpstr>
      <vt:lpstr>Helvetica</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Beyond abuse and related concerns </vt:lpstr>
      <vt:lpstr>Safeguarding is everyone's responsibility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Hicks</dc:creator>
  <cp:lastModifiedBy>Emma Lambert</cp:lastModifiedBy>
  <cp:revision>16</cp:revision>
  <dcterms:modified xsi:type="dcterms:W3CDTF">2025-02-28T11:11:00Z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0x010100B9D61FDE6194974C9B96AAD86B71831C</vt:lpwstr>
  </property>
</Properties>
</file>